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402"/>
  </p:notesMasterIdLst>
  <p:sldIdLst>
    <p:sldId id="550" r:id="rId2"/>
    <p:sldId id="551" r:id="rId3"/>
    <p:sldId id="552" r:id="rId4"/>
    <p:sldId id="553" r:id="rId5"/>
    <p:sldId id="1376" r:id="rId6"/>
    <p:sldId id="1037" r:id="rId7"/>
    <p:sldId id="1377" r:id="rId8"/>
    <p:sldId id="1071" r:id="rId9"/>
    <p:sldId id="1378" r:id="rId10"/>
    <p:sldId id="1386" r:id="rId11"/>
    <p:sldId id="1380" r:id="rId12"/>
    <p:sldId id="1381" r:id="rId13"/>
    <p:sldId id="1379" r:id="rId14"/>
    <p:sldId id="1382" r:id="rId15"/>
    <p:sldId id="1383" r:id="rId16"/>
    <p:sldId id="1384" r:id="rId17"/>
    <p:sldId id="1385" r:id="rId18"/>
    <p:sldId id="1072" r:id="rId19"/>
    <p:sldId id="561" r:id="rId20"/>
    <p:sldId id="1362" r:id="rId21"/>
    <p:sldId id="1076" r:id="rId22"/>
    <p:sldId id="1363" r:id="rId23"/>
    <p:sldId id="1079" r:id="rId24"/>
    <p:sldId id="1073" r:id="rId25"/>
    <p:sldId id="1364" r:id="rId26"/>
    <p:sldId id="1082" r:id="rId27"/>
    <p:sldId id="1083" r:id="rId28"/>
    <p:sldId id="1160" r:id="rId29"/>
    <p:sldId id="1159" r:id="rId30"/>
    <p:sldId id="1084" r:id="rId31"/>
    <p:sldId id="1332" r:id="rId32"/>
    <p:sldId id="1085" r:id="rId33"/>
    <p:sldId id="1087" r:id="rId34"/>
    <p:sldId id="566" r:id="rId35"/>
    <p:sldId id="1387" r:id="rId36"/>
    <p:sldId id="1420" r:id="rId37"/>
    <p:sldId id="1388" r:id="rId38"/>
    <p:sldId id="1435" r:id="rId39"/>
    <p:sldId id="1389" r:id="rId40"/>
    <p:sldId id="1391" r:id="rId41"/>
    <p:sldId id="1392" r:id="rId42"/>
    <p:sldId id="1430" r:id="rId43"/>
    <p:sldId id="1433" r:id="rId44"/>
    <p:sldId id="1434" r:id="rId45"/>
    <p:sldId id="1440" r:id="rId46"/>
    <p:sldId id="1421" r:id="rId47"/>
    <p:sldId id="1431" r:id="rId48"/>
    <p:sldId id="1422" r:id="rId49"/>
    <p:sldId id="1423" r:id="rId50"/>
    <p:sldId id="1424" r:id="rId51"/>
    <p:sldId id="1425" r:id="rId52"/>
    <p:sldId id="1426" r:id="rId53"/>
    <p:sldId id="1445" r:id="rId54"/>
    <p:sldId id="1427" r:id="rId55"/>
    <p:sldId id="1432" r:id="rId56"/>
    <p:sldId id="1437" r:id="rId57"/>
    <p:sldId id="1401" r:id="rId58"/>
    <p:sldId id="1428" r:id="rId59"/>
    <p:sldId id="1408" r:id="rId60"/>
    <p:sldId id="1443" r:id="rId61"/>
    <p:sldId id="1444" r:id="rId62"/>
    <p:sldId id="1436" r:id="rId63"/>
    <p:sldId id="1411" r:id="rId64"/>
    <p:sldId id="1438" r:id="rId65"/>
    <p:sldId id="1442" r:id="rId66"/>
    <p:sldId id="1441" r:id="rId67"/>
    <p:sldId id="1439" r:id="rId68"/>
    <p:sldId id="852" r:id="rId69"/>
    <p:sldId id="1343" r:id="rId70"/>
    <p:sldId id="1184" r:id="rId71"/>
    <p:sldId id="1344" r:id="rId72"/>
    <p:sldId id="1176" r:id="rId73"/>
    <p:sldId id="1345" r:id="rId74"/>
    <p:sldId id="1167" r:id="rId75"/>
    <p:sldId id="1346" r:id="rId76"/>
    <p:sldId id="838" r:id="rId77"/>
    <p:sldId id="1349" r:id="rId78"/>
    <p:sldId id="1347" r:id="rId79"/>
    <p:sldId id="1169" r:id="rId80"/>
    <p:sldId id="1348" r:id="rId81"/>
    <p:sldId id="1350" r:id="rId82"/>
    <p:sldId id="1351" r:id="rId83"/>
    <p:sldId id="1174" r:id="rId84"/>
    <p:sldId id="1352" r:id="rId85"/>
    <p:sldId id="1353" r:id="rId86"/>
    <p:sldId id="1354" r:id="rId87"/>
    <p:sldId id="1355" r:id="rId88"/>
    <p:sldId id="1356" r:id="rId89"/>
    <p:sldId id="1170" r:id="rId90"/>
    <p:sldId id="1181" r:id="rId91"/>
    <p:sldId id="1171" r:id="rId92"/>
    <p:sldId id="1357" r:id="rId93"/>
    <p:sldId id="1358" r:id="rId94"/>
    <p:sldId id="1359" r:id="rId95"/>
    <p:sldId id="1360" r:id="rId96"/>
    <p:sldId id="1361" r:id="rId97"/>
    <p:sldId id="865" r:id="rId98"/>
    <p:sldId id="1177" r:id="rId99"/>
    <p:sldId id="1365" r:id="rId100"/>
    <p:sldId id="863" r:id="rId101"/>
    <p:sldId id="1446" r:id="rId102"/>
    <p:sldId id="1447" r:id="rId103"/>
    <p:sldId id="1448" r:id="rId104"/>
    <p:sldId id="1449" r:id="rId105"/>
    <p:sldId id="1450" r:id="rId106"/>
    <p:sldId id="1451" r:id="rId107"/>
    <p:sldId id="1452" r:id="rId108"/>
    <p:sldId id="1479" r:id="rId109"/>
    <p:sldId id="1454" r:id="rId110"/>
    <p:sldId id="1480" r:id="rId111"/>
    <p:sldId id="1481" r:id="rId112"/>
    <p:sldId id="1457" r:id="rId113"/>
    <p:sldId id="1458" r:id="rId114"/>
    <p:sldId id="1459" r:id="rId115"/>
    <p:sldId id="1482" r:id="rId116"/>
    <p:sldId id="1483" r:id="rId117"/>
    <p:sldId id="1484" r:id="rId118"/>
    <p:sldId id="1460" r:id="rId119"/>
    <p:sldId id="1485" r:id="rId120"/>
    <p:sldId id="1464" r:id="rId121"/>
    <p:sldId id="1466" r:id="rId122"/>
    <p:sldId id="1467" r:id="rId123"/>
    <p:sldId id="1469" r:id="rId124"/>
    <p:sldId id="1486" r:id="rId125"/>
    <p:sldId id="1487" r:id="rId126"/>
    <p:sldId id="1488" r:id="rId127"/>
    <p:sldId id="1489" r:id="rId128"/>
    <p:sldId id="1473" r:id="rId129"/>
    <p:sldId id="1474" r:id="rId130"/>
    <p:sldId id="1490" r:id="rId131"/>
    <p:sldId id="1491" r:id="rId132"/>
    <p:sldId id="1477" r:id="rId133"/>
    <p:sldId id="1478" r:id="rId134"/>
    <p:sldId id="567" r:id="rId135"/>
    <p:sldId id="571" r:id="rId136"/>
    <p:sldId id="1333" r:id="rId137"/>
    <p:sldId id="1334" r:id="rId138"/>
    <p:sldId id="1335" r:id="rId139"/>
    <p:sldId id="1492" r:id="rId140"/>
    <p:sldId id="1493" r:id="rId141"/>
    <p:sldId id="1336" r:id="rId142"/>
    <p:sldId id="1337" r:id="rId143"/>
    <p:sldId id="1494" r:id="rId144"/>
    <p:sldId id="1495" r:id="rId145"/>
    <p:sldId id="1189" r:id="rId146"/>
    <p:sldId id="1339" r:id="rId147"/>
    <p:sldId id="1497" r:id="rId148"/>
    <p:sldId id="1498" r:id="rId149"/>
    <p:sldId id="1496" r:id="rId150"/>
    <p:sldId id="1199" r:id="rId151"/>
    <p:sldId id="1088" r:id="rId152"/>
    <p:sldId id="1499" r:id="rId153"/>
    <p:sldId id="1089" r:id="rId154"/>
    <p:sldId id="1501" r:id="rId155"/>
    <p:sldId id="1141" r:id="rId156"/>
    <p:sldId id="1143" r:id="rId157"/>
    <p:sldId id="1197" r:id="rId158"/>
    <p:sldId id="1198" r:id="rId159"/>
    <p:sldId id="1500" r:id="rId160"/>
    <p:sldId id="1340" r:id="rId161"/>
    <p:sldId id="1203" r:id="rId162"/>
    <p:sldId id="1341" r:id="rId163"/>
    <p:sldId id="1342" r:id="rId164"/>
    <p:sldId id="578" r:id="rId165"/>
    <p:sldId id="588" r:id="rId166"/>
    <p:sldId id="1502" r:id="rId167"/>
    <p:sldId id="596" r:id="rId168"/>
    <p:sldId id="1152" r:id="rId169"/>
    <p:sldId id="598" r:id="rId170"/>
    <p:sldId id="1504" r:id="rId171"/>
    <p:sldId id="1505" r:id="rId172"/>
    <p:sldId id="1153" r:id="rId173"/>
    <p:sldId id="1512" r:id="rId174"/>
    <p:sldId id="1154" r:id="rId175"/>
    <p:sldId id="1156" r:id="rId176"/>
    <p:sldId id="1506" r:id="rId177"/>
    <p:sldId id="1155" r:id="rId178"/>
    <p:sldId id="1158" r:id="rId179"/>
    <p:sldId id="1513" r:id="rId180"/>
    <p:sldId id="1217" r:id="rId181"/>
    <p:sldId id="1216" r:id="rId182"/>
    <p:sldId id="1514" r:id="rId183"/>
    <p:sldId id="1279" r:id="rId184"/>
    <p:sldId id="1218" r:id="rId185"/>
    <p:sldId id="1507" r:id="rId186"/>
    <p:sldId id="1219" r:id="rId187"/>
    <p:sldId id="603" r:id="rId188"/>
    <p:sldId id="1210" r:id="rId189"/>
    <p:sldId id="1211" r:id="rId190"/>
    <p:sldId id="1508" r:id="rId191"/>
    <p:sldId id="1509" r:id="rId192"/>
    <p:sldId id="1510" r:id="rId193"/>
    <p:sldId id="1515" r:id="rId194"/>
    <p:sldId id="1511" r:id="rId195"/>
    <p:sldId id="787" r:id="rId196"/>
    <p:sldId id="1516" r:id="rId197"/>
    <p:sldId id="1517" r:id="rId198"/>
    <p:sldId id="1518" r:id="rId199"/>
    <p:sldId id="617" r:id="rId200"/>
    <p:sldId id="650" r:id="rId201"/>
    <p:sldId id="1091" r:id="rId202"/>
    <p:sldId id="1092" r:id="rId203"/>
    <p:sldId id="1093" r:id="rId204"/>
    <p:sldId id="1094" r:id="rId205"/>
    <p:sldId id="1519" r:id="rId206"/>
    <p:sldId id="1520" r:id="rId207"/>
    <p:sldId id="1521" r:id="rId208"/>
    <p:sldId id="657" r:id="rId209"/>
    <p:sldId id="660" r:id="rId210"/>
    <p:sldId id="1522" r:id="rId211"/>
    <p:sldId id="1524" r:id="rId212"/>
    <p:sldId id="1523" r:id="rId213"/>
    <p:sldId id="668" r:id="rId214"/>
    <p:sldId id="1096" r:id="rId215"/>
    <p:sldId id="662" r:id="rId216"/>
    <p:sldId id="1097" r:id="rId217"/>
    <p:sldId id="1525" r:id="rId218"/>
    <p:sldId id="666" r:id="rId219"/>
    <p:sldId id="667" r:id="rId220"/>
    <p:sldId id="1526" r:id="rId221"/>
    <p:sldId id="1098" r:id="rId222"/>
    <p:sldId id="1527" r:id="rId223"/>
    <p:sldId id="1099" r:id="rId224"/>
    <p:sldId id="1528" r:id="rId225"/>
    <p:sldId id="1529" r:id="rId226"/>
    <p:sldId id="1530" r:id="rId227"/>
    <p:sldId id="1531" r:id="rId228"/>
    <p:sldId id="678" r:id="rId229"/>
    <p:sldId id="1532" r:id="rId230"/>
    <p:sldId id="1533" r:id="rId231"/>
    <p:sldId id="1534" r:id="rId232"/>
    <p:sldId id="1535" r:id="rId233"/>
    <p:sldId id="870" r:id="rId234"/>
    <p:sldId id="1536" r:id="rId235"/>
    <p:sldId id="1544" r:id="rId236"/>
    <p:sldId id="1540" r:id="rId237"/>
    <p:sldId id="903" r:id="rId238"/>
    <p:sldId id="1370" r:id="rId239"/>
    <p:sldId id="1240" r:id="rId240"/>
    <p:sldId id="1537" r:id="rId241"/>
    <p:sldId id="1546" r:id="rId242"/>
    <p:sldId id="1547" r:id="rId243"/>
    <p:sldId id="1548" r:id="rId244"/>
    <p:sldId id="1538" r:id="rId245"/>
    <p:sldId id="1539" r:id="rId246"/>
    <p:sldId id="1545" r:id="rId247"/>
    <p:sldId id="1541" r:id="rId248"/>
    <p:sldId id="1542" r:id="rId249"/>
    <p:sldId id="1543" r:id="rId250"/>
    <p:sldId id="1238" r:id="rId251"/>
    <p:sldId id="1256" r:id="rId252"/>
    <p:sldId id="1549" r:id="rId253"/>
    <p:sldId id="1550" r:id="rId254"/>
    <p:sldId id="1259" r:id="rId255"/>
    <p:sldId id="1252" r:id="rId256"/>
    <p:sldId id="1551" r:id="rId257"/>
    <p:sldId id="1248" r:id="rId258"/>
    <p:sldId id="969" r:id="rId259"/>
    <p:sldId id="1552" r:id="rId260"/>
    <p:sldId id="973" r:id="rId261"/>
    <p:sldId id="1553" r:id="rId262"/>
    <p:sldId id="1144" r:id="rId263"/>
    <p:sldId id="1251" r:id="rId264"/>
    <p:sldId id="1136" r:id="rId265"/>
    <p:sldId id="881" r:id="rId266"/>
    <p:sldId id="682" r:id="rId267"/>
    <p:sldId id="683" r:id="rId268"/>
    <p:sldId id="1554" r:id="rId269"/>
    <p:sldId id="1145" r:id="rId270"/>
    <p:sldId id="1557" r:id="rId271"/>
    <p:sldId id="1146" r:id="rId272"/>
    <p:sldId id="1555" r:id="rId273"/>
    <p:sldId id="1263" r:id="rId274"/>
    <p:sldId id="1556" r:id="rId275"/>
    <p:sldId id="687" r:id="rId276"/>
    <p:sldId id="689" r:id="rId277"/>
    <p:sldId id="693" r:id="rId278"/>
    <p:sldId id="1265" r:id="rId279"/>
    <p:sldId id="1266" r:id="rId280"/>
    <p:sldId id="694" r:id="rId281"/>
    <p:sldId id="1268" r:id="rId282"/>
    <p:sldId id="1267" r:id="rId283"/>
    <p:sldId id="699" r:id="rId284"/>
    <p:sldId id="698" r:id="rId285"/>
    <p:sldId id="702" r:id="rId286"/>
    <p:sldId id="700" r:id="rId287"/>
    <p:sldId id="695" r:id="rId288"/>
    <p:sldId id="703" r:id="rId289"/>
    <p:sldId id="704" r:id="rId290"/>
    <p:sldId id="1558" r:id="rId291"/>
    <p:sldId id="1559" r:id="rId292"/>
    <p:sldId id="1270" r:id="rId293"/>
    <p:sldId id="709" r:id="rId294"/>
    <p:sldId id="1271" r:id="rId295"/>
    <p:sldId id="711" r:id="rId296"/>
    <p:sldId id="707" r:id="rId297"/>
    <p:sldId id="712" r:id="rId298"/>
    <p:sldId id="713" r:id="rId299"/>
    <p:sldId id="715" r:id="rId300"/>
    <p:sldId id="1060" r:id="rId301"/>
    <p:sldId id="1312" r:id="rId302"/>
    <p:sldId id="1059" r:id="rId303"/>
    <p:sldId id="1038" r:id="rId304"/>
    <p:sldId id="1560" r:id="rId305"/>
    <p:sldId id="1058" r:id="rId306"/>
    <p:sldId id="1562" r:id="rId307"/>
    <p:sldId id="1563" r:id="rId308"/>
    <p:sldId id="735" r:id="rId309"/>
    <p:sldId id="1567" r:id="rId310"/>
    <p:sldId id="736" r:id="rId311"/>
    <p:sldId id="737" r:id="rId312"/>
    <p:sldId id="1565" r:id="rId313"/>
    <p:sldId id="738" r:id="rId314"/>
    <p:sldId id="1566" r:id="rId315"/>
    <p:sldId id="1561" r:id="rId316"/>
    <p:sldId id="1615" r:id="rId317"/>
    <p:sldId id="741" r:id="rId318"/>
    <p:sldId id="1568" r:id="rId319"/>
    <p:sldId id="1564" r:id="rId320"/>
    <p:sldId id="1061" r:id="rId321"/>
    <p:sldId id="1065" r:id="rId322"/>
    <p:sldId id="1066" r:id="rId323"/>
    <p:sldId id="1148" r:id="rId324"/>
    <p:sldId id="750" r:id="rId325"/>
    <p:sldId id="1569" r:id="rId326"/>
    <p:sldId id="1570" r:id="rId327"/>
    <p:sldId id="911" r:id="rId328"/>
    <p:sldId id="1571" r:id="rId329"/>
    <p:sldId id="1573" r:id="rId330"/>
    <p:sldId id="914" r:id="rId331"/>
    <p:sldId id="1576" r:id="rId332"/>
    <p:sldId id="915" r:id="rId333"/>
    <p:sldId id="1272" r:id="rId334"/>
    <p:sldId id="1273" r:id="rId335"/>
    <p:sldId id="958" r:id="rId336"/>
    <p:sldId id="1371" r:id="rId337"/>
    <p:sldId id="1374" r:id="rId338"/>
    <p:sldId id="1375" r:id="rId339"/>
    <p:sldId id="1581" r:id="rId340"/>
    <p:sldId id="1373" r:id="rId341"/>
    <p:sldId id="1593" r:id="rId342"/>
    <p:sldId id="1577" r:id="rId343"/>
    <p:sldId id="1583" r:id="rId344"/>
    <p:sldId id="1578" r:id="rId345"/>
    <p:sldId id="1582" r:id="rId346"/>
    <p:sldId id="960" r:id="rId347"/>
    <p:sldId id="1580" r:id="rId348"/>
    <p:sldId id="1579" r:id="rId349"/>
    <p:sldId id="1584" r:id="rId350"/>
    <p:sldId id="1585" r:id="rId351"/>
    <p:sldId id="1586" r:id="rId352"/>
    <p:sldId id="1277" r:id="rId353"/>
    <p:sldId id="1286" r:id="rId354"/>
    <p:sldId id="1287" r:id="rId355"/>
    <p:sldId id="1588" r:id="rId356"/>
    <p:sldId id="1589" r:id="rId357"/>
    <p:sldId id="1590" r:id="rId358"/>
    <p:sldId id="1290" r:id="rId359"/>
    <p:sldId id="1591" r:id="rId360"/>
    <p:sldId id="1592" r:id="rId361"/>
    <p:sldId id="1587" r:id="rId362"/>
    <p:sldId id="945" r:id="rId363"/>
    <p:sldId id="947" r:id="rId364"/>
    <p:sldId id="946" r:id="rId365"/>
    <p:sldId id="985" r:id="rId366"/>
    <p:sldId id="1039" r:id="rId367"/>
    <p:sldId id="986" r:id="rId368"/>
    <p:sldId id="1040" r:id="rId369"/>
    <p:sldId id="1594" r:id="rId370"/>
    <p:sldId id="1595" r:id="rId371"/>
    <p:sldId id="1596" r:id="rId372"/>
    <p:sldId id="989" r:id="rId373"/>
    <p:sldId id="1041" r:id="rId374"/>
    <p:sldId id="1600" r:id="rId375"/>
    <p:sldId id="1601" r:id="rId376"/>
    <p:sldId id="1597" r:id="rId377"/>
    <p:sldId id="1598" r:id="rId378"/>
    <p:sldId id="1602" r:id="rId379"/>
    <p:sldId id="1044" r:id="rId380"/>
    <p:sldId id="1599" r:id="rId381"/>
    <p:sldId id="1603" r:id="rId382"/>
    <p:sldId id="1613" r:id="rId383"/>
    <p:sldId id="1572" r:id="rId384"/>
    <p:sldId id="1575" r:id="rId385"/>
    <p:sldId id="1612" r:id="rId386"/>
    <p:sldId id="1605" r:id="rId387"/>
    <p:sldId id="1606" r:id="rId388"/>
    <p:sldId id="1611" r:id="rId389"/>
    <p:sldId id="1604" r:id="rId390"/>
    <p:sldId id="1049" r:id="rId391"/>
    <p:sldId id="1610" r:id="rId392"/>
    <p:sldId id="1614" r:id="rId393"/>
    <p:sldId id="1607" r:id="rId394"/>
    <p:sldId id="1609" r:id="rId395"/>
    <p:sldId id="1608" r:id="rId396"/>
    <p:sldId id="1052" r:id="rId397"/>
    <p:sldId id="1018" r:id="rId398"/>
    <p:sldId id="1329" r:id="rId399"/>
    <p:sldId id="1293" r:id="rId400"/>
    <p:sldId id="757" r:id="rId401"/>
  </p:sldIdLst>
  <p:sldSz cx="9144000" cy="6858000" type="screen4x3"/>
  <p:notesSz cx="6858000" cy="9144000"/>
  <p:defaultTextStyle>
    <a:defPPr>
      <a:defRPr lang="es-ES_trad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FF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048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notesMaster" Target="notesMasters/notesMaster1.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viewProps" Target="viewProps.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tableStyles" Target="tableStyles.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presProps" Target="presProps.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theme" Target="theme/theme1.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s-ES_tradnl"/>
          </a:p>
        </p:txBody>
      </p:sp>
      <p:sp>
        <p:nvSpPr>
          <p:cNvPr id="19046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s-ES_tradnl"/>
          </a:p>
        </p:txBody>
      </p:sp>
      <p:sp>
        <p:nvSpPr>
          <p:cNvPr id="411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9047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s-ES_tradnl"/>
          </a:p>
        </p:txBody>
      </p:sp>
      <p:sp>
        <p:nvSpPr>
          <p:cNvPr id="19047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F3727D96-168B-4682-B56C-8EA4E1594465}" type="slidenum">
              <a:rPr lang="es-ES_tradnl"/>
              <a:pPr>
                <a:defRPr/>
              </a:pPr>
              <a:t>‹#›</a:t>
            </a:fld>
            <a:endParaRPr lang="es-ES_tradnl"/>
          </a:p>
        </p:txBody>
      </p:sp>
    </p:spTree>
    <p:extLst>
      <p:ext uri="{BB962C8B-B14F-4D97-AF65-F5344CB8AC3E}">
        <p14:creationId xmlns:p14="http://schemas.microsoft.com/office/powerpoint/2010/main" val="31114934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75F249C6-8F06-403B-90A5-BDD0E4B9363C}" type="slidenum">
              <a:rPr lang="es-ES_tradnl"/>
              <a:pPr>
                <a:defRPr/>
              </a:pPr>
              <a:t>‹#›</a:t>
            </a:fld>
            <a:endParaRPr lang="es-ES_tradnl"/>
          </a:p>
        </p:txBody>
      </p:sp>
    </p:spTree>
    <p:extLst>
      <p:ext uri="{BB962C8B-B14F-4D97-AF65-F5344CB8AC3E}">
        <p14:creationId xmlns:p14="http://schemas.microsoft.com/office/powerpoint/2010/main" val="2751964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A64CDA7C-D82B-4983-9521-A23F29563AF8}" type="slidenum">
              <a:rPr lang="es-ES_tradnl"/>
              <a:pPr>
                <a:defRPr/>
              </a:pPr>
              <a:t>‹#›</a:t>
            </a:fld>
            <a:endParaRPr lang="es-ES_tradnl"/>
          </a:p>
        </p:txBody>
      </p:sp>
    </p:spTree>
    <p:extLst>
      <p:ext uri="{BB962C8B-B14F-4D97-AF65-F5344CB8AC3E}">
        <p14:creationId xmlns:p14="http://schemas.microsoft.com/office/powerpoint/2010/main" val="2597151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4CCEF1C6-BF5F-4CC3-8AD7-24276910C586}" type="slidenum">
              <a:rPr lang="es-ES_tradnl"/>
              <a:pPr>
                <a:defRPr/>
              </a:pPr>
              <a:t>‹#›</a:t>
            </a:fld>
            <a:endParaRPr lang="es-ES_tradnl"/>
          </a:p>
        </p:txBody>
      </p:sp>
    </p:spTree>
    <p:extLst>
      <p:ext uri="{BB962C8B-B14F-4D97-AF65-F5344CB8AC3E}">
        <p14:creationId xmlns:p14="http://schemas.microsoft.com/office/powerpoint/2010/main" val="315128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5D7E7796-D8E5-4230-AB84-DB74A3C1813B}" type="slidenum">
              <a:rPr lang="es-ES_tradnl"/>
              <a:pPr>
                <a:defRPr/>
              </a:pPr>
              <a:t>‹#›</a:t>
            </a:fld>
            <a:endParaRPr lang="es-ES_tradnl"/>
          </a:p>
        </p:txBody>
      </p:sp>
    </p:spTree>
    <p:extLst>
      <p:ext uri="{BB962C8B-B14F-4D97-AF65-F5344CB8AC3E}">
        <p14:creationId xmlns:p14="http://schemas.microsoft.com/office/powerpoint/2010/main" val="408733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14166DDC-9FEA-4D1F-8B57-7885A831355F}" type="slidenum">
              <a:rPr lang="es-ES_tradnl"/>
              <a:pPr>
                <a:defRPr/>
              </a:pPr>
              <a:t>‹#›</a:t>
            </a:fld>
            <a:endParaRPr lang="es-ES_tradnl"/>
          </a:p>
        </p:txBody>
      </p:sp>
    </p:spTree>
    <p:extLst>
      <p:ext uri="{BB962C8B-B14F-4D97-AF65-F5344CB8AC3E}">
        <p14:creationId xmlns:p14="http://schemas.microsoft.com/office/powerpoint/2010/main" val="3068355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8D82AE90-48C3-413F-84B0-27C39B09542E}" type="slidenum">
              <a:rPr lang="es-ES_tradnl"/>
              <a:pPr>
                <a:defRPr/>
              </a:pPr>
              <a:t>‹#›</a:t>
            </a:fld>
            <a:endParaRPr lang="es-ES_tradnl"/>
          </a:p>
        </p:txBody>
      </p:sp>
    </p:spTree>
    <p:extLst>
      <p:ext uri="{BB962C8B-B14F-4D97-AF65-F5344CB8AC3E}">
        <p14:creationId xmlns:p14="http://schemas.microsoft.com/office/powerpoint/2010/main" val="996275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E4B9739C-221A-42C2-8549-44B31257CCA5}" type="slidenum">
              <a:rPr lang="es-ES_tradnl"/>
              <a:pPr>
                <a:defRPr/>
              </a:pPr>
              <a:t>‹#›</a:t>
            </a:fld>
            <a:endParaRPr lang="es-ES_tradnl"/>
          </a:p>
        </p:txBody>
      </p:sp>
    </p:spTree>
    <p:extLst>
      <p:ext uri="{BB962C8B-B14F-4D97-AF65-F5344CB8AC3E}">
        <p14:creationId xmlns:p14="http://schemas.microsoft.com/office/powerpoint/2010/main" val="2072916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941ABE9B-8FA8-4B87-A2A2-177D44EAD70A}" type="slidenum">
              <a:rPr lang="es-ES_tradnl"/>
              <a:pPr>
                <a:defRPr/>
              </a:pPr>
              <a:t>‹#›</a:t>
            </a:fld>
            <a:endParaRPr lang="es-ES_tradnl"/>
          </a:p>
        </p:txBody>
      </p:sp>
    </p:spTree>
    <p:extLst>
      <p:ext uri="{BB962C8B-B14F-4D97-AF65-F5344CB8AC3E}">
        <p14:creationId xmlns:p14="http://schemas.microsoft.com/office/powerpoint/2010/main" val="237930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49DA4CE2-53B9-47C4-8DF8-5F93DA3C5D57}" type="slidenum">
              <a:rPr lang="es-ES_tradnl"/>
              <a:pPr>
                <a:defRPr/>
              </a:pPr>
              <a:t>‹#›</a:t>
            </a:fld>
            <a:endParaRPr lang="es-ES_tradnl"/>
          </a:p>
        </p:txBody>
      </p:sp>
    </p:spTree>
    <p:extLst>
      <p:ext uri="{BB962C8B-B14F-4D97-AF65-F5344CB8AC3E}">
        <p14:creationId xmlns:p14="http://schemas.microsoft.com/office/powerpoint/2010/main" val="2450897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ACD858D7-05F9-478C-9304-3ACB4D85A218}" type="slidenum">
              <a:rPr lang="es-ES_tradnl"/>
              <a:pPr>
                <a:defRPr/>
              </a:pPr>
              <a:t>‹#›</a:t>
            </a:fld>
            <a:endParaRPr lang="es-ES_tradnl"/>
          </a:p>
        </p:txBody>
      </p:sp>
    </p:spTree>
    <p:extLst>
      <p:ext uri="{BB962C8B-B14F-4D97-AF65-F5344CB8AC3E}">
        <p14:creationId xmlns:p14="http://schemas.microsoft.com/office/powerpoint/2010/main" val="3311342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7C451A31-4190-4E89-9835-B08E8DDFC802}" type="slidenum">
              <a:rPr lang="es-ES_tradnl"/>
              <a:pPr>
                <a:defRPr/>
              </a:pPr>
              <a:t>‹#›</a:t>
            </a:fld>
            <a:endParaRPr lang="es-ES_tradnl"/>
          </a:p>
        </p:txBody>
      </p:sp>
    </p:spTree>
    <p:extLst>
      <p:ext uri="{BB962C8B-B14F-4D97-AF65-F5344CB8AC3E}">
        <p14:creationId xmlns:p14="http://schemas.microsoft.com/office/powerpoint/2010/main" val="1126457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C24F0404-B683-4940-BEF5-E0FC0ABD5563}" type="slidenum">
              <a:rPr lang="es-ES_tradnl"/>
              <a:pPr>
                <a:defRPr/>
              </a:pPr>
              <a:t>‹#›</a:t>
            </a:fld>
            <a:endParaRPr lang="es-ES_tradnl"/>
          </a:p>
        </p:txBody>
      </p:sp>
    </p:spTree>
    <p:extLst>
      <p:ext uri="{BB962C8B-B14F-4D97-AF65-F5344CB8AC3E}">
        <p14:creationId xmlns:p14="http://schemas.microsoft.com/office/powerpoint/2010/main" val="548864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6D5B3E29-6649-44D8-969B-0CB3BF39375B}" type="slidenum">
              <a:rPr lang="es-ES_tradnl"/>
              <a:pPr>
                <a:defRPr/>
              </a:pPr>
              <a:t>‹#›</a:t>
            </a:fld>
            <a:endParaRPr lang="es-ES_tradnl"/>
          </a:p>
        </p:txBody>
      </p:sp>
    </p:spTree>
    <p:extLst>
      <p:ext uri="{BB962C8B-B14F-4D97-AF65-F5344CB8AC3E}">
        <p14:creationId xmlns:p14="http://schemas.microsoft.com/office/powerpoint/2010/main" val="39001644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46C6B146-AF55-473A-91B9-B54ECF36B271}" type="slidenum">
              <a:rPr lang="es-ES_tradnl"/>
              <a:pPr>
                <a:defRPr/>
              </a:pPr>
              <a:t>‹#›</a:t>
            </a:fld>
            <a:endParaRPr lang="es-ES_tradnl"/>
          </a:p>
        </p:txBody>
      </p:sp>
    </p:spTree>
    <p:extLst>
      <p:ext uri="{BB962C8B-B14F-4D97-AF65-F5344CB8AC3E}">
        <p14:creationId xmlns:p14="http://schemas.microsoft.com/office/powerpoint/2010/main" val="420295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E5AE9BCD-4EB8-46E8-B1D0-42BB79DBD537}" type="slidenum">
              <a:rPr lang="es-ES_tradnl"/>
              <a:pPr>
                <a:defRPr/>
              </a:pPr>
              <a:t>‹#›</a:t>
            </a:fld>
            <a:endParaRPr lang="es-ES_tradnl"/>
          </a:p>
        </p:txBody>
      </p:sp>
    </p:spTree>
    <p:extLst>
      <p:ext uri="{BB962C8B-B14F-4D97-AF65-F5344CB8AC3E}">
        <p14:creationId xmlns:p14="http://schemas.microsoft.com/office/powerpoint/2010/main" val="3496357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reserve="1">
  <p:cSld name="Título y objetos encima del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6BCF022-E426-48DA-BECF-055A39B7B9FF}" type="slidenum">
              <a:rPr lang="es-ES_tradnl"/>
              <a:pPr>
                <a:defRPr/>
              </a:pPr>
              <a:t>‹#›</a:t>
            </a:fld>
            <a:endParaRPr lang="es-ES_tradnl"/>
          </a:p>
        </p:txBody>
      </p:sp>
    </p:spTree>
    <p:extLst>
      <p:ext uri="{BB962C8B-B14F-4D97-AF65-F5344CB8AC3E}">
        <p14:creationId xmlns:p14="http://schemas.microsoft.com/office/powerpoint/2010/main" val="1605241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57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contenido"/>
          <p:cNvSpPr>
            <a:spLocks noGrp="1"/>
          </p:cNvSpPr>
          <p:nvPr>
            <p:ph sz="quarter" idx="4"/>
          </p:nvPr>
        </p:nvSpPr>
        <p:spPr>
          <a:xfrm>
            <a:off x="4648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5D000862-F947-4258-8807-F5622C0AA734}" type="slidenum">
              <a:rPr lang="es-ES_tradnl"/>
              <a:pPr>
                <a:defRPr/>
              </a:pPr>
              <a:t>‹#›</a:t>
            </a:fld>
            <a:endParaRPr lang="es-ES_tradnl"/>
          </a:p>
        </p:txBody>
      </p:sp>
    </p:spTree>
    <p:extLst>
      <p:ext uri="{BB962C8B-B14F-4D97-AF65-F5344CB8AC3E}">
        <p14:creationId xmlns:p14="http://schemas.microsoft.com/office/powerpoint/2010/main" val="1157142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imágenes prediseñadas"/>
          <p:cNvSpPr>
            <a:spLocks noGrp="1"/>
          </p:cNvSpPr>
          <p:nvPr>
            <p:ph type="clipArt" sz="half" idx="2"/>
          </p:nvPr>
        </p:nvSpPr>
        <p:spPr>
          <a:xfrm>
            <a:off x="4648200" y="1600200"/>
            <a:ext cx="4038600" cy="4525963"/>
          </a:xfrm>
        </p:spPr>
        <p:txBody>
          <a:bodyPr/>
          <a:lstStyle/>
          <a:p>
            <a:pPr lvl="0"/>
            <a:endParaRPr lang="es-A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DC593B48-DBB4-4FC9-A664-4C0CDDF17D6F}" type="slidenum">
              <a:rPr lang="es-ES_tradnl"/>
              <a:pPr>
                <a:defRPr/>
              </a:pPr>
              <a:t>‹#›</a:t>
            </a:fld>
            <a:endParaRPr lang="es-ES_tradnl"/>
          </a:p>
        </p:txBody>
      </p:sp>
    </p:spTree>
    <p:extLst>
      <p:ext uri="{BB962C8B-B14F-4D97-AF65-F5344CB8AC3E}">
        <p14:creationId xmlns:p14="http://schemas.microsoft.com/office/powerpoint/2010/main" val="231752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386052"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s-ES_tradnl"/>
          </a:p>
        </p:txBody>
      </p:sp>
      <p:sp>
        <p:nvSpPr>
          <p:cNvPr id="386053"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s-ES_tradnl"/>
          </a:p>
        </p:txBody>
      </p:sp>
      <p:sp>
        <p:nvSpPr>
          <p:cNvPr id="386054"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9B44F4C9-E980-4F12-AB16-5B3C83069199}" type="slidenum">
              <a:rPr lang="es-ES_tradnl"/>
              <a:pPr>
                <a:defRPr/>
              </a:pPr>
              <a:t>‹#›</a:t>
            </a:fld>
            <a:endParaRPr lang="es-ES_tradnl"/>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8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4.xml"/><Relationship Id="rId5" Type="http://schemas.openxmlformats.org/officeDocument/2006/relationships/image" Target="../media/image78.jpeg"/><Relationship Id="rId4" Type="http://schemas.openxmlformats.org/officeDocument/2006/relationships/image" Target="../media/image77.jpeg"/></Relationships>
</file>

<file path=ppt/slides/_rels/slide9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7.xml"/><Relationship Id="rId4" Type="http://schemas.openxmlformats.org/officeDocument/2006/relationships/image" Target="../media/image144.png"/></Relationships>
</file>

<file path=ppt/slides/_rels/slide160.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12.xml"/><Relationship Id="rId5" Type="http://schemas.openxmlformats.org/officeDocument/2006/relationships/image" Target="../media/image165.jpeg"/><Relationship Id="rId4" Type="http://schemas.openxmlformats.org/officeDocument/2006/relationships/image" Target="../media/image164.jpeg"/></Relationships>
</file>

<file path=ppt/slides/_rels/slide179.xml.rels><?xml version="1.0" encoding="UTF-8" standalone="yes"?>
<Relationships xmlns="http://schemas.openxmlformats.org/package/2006/relationships"><Relationship Id="rId3" Type="http://schemas.openxmlformats.org/officeDocument/2006/relationships/image" Target="../media/image167.wmf"/><Relationship Id="rId2" Type="http://schemas.openxmlformats.org/officeDocument/2006/relationships/image" Target="../media/image166.png"/><Relationship Id="rId1" Type="http://schemas.openxmlformats.org/officeDocument/2006/relationships/slideLayout" Target="../slideLayouts/slideLayout12.xml"/><Relationship Id="rId5" Type="http://schemas.openxmlformats.org/officeDocument/2006/relationships/image" Target="../media/image169.wmf"/><Relationship Id="rId4" Type="http://schemas.openxmlformats.org/officeDocument/2006/relationships/image" Target="../media/image168.png"/></Relationships>
</file>

<file path=ppt/slides/_rels/slide18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3" Type="http://schemas.openxmlformats.org/officeDocument/2006/relationships/image" Target="../media/image178.jpeg"/><Relationship Id="rId7" Type="http://schemas.openxmlformats.org/officeDocument/2006/relationships/image" Target="../media/image182.jpeg"/><Relationship Id="rId2" Type="http://schemas.openxmlformats.org/officeDocument/2006/relationships/image" Target="../media/image177.jpeg"/><Relationship Id="rId1" Type="http://schemas.openxmlformats.org/officeDocument/2006/relationships/slideLayout" Target="../slideLayouts/slideLayout6.xml"/><Relationship Id="rId6" Type="http://schemas.openxmlformats.org/officeDocument/2006/relationships/image" Target="../media/image181.jpeg"/><Relationship Id="rId5" Type="http://schemas.openxmlformats.org/officeDocument/2006/relationships/image" Target="../media/image180.jpeg"/><Relationship Id="rId4" Type="http://schemas.openxmlformats.org/officeDocument/2006/relationships/image" Target="../media/image179.jpeg"/></Relationships>
</file>

<file path=ppt/slides/_rels/slide189.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4.xml"/></Relationships>
</file>

<file path=ppt/slides/_rels/slide199.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12.xml"/></Relationships>
</file>

<file path=ppt/slides/_rels/slide202.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4.xml"/></Relationships>
</file>

<file path=ppt/slides/_rels/slide203.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5.xml"/></Relationships>
</file>

<file path=ppt/slides/_rels/slide205.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198.jpeg"/><Relationship Id="rId1" Type="http://schemas.openxmlformats.org/officeDocument/2006/relationships/slideLayout" Target="../slideLayouts/slideLayout12.xml"/><Relationship Id="rId4" Type="http://schemas.openxmlformats.org/officeDocument/2006/relationships/image" Target="../media/image200.jpeg"/></Relationships>
</file>

<file path=ppt/slides/_rels/slide206.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jpe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image" Target="../media/image207.jpe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image" Target="../media/image213.jpe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15.xml"/></Relationships>
</file>

<file path=ppt/slides/_rels/slide220.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image" Target="../media/image218.png"/><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20.jpeg"/><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2" Type="http://schemas.openxmlformats.org/officeDocument/2006/relationships/image" Target="../media/image222.jpeg"/><Relationship Id="rId1" Type="http://schemas.openxmlformats.org/officeDocument/2006/relationships/slideLayout" Target="../slideLayouts/slideLayout12.xml"/></Relationships>
</file>

<file path=ppt/slides/_rels/slide226.xml.rels><?xml version="1.0" encoding="UTF-8" standalone="yes"?>
<Relationships xmlns="http://schemas.openxmlformats.org/package/2006/relationships"><Relationship Id="rId2" Type="http://schemas.openxmlformats.org/officeDocument/2006/relationships/image" Target="../media/image223.jpeg"/><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2" Type="http://schemas.openxmlformats.org/officeDocument/2006/relationships/image" Target="../media/image224.jpeg"/><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12.xml"/></Relationships>
</file>

<file path=ppt/slides/_rels/slide230.xml.rels><?xml version="1.0" encoding="UTF-8" standalone="yes"?>
<Relationships xmlns="http://schemas.openxmlformats.org/package/2006/relationships"><Relationship Id="rId2" Type="http://schemas.openxmlformats.org/officeDocument/2006/relationships/image" Target="../media/image227.jpeg"/><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2" Type="http://schemas.openxmlformats.org/officeDocument/2006/relationships/image" Target="../media/image228.jpe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229.jpe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2" Type="http://schemas.openxmlformats.org/officeDocument/2006/relationships/image" Target="../media/image233.jpe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2" Type="http://schemas.openxmlformats.org/officeDocument/2006/relationships/image" Target="../media/image234.jpeg"/><Relationship Id="rId1" Type="http://schemas.openxmlformats.org/officeDocument/2006/relationships/slideLayout" Target="../slideLayouts/slideLayout4.xml"/></Relationships>
</file>

<file path=ppt/slides/_rels/slide238.xml.rels><?xml version="1.0" encoding="UTF-8" standalone="yes"?>
<Relationships xmlns="http://schemas.openxmlformats.org/package/2006/relationships"><Relationship Id="rId2" Type="http://schemas.openxmlformats.org/officeDocument/2006/relationships/image" Target="../media/image235.jpeg"/><Relationship Id="rId1" Type="http://schemas.openxmlformats.org/officeDocument/2006/relationships/slideLayout" Target="../slideLayouts/slideLayout4.xml"/></Relationships>
</file>

<file path=ppt/slides/_rels/slide239.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2" Type="http://schemas.openxmlformats.org/officeDocument/2006/relationships/image" Target="../media/image239.jpe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2" Type="http://schemas.openxmlformats.org/officeDocument/2006/relationships/image" Target="../media/image240.jpe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image" Target="../media/image241.jpe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image" Target="../media/image243.jpe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2" Type="http://schemas.openxmlformats.org/officeDocument/2006/relationships/image" Target="../media/image244.jpe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3" Type="http://schemas.openxmlformats.org/officeDocument/2006/relationships/image" Target="../media/image246.jpeg"/><Relationship Id="rId2" Type="http://schemas.openxmlformats.org/officeDocument/2006/relationships/image" Target="../media/image245.jpe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2" Type="http://schemas.openxmlformats.org/officeDocument/2006/relationships/image" Target="../media/image247.jpe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248.jpe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251.jpe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2" Type="http://schemas.openxmlformats.org/officeDocument/2006/relationships/image" Target="../media/image252.jpe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image" Target="../media/image255.jpe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2" Type="http://schemas.openxmlformats.org/officeDocument/2006/relationships/image" Target="../media/image256.jpeg"/><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2" Type="http://schemas.openxmlformats.org/officeDocument/2006/relationships/image" Target="../media/image257.jpe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258.jpeg"/><Relationship Id="rId1" Type="http://schemas.openxmlformats.org/officeDocument/2006/relationships/slideLayout" Target="../slideLayouts/slideLayout12.xml"/></Relationships>
</file>

<file path=ppt/slides/_rels/slide268.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image" Target="../media/image259.jpeg"/><Relationship Id="rId1" Type="http://schemas.openxmlformats.org/officeDocument/2006/relationships/slideLayout" Target="../slideLayouts/slideLayout12.xml"/><Relationship Id="rId4" Type="http://schemas.openxmlformats.org/officeDocument/2006/relationships/image" Target="../media/image261.jpeg"/></Relationships>
</file>

<file path=ppt/slides/_rels/slide269.xml.rels><?xml version="1.0" encoding="UTF-8" standalone="yes"?>
<Relationships xmlns="http://schemas.openxmlformats.org/package/2006/relationships"><Relationship Id="rId2" Type="http://schemas.openxmlformats.org/officeDocument/2006/relationships/image" Target="../media/image262.jpeg"/><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3" Type="http://schemas.openxmlformats.org/officeDocument/2006/relationships/image" Target="../media/image265.jpeg"/><Relationship Id="rId2" Type="http://schemas.openxmlformats.org/officeDocument/2006/relationships/image" Target="../media/image264.jpe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image" Target="../media/image266.jpe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2" Type="http://schemas.openxmlformats.org/officeDocument/2006/relationships/image" Target="../media/image267.jpe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268.jpeg"/><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2" Type="http://schemas.openxmlformats.org/officeDocument/2006/relationships/image" Target="../media/image269.jpeg"/><Relationship Id="rId1" Type="http://schemas.openxmlformats.org/officeDocument/2006/relationships/slideLayout" Target="../slideLayouts/slideLayout16.xml"/></Relationships>
</file>

<file path=ppt/slides/_rels/slide276.xml.rels><?xml version="1.0" encoding="UTF-8" standalone="yes"?>
<Relationships xmlns="http://schemas.openxmlformats.org/package/2006/relationships"><Relationship Id="rId2" Type="http://schemas.openxmlformats.org/officeDocument/2006/relationships/image" Target="../media/image270.jpe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image" Target="../media/image272.jpeg"/><Relationship Id="rId2" Type="http://schemas.openxmlformats.org/officeDocument/2006/relationships/image" Target="../media/image271.jpe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image" Target="../media/image274.jpeg"/><Relationship Id="rId2" Type="http://schemas.openxmlformats.org/officeDocument/2006/relationships/image" Target="../media/image273.jpeg"/><Relationship Id="rId1" Type="http://schemas.openxmlformats.org/officeDocument/2006/relationships/slideLayout" Target="../slideLayouts/slideLayout12.xml"/></Relationships>
</file>

<file path=ppt/slides/_rels/slide279.xml.rels><?xml version="1.0" encoding="UTF-8" standalone="yes"?>
<Relationships xmlns="http://schemas.openxmlformats.org/package/2006/relationships"><Relationship Id="rId2" Type="http://schemas.openxmlformats.org/officeDocument/2006/relationships/image" Target="../media/image275.jpeg"/><Relationship Id="rId1" Type="http://schemas.openxmlformats.org/officeDocument/2006/relationships/slideLayout" Target="../slideLayouts/slideLayout12.xml"/></Relationships>
</file>

<file path=ppt/slides/_rels/slide280.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12.xml"/></Relationships>
</file>

<file path=ppt/slides/_rels/slide281.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12.xml"/></Relationships>
</file>

<file path=ppt/slides/_rels/slide282.xml.rels><?xml version="1.0" encoding="UTF-8" standalone="yes"?>
<Relationships xmlns="http://schemas.openxmlformats.org/package/2006/relationships"><Relationship Id="rId2" Type="http://schemas.openxmlformats.org/officeDocument/2006/relationships/image" Target="../media/image278.jpeg"/><Relationship Id="rId1" Type="http://schemas.openxmlformats.org/officeDocument/2006/relationships/slideLayout" Target="../slideLayouts/slideLayout12.xml"/></Relationships>
</file>

<file path=ppt/slides/_rels/slide283.xml.rels><?xml version="1.0" encoding="UTF-8" standalone="yes"?>
<Relationships xmlns="http://schemas.openxmlformats.org/package/2006/relationships"><Relationship Id="rId2" Type="http://schemas.openxmlformats.org/officeDocument/2006/relationships/image" Target="../media/image279.jpeg"/><Relationship Id="rId1" Type="http://schemas.openxmlformats.org/officeDocument/2006/relationships/slideLayout" Target="../slideLayouts/slideLayout4.xml"/></Relationships>
</file>

<file path=ppt/slides/_rels/slide284.xml.rels><?xml version="1.0" encoding="UTF-8" standalone="yes"?>
<Relationships xmlns="http://schemas.openxmlformats.org/package/2006/relationships"><Relationship Id="rId2" Type="http://schemas.openxmlformats.org/officeDocument/2006/relationships/image" Target="../media/image280.jpe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282.jpe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6.xml"/></Relationships>
</file>

<file path=ppt/slides/_rels/slide288.xml.rels><?xml version="1.0" encoding="UTF-8" standalone="yes"?>
<Relationships xmlns="http://schemas.openxmlformats.org/package/2006/relationships"><Relationship Id="rId2" Type="http://schemas.openxmlformats.org/officeDocument/2006/relationships/image" Target="../media/image284.jpeg"/><Relationship Id="rId1" Type="http://schemas.openxmlformats.org/officeDocument/2006/relationships/slideLayout" Target="../slideLayouts/slideLayout4.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0.xml.rels><?xml version="1.0" encoding="UTF-8" standalone="yes"?>
<Relationships xmlns="http://schemas.openxmlformats.org/package/2006/relationships"><Relationship Id="rId2" Type="http://schemas.openxmlformats.org/officeDocument/2006/relationships/image" Target="../media/image285.jpeg"/><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image" Target="../media/image286.jpeg"/><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image" Target="../media/image287.jpe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2" Type="http://schemas.openxmlformats.org/officeDocument/2006/relationships/image" Target="../media/image288.jpeg"/><Relationship Id="rId1" Type="http://schemas.openxmlformats.org/officeDocument/2006/relationships/slideLayout" Target="../slideLayouts/slideLayout6.xml"/></Relationships>
</file>

<file path=ppt/slides/_rels/slide294.xml.rels><?xml version="1.0" encoding="UTF-8" standalone="yes"?>
<Relationships xmlns="http://schemas.openxmlformats.org/package/2006/relationships"><Relationship Id="rId3" Type="http://schemas.openxmlformats.org/officeDocument/2006/relationships/image" Target="../media/image290.jpeg"/><Relationship Id="rId2" Type="http://schemas.openxmlformats.org/officeDocument/2006/relationships/image" Target="../media/image289.jpeg"/><Relationship Id="rId1" Type="http://schemas.openxmlformats.org/officeDocument/2006/relationships/slideLayout" Target="../slideLayouts/slideLayout6.xml"/></Relationships>
</file>

<file path=ppt/slides/_rels/slide295.xml.rels><?xml version="1.0" encoding="UTF-8" standalone="yes"?>
<Relationships xmlns="http://schemas.openxmlformats.org/package/2006/relationships"><Relationship Id="rId2" Type="http://schemas.openxmlformats.org/officeDocument/2006/relationships/image" Target="../media/image291.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6.xml"/></Relationships>
</file>

<file path=ppt/slides/_rels/slide298.xml.rels><?xml version="1.0" encoding="UTF-8" standalone="yes"?>
<Relationships xmlns="http://schemas.openxmlformats.org/package/2006/relationships"><Relationship Id="rId2" Type="http://schemas.openxmlformats.org/officeDocument/2006/relationships/image" Target="../media/image293.pn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294.jpe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image" Target="../media/image295.pn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296.wmf"/><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297.jpe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298.pn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4.xml"/></Relationships>
</file>

<file path=ppt/slides/_rels/slide306.xml.rels><?xml version="1.0" encoding="UTF-8" standalone="yes"?>
<Relationships xmlns="http://schemas.openxmlformats.org/package/2006/relationships"><Relationship Id="rId2" Type="http://schemas.openxmlformats.org/officeDocument/2006/relationships/image" Target="../media/image300.jpeg"/><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2" Type="http://schemas.openxmlformats.org/officeDocument/2006/relationships/image" Target="../media/image301.jpe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2" Type="http://schemas.openxmlformats.org/officeDocument/2006/relationships/image" Target="../media/image302.png"/><Relationship Id="rId1" Type="http://schemas.openxmlformats.org/officeDocument/2006/relationships/slideLayout" Target="../slideLayouts/slideLayout6.xml"/></Relationships>
</file>

<file path=ppt/slides/_rels/slide3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image" Target="../media/image303.jpeg"/><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304.jpeg"/><Relationship Id="rId1" Type="http://schemas.openxmlformats.org/officeDocument/2006/relationships/slideLayout" Target="../slideLayouts/slideLayout6.xml"/></Relationships>
</file>

<file path=ppt/slides/_rels/slide312.xml.rels><?xml version="1.0" encoding="UTF-8" standalone="yes"?>
<Relationships xmlns="http://schemas.openxmlformats.org/package/2006/relationships"><Relationship Id="rId3" Type="http://schemas.openxmlformats.org/officeDocument/2006/relationships/image" Target="../media/image306.wmf"/><Relationship Id="rId2" Type="http://schemas.openxmlformats.org/officeDocument/2006/relationships/image" Target="../media/image305.jpeg"/><Relationship Id="rId1" Type="http://schemas.openxmlformats.org/officeDocument/2006/relationships/slideLayout" Target="../slideLayouts/slideLayout7.xml"/><Relationship Id="rId4" Type="http://schemas.openxmlformats.org/officeDocument/2006/relationships/image" Target="../media/image307.png"/></Relationships>
</file>

<file path=ppt/slides/_rels/slide313.xml.rels><?xml version="1.0" encoding="UTF-8" standalone="yes"?>
<Relationships xmlns="http://schemas.openxmlformats.org/package/2006/relationships"><Relationship Id="rId2" Type="http://schemas.openxmlformats.org/officeDocument/2006/relationships/image" Target="../media/image286.jpeg"/><Relationship Id="rId1" Type="http://schemas.openxmlformats.org/officeDocument/2006/relationships/slideLayout" Target="../slideLayouts/slideLayout4.xml"/></Relationships>
</file>

<file path=ppt/slides/_rels/slide314.xml.rels><?xml version="1.0" encoding="UTF-8" standalone="yes"?>
<Relationships xmlns="http://schemas.openxmlformats.org/package/2006/relationships"><Relationship Id="rId2" Type="http://schemas.openxmlformats.org/officeDocument/2006/relationships/image" Target="../media/image308.jpeg"/><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2" Type="http://schemas.openxmlformats.org/officeDocument/2006/relationships/image" Target="../media/image309.jpeg"/><Relationship Id="rId1" Type="http://schemas.openxmlformats.org/officeDocument/2006/relationships/slideLayout" Target="../slideLayouts/slideLayout4.xml"/></Relationships>
</file>

<file path=ppt/slides/_rels/slide316.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jpeg"/><Relationship Id="rId1" Type="http://schemas.openxmlformats.org/officeDocument/2006/relationships/slideLayout" Target="../slideLayouts/slideLayout4.xml"/></Relationships>
</file>

<file path=ppt/slides/_rels/slide317.xml.rels><?xml version="1.0" encoding="UTF-8" standalone="yes"?>
<Relationships xmlns="http://schemas.openxmlformats.org/package/2006/relationships"><Relationship Id="rId3" Type="http://schemas.openxmlformats.org/officeDocument/2006/relationships/image" Target="../media/image313.jpeg"/><Relationship Id="rId2" Type="http://schemas.openxmlformats.org/officeDocument/2006/relationships/image" Target="../media/image312.jpeg"/><Relationship Id="rId1" Type="http://schemas.openxmlformats.org/officeDocument/2006/relationships/slideLayout" Target="../slideLayouts/slideLayout6.xml"/></Relationships>
</file>

<file path=ppt/slides/_rels/slide318.xml.rels><?xml version="1.0" encoding="UTF-8" standalone="yes"?>
<Relationships xmlns="http://schemas.openxmlformats.org/package/2006/relationships"><Relationship Id="rId2" Type="http://schemas.openxmlformats.org/officeDocument/2006/relationships/image" Target="../media/image314.wmf"/><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2" Type="http://schemas.openxmlformats.org/officeDocument/2006/relationships/image" Target="../media/image315.jpeg"/><Relationship Id="rId1" Type="http://schemas.openxmlformats.org/officeDocument/2006/relationships/slideLayout" Target="../slideLayouts/slideLayout6.xml"/></Relationships>
</file>

<file path=ppt/slides/_rels/slide321.xml.rels><?xml version="1.0" encoding="UTF-8" standalone="yes"?>
<Relationships xmlns="http://schemas.openxmlformats.org/package/2006/relationships"><Relationship Id="rId2" Type="http://schemas.openxmlformats.org/officeDocument/2006/relationships/image" Target="../media/image316.wmf"/><Relationship Id="rId1" Type="http://schemas.openxmlformats.org/officeDocument/2006/relationships/slideLayout" Target="../slideLayouts/slideLayout6.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image" Target="../media/image318.jpeg"/><Relationship Id="rId1" Type="http://schemas.openxmlformats.org/officeDocument/2006/relationships/slideLayout" Target="../slideLayouts/slideLayout6.xml"/></Relationships>
</file>

<file path=ppt/slides/_rels/slide325.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9.jpeg"/><Relationship Id="rId1" Type="http://schemas.openxmlformats.org/officeDocument/2006/relationships/slideLayout" Target="../slideLayouts/slideLayout6.xml"/></Relationships>
</file>

<file path=ppt/slides/_rels/slide326.xml.rels><?xml version="1.0" encoding="UTF-8" standalone="yes"?>
<Relationships xmlns="http://schemas.openxmlformats.org/package/2006/relationships"><Relationship Id="rId2" Type="http://schemas.openxmlformats.org/officeDocument/2006/relationships/image" Target="../media/image321.jpeg"/><Relationship Id="rId1" Type="http://schemas.openxmlformats.org/officeDocument/2006/relationships/slideLayout" Target="../slideLayouts/slideLayout6.xml"/></Relationships>
</file>

<file path=ppt/slides/_rels/slide327.xml.rels><?xml version="1.0" encoding="UTF-8" standalone="yes"?>
<Relationships xmlns="http://schemas.openxmlformats.org/package/2006/relationships"><Relationship Id="rId2" Type="http://schemas.openxmlformats.org/officeDocument/2006/relationships/image" Target="../media/image322.jpeg"/><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2" Type="http://schemas.openxmlformats.org/officeDocument/2006/relationships/image" Target="../media/image323.jpeg"/><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image" Target="../media/image324.emf"/><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2" Type="http://schemas.openxmlformats.org/officeDocument/2006/relationships/image" Target="../media/image325.jpeg"/><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2" Type="http://schemas.openxmlformats.org/officeDocument/2006/relationships/image" Target="../media/image326.jpeg"/><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2" Type="http://schemas.openxmlformats.org/officeDocument/2006/relationships/image" Target="../media/image327.jpeg"/><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2" Type="http://schemas.openxmlformats.org/officeDocument/2006/relationships/image" Target="../media/image328.jpeg"/><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2" Type="http://schemas.openxmlformats.org/officeDocument/2006/relationships/image" Target="../media/image329.jpeg"/><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2" Type="http://schemas.openxmlformats.org/officeDocument/2006/relationships/image" Target="../media/image330.jpeg"/><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2" Type="http://schemas.openxmlformats.org/officeDocument/2006/relationships/image" Target="../media/image331.jpeg"/><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2" Type="http://schemas.openxmlformats.org/officeDocument/2006/relationships/image" Target="../media/image332.jpeg"/><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2" Type="http://schemas.openxmlformats.org/officeDocument/2006/relationships/image" Target="../media/image333.emf"/><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2" Type="http://schemas.openxmlformats.org/officeDocument/2006/relationships/image" Target="../media/image334.jpeg"/><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2" Type="http://schemas.openxmlformats.org/officeDocument/2006/relationships/image" Target="../media/image335.png"/><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image" Target="../media/image336.wmf"/><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image" Target="../media/image337.png"/><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2" Type="http://schemas.openxmlformats.org/officeDocument/2006/relationships/image" Target="../media/image335.png"/><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2" Type="http://schemas.openxmlformats.org/officeDocument/2006/relationships/image" Target="../media/image339.jpeg"/><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2" Type="http://schemas.openxmlformats.org/officeDocument/2006/relationships/image" Target="../media/image341.jpeg"/><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2" Type="http://schemas.openxmlformats.org/officeDocument/2006/relationships/image" Target="../media/image342.png"/><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2" Type="http://schemas.openxmlformats.org/officeDocument/2006/relationships/image" Target="../media/image343.png"/><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2" Type="http://schemas.openxmlformats.org/officeDocument/2006/relationships/image" Target="../media/image344.jpeg"/><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2" Type="http://schemas.openxmlformats.org/officeDocument/2006/relationships/image" Target="../media/image345.jpeg"/><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2" Type="http://schemas.openxmlformats.org/officeDocument/2006/relationships/image" Target="../media/image346.jpeg"/><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2" Type="http://schemas.openxmlformats.org/officeDocument/2006/relationships/image" Target="../media/image347.jpeg"/><Relationship Id="rId1" Type="http://schemas.openxmlformats.org/officeDocument/2006/relationships/slideLayout" Target="../slideLayouts/slideLayout4.xml"/></Relationships>
</file>

<file path=ppt/slides/_rels/slide369.xml.rels><?xml version="1.0" encoding="UTF-8" standalone="yes"?>
<Relationships xmlns="http://schemas.openxmlformats.org/package/2006/relationships"><Relationship Id="rId2" Type="http://schemas.openxmlformats.org/officeDocument/2006/relationships/image" Target="../media/image348.jpeg"/><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3" Type="http://schemas.openxmlformats.org/officeDocument/2006/relationships/image" Target="../media/image350.jpeg"/><Relationship Id="rId2" Type="http://schemas.openxmlformats.org/officeDocument/2006/relationships/image" Target="../media/image349.jpeg"/><Relationship Id="rId1" Type="http://schemas.openxmlformats.org/officeDocument/2006/relationships/slideLayout" Target="../slideLayouts/slideLayout7.xml"/><Relationship Id="rId4" Type="http://schemas.openxmlformats.org/officeDocument/2006/relationships/image" Target="../media/image351.jpeg"/></Relationships>
</file>

<file path=ppt/slides/_rels/slide371.xml.rels><?xml version="1.0" encoding="UTF-8" standalone="yes"?>
<Relationships xmlns="http://schemas.openxmlformats.org/package/2006/relationships"><Relationship Id="rId2" Type="http://schemas.openxmlformats.org/officeDocument/2006/relationships/image" Target="../media/image352.jpeg"/><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2" Type="http://schemas.openxmlformats.org/officeDocument/2006/relationships/image" Target="../media/image353.jpeg"/><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2" Type="http://schemas.openxmlformats.org/officeDocument/2006/relationships/image" Target="../media/image354.jpeg"/><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2" Type="http://schemas.openxmlformats.org/officeDocument/2006/relationships/image" Target="../media/image355.jpeg"/><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2" Type="http://schemas.openxmlformats.org/officeDocument/2006/relationships/image" Target="../media/image356.jpeg"/><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2" Type="http://schemas.openxmlformats.org/officeDocument/2006/relationships/image" Target="../media/image357.jpeg"/><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2" Type="http://schemas.openxmlformats.org/officeDocument/2006/relationships/image" Target="../media/image358.jpeg"/><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2" Type="http://schemas.openxmlformats.org/officeDocument/2006/relationships/image" Target="../media/image359.jpeg"/><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2" Type="http://schemas.openxmlformats.org/officeDocument/2006/relationships/image" Target="../media/image360.jpeg"/><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4.xml"/></Relationships>
</file>

<file path=ppt/slides/_rels/slide384.xml.rels><?xml version="1.0" encoding="UTF-8" standalone="yes"?>
<Relationships xmlns="http://schemas.openxmlformats.org/package/2006/relationships"><Relationship Id="rId2" Type="http://schemas.openxmlformats.org/officeDocument/2006/relationships/image" Target="../media/image362.png"/><Relationship Id="rId1" Type="http://schemas.openxmlformats.org/officeDocument/2006/relationships/slideLayout" Target="../slideLayouts/slideLayout4.xml"/></Relationships>
</file>

<file path=ppt/slides/_rels/slide385.xml.rels><?xml version="1.0" encoding="UTF-8" standalone="yes"?>
<Relationships xmlns="http://schemas.openxmlformats.org/package/2006/relationships"><Relationship Id="rId2" Type="http://schemas.openxmlformats.org/officeDocument/2006/relationships/image" Target="../media/image363.png"/><Relationship Id="rId1" Type="http://schemas.openxmlformats.org/officeDocument/2006/relationships/slideLayout" Target="../slideLayouts/slideLayout4.xml"/></Relationships>
</file>

<file path=ppt/slides/_rels/slide386.xml.rels><?xml version="1.0" encoding="UTF-8" standalone="yes"?>
<Relationships xmlns="http://schemas.openxmlformats.org/package/2006/relationships"><Relationship Id="rId2" Type="http://schemas.openxmlformats.org/officeDocument/2006/relationships/image" Target="../media/image364.jpeg"/><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2" Type="http://schemas.openxmlformats.org/officeDocument/2006/relationships/image" Target="../media/image365.jpeg"/><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2" Type="http://schemas.openxmlformats.org/officeDocument/2006/relationships/image" Target="../media/image366.jpeg"/><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2" Type="http://schemas.openxmlformats.org/officeDocument/2006/relationships/image" Target="../media/image367.jpeg"/><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2" Type="http://schemas.openxmlformats.org/officeDocument/2006/relationships/image" Target="../media/image368.jpeg"/><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2" Type="http://schemas.openxmlformats.org/officeDocument/2006/relationships/image" Target="../media/image369.jpeg"/><Relationship Id="rId1" Type="http://schemas.openxmlformats.org/officeDocument/2006/relationships/slideLayout" Target="../slideLayouts/slideLayout4.xml"/></Relationships>
</file>

<file path=ppt/slides/_rels/slide394.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image" Target="../media/image370.jpeg"/><Relationship Id="rId1" Type="http://schemas.openxmlformats.org/officeDocument/2006/relationships/slideLayout" Target="../slideLayouts/slideLayout4.xml"/></Relationships>
</file>

<file path=ppt/slides/_rels/slide395.xml.rels><?xml version="1.0" encoding="UTF-8" standalone="yes"?>
<Relationships xmlns="http://schemas.openxmlformats.org/package/2006/relationships"><Relationship Id="rId3" Type="http://schemas.openxmlformats.org/officeDocument/2006/relationships/image" Target="../media/image373.jpeg"/><Relationship Id="rId2" Type="http://schemas.openxmlformats.org/officeDocument/2006/relationships/image" Target="../media/image372.jpeg"/><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2" Type="http://schemas.openxmlformats.org/officeDocument/2006/relationships/image" Target="../media/image374.jpeg"/><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2" Type="http://schemas.openxmlformats.org/officeDocument/2006/relationships/image" Target="../media/image375.jpeg"/><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2" Type="http://schemas.openxmlformats.org/officeDocument/2006/relationships/image" Target="../media/image376.jpeg"/><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2" Type="http://schemas.openxmlformats.org/officeDocument/2006/relationships/image" Target="../media/image377.jpeg"/><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339975"/>
            <a:ext cx="7772400" cy="1470025"/>
          </a:xfrm>
        </p:spPr>
        <p:txBody>
          <a:bodyPr/>
          <a:lstStyle/>
          <a:p>
            <a:pPr eaLnBrk="1" hangingPunct="1"/>
            <a:r>
              <a:rPr lang="es-MX" smtClean="0"/>
              <a:t>Iniciado</a:t>
            </a:r>
            <a:endParaRPr lang="es-ES_tradnl" smtClean="0"/>
          </a:p>
        </p:txBody>
      </p:sp>
      <p:sp>
        <p:nvSpPr>
          <p:cNvPr id="518147" name="Rectangle 3"/>
          <p:cNvSpPr>
            <a:spLocks noGrp="1" noChangeArrowheads="1"/>
          </p:cNvSpPr>
          <p:nvPr>
            <p:ph type="subTitle" idx="1"/>
          </p:nvPr>
        </p:nvSpPr>
        <p:spPr/>
        <p:txBody>
          <a:bodyPr/>
          <a:lstStyle/>
          <a:p>
            <a:pPr eaLnBrk="1" hangingPunct="1"/>
            <a:r>
              <a:rPr lang="es-MX" smtClean="0"/>
              <a:t>Segundo Grado del Martinismo</a:t>
            </a:r>
            <a:endParaRPr lang="es-ES_tradnl" smtClean="0"/>
          </a:p>
        </p:txBody>
      </p:sp>
      <p:pic>
        <p:nvPicPr>
          <p:cNvPr id="2055" name="Picture 7" descr="http://4.bp.blogspot.com/-0Sxg6ml3g8U/UPqbsiu_0tI/AAAAAAAAECM/1sX8FPF6Tsk/s1600/MARTINISMO+%25281%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375" y="66675"/>
            <a:ext cx="220662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descr="http://www.ordenmartinista.org/images/Espada-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5791200"/>
            <a:ext cx="393382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animEffect transition="in" filter="blinds(horizontal)">
                                      <p:cBhvr>
                                        <p:cTn id="7" dur="500"/>
                                        <p:tgtEl>
                                          <p:spTgt spid="518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055"/>
                                        </p:tgtEl>
                                        <p:attrNameLst>
                                          <p:attrName>style.visibility</p:attrName>
                                        </p:attrNameLst>
                                      </p:cBhvr>
                                      <p:to>
                                        <p:strVal val="visible"/>
                                      </p:to>
                                    </p:set>
                                    <p:animEffect transition="in" filter="box(out)">
                                      <p:cBhvr>
                                        <p:cTn id="12" dur="2000"/>
                                        <p:tgtEl>
                                          <p:spTgt spid="2055"/>
                                        </p:tgtEl>
                                      </p:cBhvr>
                                    </p:animEffect>
                                  </p:childTnLst>
                                </p:cTn>
                              </p:par>
                              <p:par>
                                <p:cTn id="13" presetID="4" presetClass="entr" presetSubtype="32" fill="hold" nodeType="withEffect">
                                  <p:stCondLst>
                                    <p:cond delay="0"/>
                                  </p:stCondLst>
                                  <p:childTnLst>
                                    <p:set>
                                      <p:cBhvr>
                                        <p:cTn id="14" dur="1" fill="hold">
                                          <p:stCondLst>
                                            <p:cond delay="0"/>
                                          </p:stCondLst>
                                        </p:cTn>
                                        <p:tgtEl>
                                          <p:spTgt spid="2057"/>
                                        </p:tgtEl>
                                        <p:attrNameLst>
                                          <p:attrName>style.visibility</p:attrName>
                                        </p:attrNameLst>
                                      </p:cBhvr>
                                      <p:to>
                                        <p:strVal val="visible"/>
                                      </p:to>
                                    </p:set>
                                    <p:animEffect transition="in" filter="box(out)">
                                      <p:cBhvr>
                                        <p:cTn id="15" dur="2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a:xfrm>
            <a:off x="533400" y="228600"/>
            <a:ext cx="8229600" cy="1139825"/>
          </a:xfrm>
        </p:spPr>
        <p:txBody>
          <a:bodyPr/>
          <a:lstStyle/>
          <a:p>
            <a:pPr eaLnBrk="1" hangingPunct="1"/>
            <a:r>
              <a:rPr lang="es-AR" smtClean="0"/>
              <a:t>1. Consideraciones generales</a:t>
            </a:r>
            <a:endParaRPr lang="es-ES_tradnl" smtClean="0"/>
          </a:p>
        </p:txBody>
      </p:sp>
      <p:pic>
        <p:nvPicPr>
          <p:cNvPr id="3077" name="Picture 5" descr="http://www.iltibetano.com/images/martinis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447800"/>
            <a:ext cx="8836025"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9170"/>
                                        </p:tgtEl>
                                        <p:attrNameLst>
                                          <p:attrName>style.visibility</p:attrName>
                                        </p:attrNameLst>
                                      </p:cBhvr>
                                      <p:to>
                                        <p:strVal val="visible"/>
                                      </p:to>
                                    </p:set>
                                    <p:animEffect transition="in" filter="blinds(horizontal)">
                                      <p:cBhvr>
                                        <p:cTn id="7" dur="500"/>
                                        <p:tgtEl>
                                          <p:spTgt spid="519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077"/>
                                        </p:tgtEl>
                                        <p:attrNameLst>
                                          <p:attrName>style.visibility</p:attrName>
                                        </p:attrNameLst>
                                      </p:cBhvr>
                                      <p:to>
                                        <p:strVal val="visible"/>
                                      </p:to>
                                    </p:set>
                                    <p:animEffect transition="in" filter="box(out)">
                                      <p:cBhvr>
                                        <p:cTn id="12" dur="20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0"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a:xfrm>
            <a:off x="457200" y="152400"/>
            <a:ext cx="8229600" cy="1143000"/>
          </a:xfrm>
        </p:spPr>
        <p:txBody>
          <a:bodyPr/>
          <a:lstStyle/>
          <a:p>
            <a:pPr eaLnBrk="1" hangingPunct="1"/>
            <a:r>
              <a:rPr lang="es-MX" smtClean="0"/>
              <a:t>Iniciado</a:t>
            </a:r>
            <a:endParaRPr lang="es-ES_tradnl" smtClean="0"/>
          </a:p>
        </p:txBody>
      </p:sp>
      <p:sp>
        <p:nvSpPr>
          <p:cNvPr id="520195" name="Rectangle 3"/>
          <p:cNvSpPr>
            <a:spLocks noGrp="1" noChangeArrowheads="1"/>
          </p:cNvSpPr>
          <p:nvPr>
            <p:ph type="body" idx="1"/>
          </p:nvPr>
        </p:nvSpPr>
        <p:spPr>
          <a:xfrm>
            <a:off x="228600" y="1265238"/>
            <a:ext cx="8610600" cy="4525962"/>
          </a:xfrm>
        </p:spPr>
        <p:txBody>
          <a:bodyPr/>
          <a:lstStyle/>
          <a:p>
            <a:pPr eaLnBrk="1" hangingPunct="1"/>
            <a:r>
              <a:rPr lang="es-MX" sz="3000" smtClean="0"/>
              <a:t>Segundo Grado de la Orden Martinista</a:t>
            </a:r>
            <a:endParaRPr lang="es-AR" sz="3000" smtClean="0"/>
          </a:p>
          <a:p>
            <a:pPr eaLnBrk="1" hangingPunct="1"/>
            <a:r>
              <a:rPr lang="es-MX" sz="3000" smtClean="0"/>
              <a:t>Como su nombre lo indica, se lo considera un grado de Iniciación plena, que comporta la Iniciación real en el Martinismo.</a:t>
            </a:r>
            <a:endParaRPr lang="es-AR" sz="3000" smtClean="0"/>
          </a:p>
          <a:p>
            <a:pPr eaLnBrk="1" hangingPunct="1"/>
            <a:r>
              <a:rPr lang="es-MX" sz="3000" smtClean="0"/>
              <a:t>Antiguamente, en la OMT y en el Ritual de Blitz, entre otros, se lo denominaba grado  «Místico».</a:t>
            </a:r>
          </a:p>
          <a:p>
            <a:pPr eaLnBrk="1" hangingPunct="1"/>
            <a:r>
              <a:rPr lang="es-MX" sz="3000" smtClean="0"/>
              <a:t>Es un grado altamente esotérico, que implica el estudio de principios mucho más profundos que los abordados en el Asociado.</a:t>
            </a:r>
            <a:endParaRPr lang="es-AR" sz="3000" smtClean="0"/>
          </a:p>
          <a:p>
            <a:pPr eaLnBrk="1" hangingPunct="1"/>
            <a:endParaRPr lang="es-ES_tradnl" sz="3000" smtClean="0"/>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20194"/>
                                        </p:tgtEl>
                                        <p:attrNameLst>
                                          <p:attrName>style.visibility</p:attrName>
                                        </p:attrNameLst>
                                      </p:cBhvr>
                                      <p:to>
                                        <p:strVal val="visible"/>
                                      </p:to>
                                    </p:set>
                                    <p:animEffect transition="in" filter="fade">
                                      <p:cBhvr>
                                        <p:cTn id="7" dur="2000"/>
                                        <p:tgtEl>
                                          <p:spTgt spid="520194"/>
                                        </p:tgtEl>
                                      </p:cBhvr>
                                    </p:animEffect>
                                    <p:anim calcmode="lin" valueType="num">
                                      <p:cBhvr>
                                        <p:cTn id="8" dur="2000" fill="hold"/>
                                        <p:tgtEl>
                                          <p:spTgt spid="520194"/>
                                        </p:tgtEl>
                                        <p:attrNameLst>
                                          <p:attrName>style.rotation</p:attrName>
                                        </p:attrNameLst>
                                      </p:cBhvr>
                                      <p:tavLst>
                                        <p:tav tm="0">
                                          <p:val>
                                            <p:fltVal val="720"/>
                                          </p:val>
                                        </p:tav>
                                        <p:tav tm="100000">
                                          <p:val>
                                            <p:fltVal val="0"/>
                                          </p:val>
                                        </p:tav>
                                      </p:tavLst>
                                    </p:anim>
                                    <p:anim calcmode="lin" valueType="num">
                                      <p:cBhvr>
                                        <p:cTn id="9" dur="2000" fill="hold"/>
                                        <p:tgtEl>
                                          <p:spTgt spid="520194"/>
                                        </p:tgtEl>
                                        <p:attrNameLst>
                                          <p:attrName>ppt_h</p:attrName>
                                        </p:attrNameLst>
                                      </p:cBhvr>
                                      <p:tavLst>
                                        <p:tav tm="0">
                                          <p:val>
                                            <p:fltVal val="0"/>
                                          </p:val>
                                        </p:tav>
                                        <p:tav tm="100000">
                                          <p:val>
                                            <p:strVal val="#ppt_h"/>
                                          </p:val>
                                        </p:tav>
                                      </p:tavLst>
                                    </p:anim>
                                    <p:anim calcmode="lin" valueType="num">
                                      <p:cBhvr>
                                        <p:cTn id="10" dur="2000" fill="hold"/>
                                        <p:tgtEl>
                                          <p:spTgt spid="520194"/>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20195">
                                            <p:txEl>
                                              <p:pRg st="0" end="0"/>
                                            </p:txEl>
                                          </p:spTgt>
                                        </p:tgtEl>
                                        <p:attrNameLst>
                                          <p:attrName>style.visibility</p:attrName>
                                        </p:attrNameLst>
                                      </p:cBhvr>
                                      <p:to>
                                        <p:strVal val="visible"/>
                                      </p:to>
                                    </p:set>
                                    <p:animEffect transition="in" filter="blinds(horizontal)">
                                      <p:cBhvr>
                                        <p:cTn id="15" dur="500"/>
                                        <p:tgtEl>
                                          <p:spTgt spid="52019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20195">
                                            <p:txEl>
                                              <p:pRg st="1" end="1"/>
                                            </p:txEl>
                                          </p:spTgt>
                                        </p:tgtEl>
                                        <p:attrNameLst>
                                          <p:attrName>style.visibility</p:attrName>
                                        </p:attrNameLst>
                                      </p:cBhvr>
                                      <p:to>
                                        <p:strVal val="visible"/>
                                      </p:to>
                                    </p:set>
                                    <p:animEffect transition="in" filter="blinds(horizontal)">
                                      <p:cBhvr>
                                        <p:cTn id="20" dur="500"/>
                                        <p:tgtEl>
                                          <p:spTgt spid="520195">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20195">
                                            <p:txEl>
                                              <p:pRg st="2" end="2"/>
                                            </p:txEl>
                                          </p:spTgt>
                                        </p:tgtEl>
                                        <p:attrNameLst>
                                          <p:attrName>style.visibility</p:attrName>
                                        </p:attrNameLst>
                                      </p:cBhvr>
                                      <p:to>
                                        <p:strVal val="visible"/>
                                      </p:to>
                                    </p:set>
                                    <p:animEffect transition="in" filter="blinds(horizontal)">
                                      <p:cBhvr>
                                        <p:cTn id="25" dur="500"/>
                                        <p:tgtEl>
                                          <p:spTgt spid="520195">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520195">
                                            <p:txEl>
                                              <p:pRg st="3" end="3"/>
                                            </p:txEl>
                                          </p:spTgt>
                                        </p:tgtEl>
                                        <p:attrNameLst>
                                          <p:attrName>style.visibility</p:attrName>
                                        </p:attrNameLst>
                                      </p:cBhvr>
                                      <p:to>
                                        <p:strVal val="visible"/>
                                      </p:to>
                                    </p:set>
                                    <p:animEffect transition="in" filter="blinds(horizontal)">
                                      <p:cBhvr>
                                        <p:cTn id="30" dur="500"/>
                                        <p:tgtEl>
                                          <p:spTgt spid="520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4" grpId="0"/>
      <p:bldP spid="520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Introducción</a:t>
            </a:r>
            <a:endParaRPr lang="es-ES_tradnl" sz="4000" smtClean="0"/>
          </a:p>
        </p:txBody>
      </p:sp>
      <p:sp>
        <p:nvSpPr>
          <p:cNvPr id="521219" name="Rectangle 3"/>
          <p:cNvSpPr>
            <a:spLocks noGrp="1" noChangeArrowheads="1"/>
          </p:cNvSpPr>
          <p:nvPr>
            <p:ph type="body" idx="1"/>
          </p:nvPr>
        </p:nvSpPr>
        <p:spPr>
          <a:xfrm>
            <a:off x="152400" y="1219200"/>
            <a:ext cx="8763000" cy="4525963"/>
          </a:xfrm>
        </p:spPr>
        <p:txBody>
          <a:bodyPr/>
          <a:lstStyle/>
          <a:p>
            <a:pPr marL="0" indent="0" eaLnBrk="1" hangingPunct="1">
              <a:lnSpc>
                <a:spcPct val="80000"/>
              </a:lnSpc>
              <a:buFontTx/>
              <a:buNone/>
            </a:pPr>
            <a:endParaRPr lang="es-ES" sz="2400" smtClean="0"/>
          </a:p>
          <a:p>
            <a:pPr marL="0" indent="0" eaLnBrk="1" hangingPunct="1">
              <a:lnSpc>
                <a:spcPct val="80000"/>
              </a:lnSpc>
            </a:pPr>
            <a:r>
              <a:rPr lang="es-ES" sz="2400" smtClean="0"/>
              <a:t> Este es un grado muy importante, precisamente porque en él se alcanza la verdadera Iniciación en el Martinismo, siendo el primer grado meramente una etapa de asociación.</a:t>
            </a:r>
          </a:p>
          <a:p>
            <a:pPr marL="0" indent="0" eaLnBrk="1" hangingPunct="1">
              <a:lnSpc>
                <a:spcPct val="80000"/>
              </a:lnSpc>
            </a:pPr>
            <a:r>
              <a:rPr lang="es-ES" sz="2400" b="1" i="1" smtClean="0"/>
              <a:t> </a:t>
            </a:r>
            <a:r>
              <a:rPr lang="es-ES" sz="2400" smtClean="0"/>
              <a:t>Los reglamentos del Martinismo establecen que la realización de Iniciaciones en este grado, cuando hay candidatos disponibles, tienen precedencia sobre cualquier otra actividad. </a:t>
            </a:r>
            <a:endParaRPr lang="es-ES_tradnl" sz="2400" b="1" i="1" smtClean="0"/>
          </a:p>
          <a:p>
            <a:pPr marL="0" indent="0" eaLnBrk="1" hangingPunct="1">
              <a:lnSpc>
                <a:spcPct val="80000"/>
              </a:lnSpc>
            </a:pPr>
            <a:r>
              <a:rPr lang="es-ES_tradnl" sz="2400" smtClean="0"/>
              <a:t> Su antiguo nombre («Místico») buscaba relacionar las iniciales de los nombres de los tres grados Martinistas con las tres letras madre del alfabeto hebreo: aleph (</a:t>
            </a:r>
            <a:r>
              <a:rPr lang="es-ES_tradnl" sz="2400" b="1" smtClean="0"/>
              <a:t>A</a:t>
            </a:r>
            <a:r>
              <a:rPr lang="es-ES_tradnl" sz="2400" smtClean="0"/>
              <a:t>sociado); mem (</a:t>
            </a:r>
            <a:r>
              <a:rPr lang="es-ES_tradnl" sz="2400" b="1" smtClean="0"/>
              <a:t>M</a:t>
            </a:r>
            <a:r>
              <a:rPr lang="es-ES_tradnl" sz="2400" smtClean="0"/>
              <a:t>ístico) y shin (</a:t>
            </a:r>
            <a:r>
              <a:rPr lang="es-ES_tradnl" sz="2400" b="1" smtClean="0"/>
              <a:t>S</a:t>
            </a:r>
            <a:r>
              <a:rPr lang="es-ES_tradnl" sz="2400" smtClean="0"/>
              <a:t>uperior).</a:t>
            </a:r>
          </a:p>
          <a:p>
            <a:pPr marL="0" indent="0" eaLnBrk="1" hangingPunct="1">
              <a:lnSpc>
                <a:spcPct val="80000"/>
              </a:lnSpc>
            </a:pPr>
            <a:r>
              <a:rPr lang="es-ES_tradnl" sz="2400" smtClean="0"/>
              <a:t> Sin embargo, su denominación correcta es «Iniciado» y esta traduce una comprensión más clara de su verdadera naturaleza.</a:t>
            </a:r>
          </a:p>
          <a:p>
            <a:pPr marL="0" indent="0" eaLnBrk="1" hangingPunct="1">
              <a:lnSpc>
                <a:spcPct val="80000"/>
              </a:lnSpc>
            </a:pPr>
            <a:r>
              <a:rPr lang="es-ES_tradnl" sz="2400" smtClean="0"/>
              <a:t> Las enseñanzas Martinistas describen los derechos y deberes de los «Iniciados» en los términos que se expresan en las siguientes diapositivas.</a:t>
            </a:r>
            <a:endParaRPr lang="es-ES" sz="24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Introducción</a:t>
            </a:r>
            <a:endParaRPr lang="es-ES_tradnl" sz="4000" smtClean="0"/>
          </a:p>
        </p:txBody>
      </p:sp>
      <p:sp>
        <p:nvSpPr>
          <p:cNvPr id="521219" name="Rectangle 3"/>
          <p:cNvSpPr>
            <a:spLocks noGrp="1" noChangeArrowheads="1"/>
          </p:cNvSpPr>
          <p:nvPr>
            <p:ph type="body" idx="1"/>
          </p:nvPr>
        </p:nvSpPr>
        <p:spPr>
          <a:xfrm>
            <a:off x="76200" y="1143000"/>
            <a:ext cx="8915400" cy="4525963"/>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000" smtClean="0"/>
              <a:t> </a:t>
            </a:r>
            <a:r>
              <a:rPr lang="es-ES" sz="2200" i="1" smtClean="0"/>
              <a:t>«Habiendo participado en los ritos sublimes de este grado, ustedes se han iniciado verdaderamente dentro de la Orden Martinista. Han hecho su ascenso a la montaña tortuosa armados con coraje y sabiduría, y han encontrado la entrada al Templo abierta ante ustedes. Han sido invitados por el Muy Sabio a compartir, como Hermanos, la luz y el refugio proporcionados allí. El velo de la ignorancia que nublaba su visión ha sido removido simbólicamente, y se les ha prometido ser conducidos segura y cuidadosamente en las arduas tareas que yacen adelante.» </a:t>
            </a:r>
            <a:r>
              <a:rPr lang="es-ES" sz="2200" smtClean="0"/>
              <a:t>Las «arduas tareas» son, al mismo tiempo, las del alquimista y las del Templario.</a:t>
            </a:r>
            <a:endParaRPr lang="es-ES" sz="2200" i="1" smtClean="0"/>
          </a:p>
          <a:p>
            <a:pPr marL="0" indent="0" eaLnBrk="1" hangingPunct="1">
              <a:lnSpc>
                <a:spcPct val="80000"/>
              </a:lnSpc>
            </a:pPr>
            <a:r>
              <a:rPr lang="es-ES" sz="2200" i="1" smtClean="0"/>
              <a:t>«Habiendo terminado el Grado Asociado, han  dado la vuelta a una punta del triángulo iniciático, del ternario esotérico, y ese solo paso los ha aislado para siempre de las filas de lo profano.»</a:t>
            </a:r>
          </a:p>
          <a:p>
            <a:pPr marL="0" indent="0" eaLnBrk="1" hangingPunct="1">
              <a:lnSpc>
                <a:spcPct val="80000"/>
              </a:lnSpc>
            </a:pPr>
            <a:r>
              <a:rPr lang="es-ES" sz="2200" i="1" smtClean="0"/>
              <a:t>«Con el conocimiento del número </a:t>
            </a:r>
            <a:r>
              <a:rPr lang="es-ES" sz="2200" b="1" i="1" u="sng" smtClean="0"/>
              <a:t>tres</a:t>
            </a:r>
            <a:r>
              <a:rPr lang="es-ES" sz="2200" i="1" smtClean="0"/>
              <a:t> han desplegado la premisa fundamental de su avance. Se les han dado la máscara, la capa y el cordón de un Martinista para que, en el silencio de su interior, puedan proteger su estudio y asegurar su asociación con la Orden. El tres, el número del Grado Asociado, se ha revelado como el símbolo cíclico del molde fundamental de la Naturaleza.»</a:t>
            </a:r>
            <a:endParaRPr lang="es-ES_tradnl" sz="2200" b="1" u="sng"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mtClean="0"/>
              <a:t>El Iniciado</a:t>
            </a:r>
            <a:endParaRPr lang="es-ES_tradnl" smtClean="0"/>
          </a:p>
        </p:txBody>
      </p:sp>
      <p:sp>
        <p:nvSpPr>
          <p:cNvPr id="521219" name="Rectangle 3"/>
          <p:cNvSpPr>
            <a:spLocks noGrp="1" noChangeArrowheads="1"/>
          </p:cNvSpPr>
          <p:nvPr>
            <p:ph type="body" idx="1"/>
          </p:nvPr>
        </p:nvSpPr>
        <p:spPr>
          <a:xfrm>
            <a:off x="381000" y="1295400"/>
            <a:ext cx="8458200" cy="5440363"/>
          </a:xfrm>
        </p:spPr>
        <p:txBody>
          <a:bodyPr/>
          <a:lstStyle/>
          <a:p>
            <a:pPr marL="0" indent="0" eaLnBrk="1" hangingPunct="1">
              <a:lnSpc>
                <a:spcPct val="80000"/>
              </a:lnSpc>
              <a:buFontTx/>
              <a:buNone/>
            </a:pPr>
            <a:endParaRPr lang="es-ES" sz="2000" i="1" smtClean="0"/>
          </a:p>
          <a:p>
            <a:pPr marL="0" indent="0" eaLnBrk="1" hangingPunct="1">
              <a:lnSpc>
                <a:spcPct val="80000"/>
              </a:lnSpc>
            </a:pPr>
            <a:r>
              <a:rPr lang="es-ES" sz="2400" i="1" smtClean="0"/>
              <a:t> «Como Iniciados del Martinismo, nuestra tarea es la construcción de un gran Templo simbólico, sostenido por tres grandes pilares: Sabiduría, Fortaleza y Belleza. </a:t>
            </a:r>
          </a:p>
          <a:p>
            <a:pPr marL="0" indent="0" eaLnBrk="1" hangingPunct="1">
              <a:lnSpc>
                <a:spcPct val="80000"/>
              </a:lnSpc>
            </a:pPr>
            <a:r>
              <a:rPr lang="es-ES" sz="2400" i="1" smtClean="0"/>
              <a:t> Siempre debe ser así: todo edificio se diseña con Sabiduría; su superestructura se sostiene con Fortaleza, y la Belleza debe caracterizar todos sus aspectos.</a:t>
            </a:r>
          </a:p>
          <a:p>
            <a:pPr marL="0" indent="0" eaLnBrk="1" hangingPunct="1">
              <a:lnSpc>
                <a:spcPct val="80000"/>
              </a:lnSpc>
            </a:pPr>
            <a:r>
              <a:rPr lang="es-ES" sz="2400" i="1" smtClean="0"/>
              <a:t> Como Martinistas, vemos en la Sabiduría el conocimiento de los principios de la Iniciación que revelan la Unidad de toda la Humanidad; en la Fortaleza, la lógica perfecta de la filosofía y de la ciencia; en la Belleza, los principios de ética y asociación humana armoniosa, llamados moral y economía política.</a:t>
            </a:r>
          </a:p>
          <a:p>
            <a:pPr marL="0" indent="0" eaLnBrk="1" hangingPunct="1">
              <a:lnSpc>
                <a:spcPct val="80000"/>
              </a:lnSpc>
            </a:pPr>
            <a:r>
              <a:rPr lang="es-AR" sz="2800" i="1" smtClean="0"/>
              <a:t> </a:t>
            </a:r>
            <a:r>
              <a:rPr lang="es-AR" sz="2400" i="1" smtClean="0"/>
              <a:t>Estos pilares tradicionales son considerados las tres ramas del Árbol del Conocimiento, cuyo fruto es la rectitud en pensamientos, palabras y obras.»</a:t>
            </a:r>
            <a:endParaRPr lang="es-ES_tradnl" sz="2400" i="1"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mtClean="0"/>
              <a:t>La Palabra de Pase</a:t>
            </a:r>
            <a:endParaRPr lang="es-ES_tradnl" smtClean="0"/>
          </a:p>
        </p:txBody>
      </p:sp>
      <p:sp>
        <p:nvSpPr>
          <p:cNvPr id="521219" name="Rectangle 3"/>
          <p:cNvSpPr>
            <a:spLocks noGrp="1" noChangeArrowheads="1"/>
          </p:cNvSpPr>
          <p:nvPr>
            <p:ph type="body" idx="1"/>
          </p:nvPr>
        </p:nvSpPr>
        <p:spPr>
          <a:xfrm>
            <a:off x="228600" y="1219200"/>
            <a:ext cx="8686800" cy="5440363"/>
          </a:xfrm>
        </p:spPr>
        <p:txBody>
          <a:bodyPr/>
          <a:lstStyle/>
          <a:p>
            <a:pPr marL="0" indent="0" eaLnBrk="1" hangingPunct="1">
              <a:buFontTx/>
              <a:buNone/>
            </a:pPr>
            <a:endParaRPr lang="es-ES" sz="2200" smtClean="0"/>
          </a:p>
          <a:p>
            <a:pPr marL="0" indent="0" eaLnBrk="1" hangingPunct="1"/>
            <a:r>
              <a:rPr lang="es-ES" sz="2200" smtClean="0"/>
              <a:t> La Palabra de Pase de este grado es “Unidad”, y el concepto de la Unidad “permea” transversalmente todos los símbolos y Rituales del Iniciado.</a:t>
            </a:r>
          </a:p>
          <a:p>
            <a:pPr marL="0" indent="0" eaLnBrk="1" hangingPunct="1"/>
            <a:r>
              <a:rPr lang="es-ES" sz="2200" smtClean="0"/>
              <a:t> Aunque parezca una contradicción, no puede comprenderse el significado profundo de la «Unidad», si no se entiende previamente el sentido de la «Dualidad».</a:t>
            </a:r>
          </a:p>
          <a:p>
            <a:pPr marL="0" indent="0" eaLnBrk="1" hangingPunct="1"/>
            <a:r>
              <a:rPr lang="es-ES" sz="2200" smtClean="0"/>
              <a:t> Siendo este el </a:t>
            </a:r>
            <a:r>
              <a:rPr lang="es-ES" sz="2200" i="1" smtClean="0"/>
              <a:t>segundo </a:t>
            </a:r>
            <a:r>
              <a:rPr lang="es-ES" sz="2200" smtClean="0"/>
              <a:t>grado de la Orden, el estudio de la dualidad, del simbolismo arquetípico del número 2, se impone en él naturalmente.</a:t>
            </a:r>
          </a:p>
          <a:p>
            <a:pPr marL="0" indent="0" eaLnBrk="1" hangingPunct="1"/>
            <a:r>
              <a:rPr lang="es-ES" sz="2200" i="1" smtClean="0"/>
              <a:t> </a:t>
            </a:r>
            <a:r>
              <a:rPr lang="es-ES" sz="2200" smtClean="0"/>
              <a:t>Por ello, en la decoración del Templo, la diferencia más evidente con el grado Asociado son las dos columnas, «el símbolo fundamental del antónimo», que flanquean la mesa del Maestro.</a:t>
            </a:r>
          </a:p>
          <a:p>
            <a:pPr marL="0" indent="0" eaLnBrk="1" hangingPunct="1"/>
            <a:r>
              <a:rPr lang="es-ES" sz="2200" i="1" smtClean="0"/>
              <a:t> </a:t>
            </a:r>
            <a:r>
              <a:rPr lang="es-ES" sz="2200" smtClean="0"/>
              <a:t>A diferencia de la Masonería, que coloca las columnas en el Occidente, el Martinismo las ubica en el Oriente.</a:t>
            </a:r>
            <a:endParaRPr lang="es-ES" sz="2200" i="1" smtClean="0"/>
          </a:p>
          <a:p>
            <a:pPr marL="0" indent="0" eaLnBrk="1" hangingPunct="1">
              <a:buFontTx/>
              <a:buNone/>
            </a:pPr>
            <a:endParaRPr lang="es-ES_tradnl" sz="22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Las dos columnas</a:t>
            </a:r>
            <a:endParaRPr lang="es-ES_tradnl" sz="4000" smtClean="0"/>
          </a:p>
        </p:txBody>
      </p:sp>
      <p:sp>
        <p:nvSpPr>
          <p:cNvPr id="521219" name="Rectangle 3"/>
          <p:cNvSpPr>
            <a:spLocks noGrp="1" noChangeArrowheads="1"/>
          </p:cNvSpPr>
          <p:nvPr>
            <p:ph type="body" idx="1"/>
          </p:nvPr>
        </p:nvSpPr>
        <p:spPr>
          <a:xfrm>
            <a:off x="304800" y="1143000"/>
            <a:ext cx="8610600" cy="5410200"/>
          </a:xfrm>
        </p:spPr>
        <p:txBody>
          <a:bodyPr/>
          <a:lstStyle/>
          <a:p>
            <a:pPr marL="0" indent="0" eaLnBrk="1" hangingPunct="1">
              <a:lnSpc>
                <a:spcPct val="90000"/>
              </a:lnSpc>
              <a:buFontTx/>
              <a:buNone/>
            </a:pPr>
            <a:endParaRPr lang="es-ES" sz="2500" smtClean="0"/>
          </a:p>
          <a:p>
            <a:pPr marL="0" indent="0" eaLnBrk="1" hangingPunct="1">
              <a:lnSpc>
                <a:spcPct val="90000"/>
              </a:lnSpc>
            </a:pPr>
            <a:r>
              <a:rPr lang="es-ES" sz="2500" smtClean="0"/>
              <a:t> El pilar de la derecha, cuando miramos hacia el escritorio del Maestro, ha sido llamado Jachin o Jakim y, en los rituales más antiguos de la OMT, </a:t>
            </a:r>
            <a:r>
              <a:rPr lang="es-ES" sz="2500" i="1" smtClean="0"/>
              <a:t>“su significado es denotado en el Martinismo por el color rojo”. </a:t>
            </a:r>
            <a:r>
              <a:rPr lang="es-ES" sz="2500" smtClean="0"/>
              <a:t>Se dice que el nombre Jachin significa “establecimiento” o «Él establecerá» o «Él dará firmeza» y el color es el de la sangre.</a:t>
            </a:r>
          </a:p>
          <a:p>
            <a:pPr marL="0" indent="0" eaLnBrk="1" hangingPunct="1">
              <a:lnSpc>
                <a:spcPct val="90000"/>
              </a:lnSpc>
            </a:pPr>
            <a:r>
              <a:rPr lang="es-ES" sz="2500" smtClean="0"/>
              <a:t> El pilar a nuestra izquierda ha sido llamado Boaz, y su color es el negro. Se afirma que “Boaz” significa «fuerza» o «En Él está la Fuerza» y efectivamente el negro indica fortaleza.</a:t>
            </a:r>
          </a:p>
          <a:p>
            <a:pPr marL="0" indent="0" eaLnBrk="1" hangingPunct="1">
              <a:lnSpc>
                <a:spcPct val="90000"/>
              </a:lnSpc>
            </a:pPr>
            <a:r>
              <a:rPr lang="es-ES" sz="2500" smtClean="0"/>
              <a:t> El significado de ambos nombres conjuntos sería entonces: </a:t>
            </a:r>
            <a:r>
              <a:rPr lang="es-ES" sz="2500" i="1" smtClean="0"/>
              <a:t>«establecer con fuerza» </a:t>
            </a:r>
            <a:r>
              <a:rPr lang="es-ES" sz="2500" smtClean="0"/>
              <a:t>o </a:t>
            </a:r>
            <a:r>
              <a:rPr lang="es-ES" sz="2500" i="1" smtClean="0"/>
              <a:t>«establecer en fuerza»</a:t>
            </a:r>
            <a:r>
              <a:rPr lang="es-ES" sz="2500" smtClean="0"/>
              <a:t>, establecer sólidamente.</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Las dos columnas</a:t>
            </a:r>
            <a:endParaRPr lang="es-ES_tradnl" sz="4000" smtClean="0"/>
          </a:p>
        </p:txBody>
      </p:sp>
      <p:sp>
        <p:nvSpPr>
          <p:cNvPr id="521219" name="Rectangle 3"/>
          <p:cNvSpPr>
            <a:spLocks noGrp="1" noChangeArrowheads="1"/>
          </p:cNvSpPr>
          <p:nvPr>
            <p:ph type="body" idx="1"/>
          </p:nvPr>
        </p:nvSpPr>
        <p:spPr>
          <a:xfrm>
            <a:off x="304800" y="1219200"/>
            <a:ext cx="8610600" cy="5410200"/>
          </a:xfrm>
        </p:spPr>
        <p:txBody>
          <a:bodyPr/>
          <a:lstStyle/>
          <a:p>
            <a:pPr marL="0" indent="0" eaLnBrk="1" hangingPunct="1">
              <a:lnSpc>
                <a:spcPct val="90000"/>
              </a:lnSpc>
              <a:buFontTx/>
              <a:buNone/>
            </a:pPr>
            <a:endParaRPr lang="es-ES" sz="2200" smtClean="0"/>
          </a:p>
          <a:p>
            <a:pPr marL="0" indent="0" eaLnBrk="1" hangingPunct="1">
              <a:lnSpc>
                <a:spcPct val="90000"/>
              </a:lnSpc>
            </a:pPr>
            <a:r>
              <a:rPr lang="es-ES" sz="2200" smtClean="0"/>
              <a:t> Existe una diferencia importante entre los colores de las columnas, según los primeros Rituales de la OMT y los Rituales actuales.</a:t>
            </a:r>
          </a:p>
          <a:p>
            <a:pPr marL="0" indent="0" eaLnBrk="1" hangingPunct="1">
              <a:lnSpc>
                <a:spcPct val="90000"/>
              </a:lnSpc>
            </a:pPr>
            <a:r>
              <a:rPr lang="es-ES" sz="2200" smtClean="0"/>
              <a:t> Originalmente las columnas eran roja y negra; hoy son negra y blanca.</a:t>
            </a:r>
          </a:p>
          <a:p>
            <a:pPr marL="0" indent="0" eaLnBrk="1" hangingPunct="1">
              <a:lnSpc>
                <a:spcPct val="90000"/>
              </a:lnSpc>
            </a:pPr>
            <a:r>
              <a:rPr lang="es-ES" sz="2200" smtClean="0"/>
              <a:t> Ambas formas tienen significado simbólico.</a:t>
            </a:r>
          </a:p>
          <a:p>
            <a:pPr marL="0" indent="0" eaLnBrk="1" hangingPunct="1">
              <a:lnSpc>
                <a:spcPct val="90000"/>
              </a:lnSpc>
            </a:pPr>
            <a:r>
              <a:rPr lang="es-ES" sz="2200" smtClean="0"/>
              <a:t> La primera (roja y negra) recuerda la fusión de «fuego y tierra» que, según los tratados alquímicos, es un paso hacia la consecución del Mineral Perfecto Total.</a:t>
            </a:r>
          </a:p>
          <a:p>
            <a:pPr marL="0" indent="0" eaLnBrk="1" hangingPunct="1">
              <a:lnSpc>
                <a:spcPct val="90000"/>
              </a:lnSpc>
            </a:pPr>
            <a:r>
              <a:rPr lang="es-ES" sz="2200" smtClean="0"/>
              <a:t> La segunda (blanca y negra) recuerda al símbolo del ying-yang y es quizás más radical en su forma de presentar los pares de opuestos. Podemos vincularla, además, con el símbolo del Beausseant (“la bella enseña) templario.</a:t>
            </a:r>
          </a:p>
          <a:p>
            <a:pPr marL="0" indent="0" eaLnBrk="1" hangingPunct="1">
              <a:lnSpc>
                <a:spcPct val="90000"/>
              </a:lnSpc>
            </a:pPr>
            <a:r>
              <a:rPr lang="es-ES" sz="2200" smtClean="0"/>
              <a:t> En ambos casos, repetimos, la idea es presentar la Dualidad, como paso previo y necesario para la reconstrucción de la Unidad.</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4" name="Text Box 6"/>
          <p:cNvSpPr txBox="1">
            <a:spLocks noChangeArrowheads="1"/>
          </p:cNvSpPr>
          <p:nvPr/>
        </p:nvSpPr>
        <p:spPr bwMode="auto">
          <a:xfrm>
            <a:off x="1187450" y="4975225"/>
            <a:ext cx="67373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sz="2600"/>
              <a:t>Martínez Pasquales, entre la columna negra</a:t>
            </a:r>
          </a:p>
          <a:p>
            <a:pPr algn="ctr" eaLnBrk="1" hangingPunct="1"/>
            <a:r>
              <a:rPr lang="es-AR" sz="2600"/>
              <a:t> (Boaz) y la columna roja (Jaquin)</a:t>
            </a:r>
            <a:endParaRPr lang="es-ES_tradnl" sz="2600"/>
          </a:p>
        </p:txBody>
      </p:sp>
      <p:pic>
        <p:nvPicPr>
          <p:cNvPr id="4" name="Picture 2" descr="http://www.geimme.es/images/Martinez-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 y="631825"/>
            <a:ext cx="9112250"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52614"/>
                                        </p:tgtEl>
                                        <p:attrNameLst>
                                          <p:attrName>style.visibility</p:attrName>
                                        </p:attrNameLst>
                                      </p:cBhvr>
                                      <p:to>
                                        <p:strVal val="visible"/>
                                      </p:to>
                                    </p:set>
                                    <p:animEffect transition="in" filter="wedge">
                                      <p:cBhvr>
                                        <p:cTn id="12" dur="2000"/>
                                        <p:tgtEl>
                                          <p:spTgt spid="452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0" name="Picture 8" descr="http://3.bp.blogspot.com/-jsfdIxhVwRw/VWfPl1Fl-gI/AAAAAAAADDg/Zhl4FqLYFus/s1600/Untitl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a:spLocks noChangeArrowheads="1"/>
          </p:cNvSpPr>
          <p:nvPr/>
        </p:nvSpPr>
        <p:spPr bwMode="auto">
          <a:xfrm>
            <a:off x="1581150" y="501650"/>
            <a:ext cx="5734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
              <a:t>Templo de la O.T.O. (Ordo Templis Orienti), en el que</a:t>
            </a:r>
          </a:p>
          <a:p>
            <a:pPr eaLnBrk="1" hangingPunct="1"/>
            <a:r>
              <a:rPr lang="es-ES"/>
              <a:t>se aprecian una columna blanca y una columna negra.</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box(out)">
                                      <p:cBhvr>
                                        <p:cTn id="7" dur="2000"/>
                                        <p:tgtEl>
                                          <p:spTgt spid="235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a:spLocks noChangeArrowheads="1"/>
          </p:cNvSpPr>
          <p:nvPr/>
        </p:nvSpPr>
        <p:spPr bwMode="auto">
          <a:xfrm>
            <a:off x="76200" y="1600200"/>
            <a:ext cx="16764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
              <a:t>Un escudo</a:t>
            </a:r>
          </a:p>
          <a:p>
            <a:pPr eaLnBrk="1" hangingPunct="1"/>
            <a:r>
              <a:rPr lang="es-ES"/>
              <a:t>Templario, en el que se aprecia la clásica dualidad blanco-negro, equilibrados por el rojo.</a:t>
            </a:r>
          </a:p>
        </p:txBody>
      </p:sp>
      <p:pic>
        <p:nvPicPr>
          <p:cNvPr id="466946" name="Picture 2" descr="Knights Templar:  #Knights #Templar Cross shiel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0"/>
            <a:ext cx="5646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6946"/>
                                        </p:tgtEl>
                                        <p:attrNameLst>
                                          <p:attrName>style.visibility</p:attrName>
                                        </p:attrNameLst>
                                      </p:cBhvr>
                                      <p:to>
                                        <p:strVal val="visible"/>
                                      </p:to>
                                    </p:set>
                                    <p:animEffect transition="in" filter="box(out)">
                                      <p:cBhvr>
                                        <p:cTn id="7" dur="2000"/>
                                        <p:tgtEl>
                                          <p:spTgt spid="466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El Templo</a:t>
            </a:r>
            <a:endParaRPr lang="es-ES_tradnl" sz="4000" smtClean="0"/>
          </a:p>
        </p:txBody>
      </p:sp>
      <p:sp>
        <p:nvSpPr>
          <p:cNvPr id="521219" name="Rectangle 3"/>
          <p:cNvSpPr>
            <a:spLocks noGrp="1" noChangeArrowheads="1"/>
          </p:cNvSpPr>
          <p:nvPr>
            <p:ph type="body" idx="1"/>
          </p:nvPr>
        </p:nvSpPr>
        <p:spPr>
          <a:xfrm>
            <a:off x="304800" y="1219200"/>
            <a:ext cx="8610600" cy="5410200"/>
          </a:xfrm>
        </p:spPr>
        <p:txBody>
          <a:bodyPr/>
          <a:lstStyle/>
          <a:p>
            <a:pPr marL="0" indent="0" eaLnBrk="1" hangingPunct="1">
              <a:lnSpc>
                <a:spcPct val="90000"/>
              </a:lnSpc>
              <a:buFontTx/>
              <a:buNone/>
            </a:pPr>
            <a:endParaRPr lang="es-ES" sz="2200" smtClean="0"/>
          </a:p>
          <a:p>
            <a:pPr marL="0" indent="0" eaLnBrk="1" hangingPunct="1">
              <a:lnSpc>
                <a:spcPct val="90000"/>
              </a:lnSpc>
            </a:pPr>
            <a:r>
              <a:rPr lang="es-ES" sz="2200" smtClean="0"/>
              <a:t> El «surgimiento» de las columnas modifica en algunos detalles el Templo, respecto del grado Asociado, como si las columnas extendieran su influencia sobre el simbolismo total del Iniciado.</a:t>
            </a:r>
          </a:p>
          <a:p>
            <a:pPr marL="0" indent="0" eaLnBrk="1" hangingPunct="1">
              <a:lnSpc>
                <a:spcPct val="90000"/>
              </a:lnSpc>
            </a:pPr>
            <a:r>
              <a:rPr lang="es-ES" sz="2200" smtClean="0"/>
              <a:t> En la mesa del Maestro, el candelabro de tres luces deja su lugar a dos luces separadas, colocadas una junto a cada columna.</a:t>
            </a:r>
          </a:p>
          <a:p>
            <a:pPr marL="0" indent="0" eaLnBrk="1" hangingPunct="1">
              <a:lnSpc>
                <a:spcPct val="90000"/>
              </a:lnSpc>
            </a:pPr>
            <a:r>
              <a:rPr lang="es-ES" sz="2200" smtClean="0"/>
              <a:t> En el Altar cúbico ubicado en el centro exacto del Templo, la cubierta de tres colores (negro – rojo – blanco), tan característicos de todo el Martinismo, es reemplazada por una cubierta dual, blanca y negra.</a:t>
            </a:r>
          </a:p>
          <a:p>
            <a:pPr marL="0" indent="0" eaLnBrk="1" hangingPunct="1">
              <a:lnSpc>
                <a:spcPct val="90000"/>
              </a:lnSpc>
            </a:pPr>
            <a:r>
              <a:rPr lang="es-ES" sz="2200" smtClean="0"/>
              <a:t> En los Rituales antiguos de la OMT, tal cubierta era totalmente negra, con excepción de la cara superior, blanca, sobre la que se colocaban las tres velas del Altar. </a:t>
            </a:r>
          </a:p>
          <a:p>
            <a:pPr marL="0" indent="0" eaLnBrk="1" hangingPunct="1">
              <a:lnSpc>
                <a:spcPct val="90000"/>
              </a:lnSpc>
            </a:pPr>
            <a:r>
              <a:rPr lang="es-ES" sz="2200" smtClean="0"/>
              <a:t> En los Rituales actuales dicha cubierta es mitad blanca y mitad negra, de forma tal que el cubo está a la vez partido y unido por la dualidad (la mitad negra da hacia Occidente y la blanca hacia Oriente).</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9" name="Text Box 3"/>
          <p:cNvSpPr txBox="1">
            <a:spLocks noChangeArrowheads="1"/>
          </p:cNvSpPr>
          <p:nvPr/>
        </p:nvSpPr>
        <p:spPr bwMode="auto">
          <a:xfrm>
            <a:off x="884238" y="76200"/>
            <a:ext cx="7546975"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La mesa del Maestro y la forma de las columnas, como figuraban en los</a:t>
            </a:r>
          </a:p>
          <a:p>
            <a:pPr algn="ctr" eaLnBrk="1" hangingPunct="1"/>
            <a:r>
              <a:rPr lang="es-MX"/>
              <a:t>antiguos Rituales de la OMT</a:t>
            </a:r>
            <a:endParaRPr lang="es-AR"/>
          </a:p>
        </p:txBody>
      </p:sp>
      <p:pic>
        <p:nvPicPr>
          <p:cNvPr id="1536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138238"/>
            <a:ext cx="1838325" cy="533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590800"/>
            <a:ext cx="5867400" cy="225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9475" y="1143000"/>
            <a:ext cx="1838325" cy="533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15366"/>
                                        </p:tgtEl>
                                        <p:attrNameLst>
                                          <p:attrName>style.visibility</p:attrName>
                                        </p:attrNameLst>
                                      </p:cBhvr>
                                      <p:to>
                                        <p:strVal val="visible"/>
                                      </p:to>
                                    </p:set>
                                    <p:animEffect transition="in" filter="diamond(out)">
                                      <p:cBhvr>
                                        <p:cTn id="7" dur="2000"/>
                                        <p:tgtEl>
                                          <p:spTgt spid="15366"/>
                                        </p:tgtEl>
                                      </p:cBhvr>
                                    </p:animEffect>
                                  </p:childTnLst>
                                </p:cTn>
                              </p:par>
                              <p:par>
                                <p:cTn id="8" presetID="8" presetClass="entr" presetSubtype="32" fill="hold" nodeType="withEffect">
                                  <p:stCondLst>
                                    <p:cond delay="0"/>
                                  </p:stCondLst>
                                  <p:childTnLst>
                                    <p:set>
                                      <p:cBhvr>
                                        <p:cTn id="9" dur="1" fill="hold">
                                          <p:stCondLst>
                                            <p:cond delay="0"/>
                                          </p:stCondLst>
                                        </p:cTn>
                                        <p:tgtEl>
                                          <p:spTgt spid="15367"/>
                                        </p:tgtEl>
                                        <p:attrNameLst>
                                          <p:attrName>style.visibility</p:attrName>
                                        </p:attrNameLst>
                                      </p:cBhvr>
                                      <p:to>
                                        <p:strVal val="visible"/>
                                      </p:to>
                                    </p:set>
                                    <p:animEffect transition="in" filter="diamond(out)">
                                      <p:cBhvr>
                                        <p:cTn id="10" dur="2000"/>
                                        <p:tgtEl>
                                          <p:spTgt spid="15367"/>
                                        </p:tgtEl>
                                      </p:cBhvr>
                                    </p:animEffect>
                                  </p:childTnLst>
                                </p:cTn>
                              </p:par>
                              <p:par>
                                <p:cTn id="11" presetID="8" presetClass="entr" presetSubtype="32" fill="hold" nodeType="withEffect">
                                  <p:stCondLst>
                                    <p:cond delay="0"/>
                                  </p:stCondLst>
                                  <p:childTnLst>
                                    <p:set>
                                      <p:cBhvr>
                                        <p:cTn id="12" dur="1" fill="hold">
                                          <p:stCondLst>
                                            <p:cond delay="0"/>
                                          </p:stCondLst>
                                        </p:cTn>
                                        <p:tgtEl>
                                          <p:spTgt spid="15368"/>
                                        </p:tgtEl>
                                        <p:attrNameLst>
                                          <p:attrName>style.visibility</p:attrName>
                                        </p:attrNameLst>
                                      </p:cBhvr>
                                      <p:to>
                                        <p:strVal val="visible"/>
                                      </p:to>
                                    </p:set>
                                    <p:animEffect transition="in" filter="diamond(out)">
                                      <p:cBhvr>
                                        <p:cTn id="13" dur="2000"/>
                                        <p:tgtEl>
                                          <p:spTgt spid="1536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31459"/>
                                        </p:tgtEl>
                                        <p:attrNameLst>
                                          <p:attrName>style.visibility</p:attrName>
                                        </p:attrNameLst>
                                      </p:cBhvr>
                                      <p:to>
                                        <p:strVal val="visible"/>
                                      </p:to>
                                    </p:set>
                                    <p:animEffect transition="in" filter="blinds(horizontal)">
                                      <p:cBhvr>
                                        <p:cTn id="18" dur="500"/>
                                        <p:tgtEl>
                                          <p:spTgt spid="531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71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0"/>
            <a:ext cx="54149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1459" name="Text Box 3"/>
          <p:cNvSpPr txBox="1">
            <a:spLocks noChangeArrowheads="1"/>
          </p:cNvSpPr>
          <p:nvPr/>
        </p:nvSpPr>
        <p:spPr bwMode="auto">
          <a:xfrm>
            <a:off x="381000" y="2209800"/>
            <a:ext cx="1912938" cy="1739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El Templo en el grado Iniciado, según los Rituales actuales de la OMT</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8710"/>
                                        </p:tgtEl>
                                        <p:attrNameLst>
                                          <p:attrName>style.visibility</p:attrName>
                                        </p:attrNameLst>
                                      </p:cBhvr>
                                      <p:to>
                                        <p:strVal val="visible"/>
                                      </p:to>
                                    </p:set>
                                    <p:animEffect transition="in" filter="box(out)">
                                      <p:cBhvr>
                                        <p:cTn id="7" dur="2000"/>
                                        <p:tgtEl>
                                          <p:spTgt spid="3287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1459"/>
                                        </p:tgtEl>
                                        <p:attrNameLst>
                                          <p:attrName>style.visibility</p:attrName>
                                        </p:attrNameLst>
                                      </p:cBhvr>
                                      <p:to>
                                        <p:strVal val="visible"/>
                                      </p:to>
                                    </p:set>
                                    <p:animEffect transition="in" filter="blinds(horizontal)">
                                      <p:cBhvr>
                                        <p:cTn id="12" dur="500"/>
                                        <p:tgtEl>
                                          <p:spTgt spid="531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5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575"/>
            <a:ext cx="9144000" cy="670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ChangeArrowheads="1"/>
          </p:cNvSpPr>
          <p:nvPr/>
        </p:nvSpPr>
        <p:spPr bwMode="auto">
          <a:xfrm>
            <a:off x="76200" y="76200"/>
            <a:ext cx="902970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La disposición de los Oficiales, según el Ritual de Blitz, derivado del de Téder.</a:t>
            </a:r>
          </a:p>
          <a:p>
            <a:pPr algn="ctr" eaLnBrk="1" hangingPunct="1"/>
            <a:r>
              <a:rPr lang="es-MX"/>
              <a:t>La OMT conserva para el grado Iniciado los mismos siete Oficiales que en el Asociado.</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7426"/>
                                        </p:tgtEl>
                                        <p:attrNameLst>
                                          <p:attrName>style.visibility</p:attrName>
                                        </p:attrNameLst>
                                      </p:cBhvr>
                                      <p:to>
                                        <p:strVal val="visible"/>
                                      </p:to>
                                    </p:set>
                                    <p:animEffect transition="in" filter="box(out)">
                                      <p:cBhvr>
                                        <p:cTn id="7" dur="2000"/>
                                        <p:tgtEl>
                                          <p:spTgt spid="487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508000" y="192088"/>
            <a:ext cx="816610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El Templo en el grado Iniciado, según el Ritual de Blitz, derivado del de Téder,</a:t>
            </a:r>
          </a:p>
          <a:p>
            <a:pPr algn="ctr" eaLnBrk="1" hangingPunct="1"/>
            <a:r>
              <a:rPr lang="es-MX"/>
              <a:t>muy diferente al de la OMT.</a:t>
            </a:r>
          </a:p>
        </p:txBody>
      </p:sp>
      <p:pic>
        <p:nvPicPr>
          <p:cNvPr id="488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059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8450"/>
                                        </p:tgtEl>
                                        <p:attrNameLst>
                                          <p:attrName>style.visibility</p:attrName>
                                        </p:attrNameLst>
                                      </p:cBhvr>
                                      <p:to>
                                        <p:strVal val="visible"/>
                                      </p:to>
                                    </p:set>
                                    <p:animEffect transition="in" filter="box(out)">
                                      <p:cBhvr>
                                        <p:cTn id="7" dur="2000"/>
                                        <p:tgtEl>
                                          <p:spTgt spid="488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Tres y siete</a:t>
            </a:r>
            <a:endParaRPr lang="es-ES_tradnl" sz="4000" smtClean="0"/>
          </a:p>
        </p:txBody>
      </p:sp>
      <p:sp>
        <p:nvSpPr>
          <p:cNvPr id="521219" name="Rectangle 3"/>
          <p:cNvSpPr>
            <a:spLocks noGrp="1" noChangeArrowheads="1"/>
          </p:cNvSpPr>
          <p:nvPr>
            <p:ph type="body" idx="1"/>
          </p:nvPr>
        </p:nvSpPr>
        <p:spPr>
          <a:xfrm>
            <a:off x="457200" y="1417638"/>
            <a:ext cx="8229600" cy="5211762"/>
          </a:xfrm>
        </p:spPr>
        <p:txBody>
          <a:bodyPr/>
          <a:lstStyle/>
          <a:p>
            <a:pPr marL="0" indent="0" eaLnBrk="1" hangingPunct="1">
              <a:lnSpc>
                <a:spcPct val="80000"/>
              </a:lnSpc>
              <a:buFontTx/>
              <a:buNone/>
            </a:pPr>
            <a:endParaRPr lang="es-ES" sz="1800" smtClean="0"/>
          </a:p>
          <a:p>
            <a:pPr marL="0" indent="0" eaLnBrk="1" hangingPunct="1">
              <a:lnSpc>
                <a:spcPct val="80000"/>
              </a:lnSpc>
            </a:pPr>
            <a:r>
              <a:rPr lang="es-ES" sz="1800" smtClean="0"/>
              <a:t> </a:t>
            </a:r>
            <a:r>
              <a:rPr lang="es-MX" sz="1800" smtClean="0"/>
              <a:t>En el grado Asociado fue planteado que el Universo tiene una estructura tríplice. En dicho grado el Martinista se relaciona con lo que los antiguos llamaron el Mundo Elemental, que Pasquales denominaba el Mundo Terrestre, y que está representado por los tres reinos: mineral, vegetal y animal.</a:t>
            </a:r>
          </a:p>
          <a:p>
            <a:pPr marL="0" indent="0" eaLnBrk="1" hangingPunct="1">
              <a:lnSpc>
                <a:spcPct val="80000"/>
              </a:lnSpc>
            </a:pPr>
            <a:r>
              <a:rPr lang="es-MX" sz="1800" smtClean="0"/>
              <a:t> (en la ciencia contemporánea se prefiere calificarlos de «dominios», mientras que los «reinos» son seis: minerales, protistas, arqueas, hongos, vegetales y animales, que se hacen siete si consideramos al hombre como un reino aparte).</a:t>
            </a:r>
          </a:p>
          <a:p>
            <a:pPr marL="0" indent="0" eaLnBrk="1" hangingPunct="1">
              <a:lnSpc>
                <a:spcPct val="80000"/>
              </a:lnSpc>
            </a:pPr>
            <a:r>
              <a:rPr lang="es-MX" sz="1800" smtClean="0"/>
              <a:t> En el grado Iniciado los estudios refieren a la que el Martinismo considera la segunda división del Sistema Solar: el Mundo de las Esferas, la «Inmensidad Celeste» de Pasquales.</a:t>
            </a:r>
          </a:p>
          <a:p>
            <a:pPr marL="0" indent="0" eaLnBrk="1" hangingPunct="1">
              <a:lnSpc>
                <a:spcPct val="80000"/>
              </a:lnSpc>
            </a:pPr>
            <a:r>
              <a:rPr lang="es-MX" sz="1800" smtClean="0"/>
              <a:t> Este «Mundo», simbolizado por las dos columnas, comprende un conjunto de fuerzas que se supone emanan de los siete «planetas» de los antiguos: la Luna, Mercurio, Venus, el Sol, Marte, Júpiter y Saturno.</a:t>
            </a:r>
          </a:p>
          <a:p>
            <a:pPr marL="0" indent="0" eaLnBrk="1" hangingPunct="1">
              <a:lnSpc>
                <a:spcPct val="80000"/>
              </a:lnSpc>
            </a:pPr>
            <a:r>
              <a:rPr lang="es-MX" sz="1800" smtClean="0"/>
              <a:t> (hoy, por supuesto, sabemos que el Sol y la Luna no son planetas).</a:t>
            </a:r>
          </a:p>
          <a:p>
            <a:pPr marL="0" indent="0" eaLnBrk="1" hangingPunct="1">
              <a:lnSpc>
                <a:spcPct val="80000"/>
              </a:lnSpc>
            </a:pPr>
            <a:r>
              <a:rPr lang="es-MX" sz="1800" smtClean="0"/>
              <a:t> En el Sistema Solar hay, por supuesto, otros planetas: Urano (descubierto en vida de Saint Martin), Neptuno y Plutón, si bien este último ha sido «rebajado» a la categoría de «planeta enano».</a:t>
            </a:r>
          </a:p>
          <a:p>
            <a:pPr marL="0" indent="0" eaLnBrk="1" hangingPunct="1">
              <a:lnSpc>
                <a:spcPct val="80000"/>
              </a:lnSpc>
            </a:pPr>
            <a:r>
              <a:rPr lang="es-MX" sz="1800" smtClean="0"/>
              <a:t> Según el Martinismo, la influencia de estos tres últimos planetas es altamente sutil («mística») y por ello los califica de «planetas más alto-octavos».</a:t>
            </a:r>
            <a:endParaRPr lang="es-ES" sz="1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21219">
                                            <p:txEl>
                                              <p:pRg st="7" end="7"/>
                                            </p:txEl>
                                          </p:spTgt>
                                        </p:tgtEl>
                                        <p:attrNameLst>
                                          <p:attrName>style.visibility</p:attrName>
                                        </p:attrNameLst>
                                      </p:cBhvr>
                                      <p:to>
                                        <p:strVal val="visible"/>
                                      </p:to>
                                    </p:set>
                                    <p:animEffect transition="in" filter="blinds(horizontal)">
                                      <p:cBhvr>
                                        <p:cTn id="42" dur="500"/>
                                        <p:tgtEl>
                                          <p:spTgt spid="5212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pPr eaLnBrk="1" hangingPunct="1"/>
            <a:r>
              <a:rPr lang="es-AR" smtClean="0"/>
              <a:t>Tres y siete</a:t>
            </a:r>
            <a:endParaRPr lang="es-ES_tradnl" smtClean="0"/>
          </a:p>
        </p:txBody>
      </p:sp>
      <p:sp>
        <p:nvSpPr>
          <p:cNvPr id="530435" name="Rectangle 3"/>
          <p:cNvSpPr>
            <a:spLocks noGrp="1" noChangeArrowheads="1"/>
          </p:cNvSpPr>
          <p:nvPr>
            <p:ph type="body" idx="1"/>
          </p:nvPr>
        </p:nvSpPr>
        <p:spPr>
          <a:xfrm>
            <a:off x="457200" y="1600200"/>
            <a:ext cx="8229600" cy="4724400"/>
          </a:xfrm>
        </p:spPr>
        <p:txBody>
          <a:bodyPr/>
          <a:lstStyle/>
          <a:p>
            <a:pPr eaLnBrk="1" hangingPunct="1">
              <a:lnSpc>
                <a:spcPct val="80000"/>
              </a:lnSpc>
            </a:pPr>
            <a:r>
              <a:rPr lang="es-AR" sz="1800" smtClean="0"/>
              <a:t>Y agrega que, así como el número tres era considerado por los cabalistas como el símbolo de la Sagrada Trinidad Superior, representada por las tres letras madre del alfabeto hebreo, se puede afirmar que estos tres planetas más alto-octavos están asociados con esta Trinidad Superior.</a:t>
            </a:r>
          </a:p>
          <a:p>
            <a:pPr eaLnBrk="1" hangingPunct="1">
              <a:lnSpc>
                <a:spcPct val="80000"/>
              </a:lnSpc>
            </a:pPr>
            <a:r>
              <a:rPr lang="es-MX" sz="1800" smtClean="0"/>
              <a:t>Quien esto escribe se muestra un tanto escéptico ante estas correspondencias, que deben ser modificadas con cada nuevo descubrimiento científico (por ejemplo, no es imposible que se descubran nuevos planetas en el Sistema Solar: ¿dónde se ubicarían entonces?)</a:t>
            </a:r>
          </a:p>
          <a:p>
            <a:pPr eaLnBrk="1" hangingPunct="1">
              <a:lnSpc>
                <a:spcPct val="80000"/>
              </a:lnSpc>
            </a:pPr>
            <a:r>
              <a:rPr lang="es-MX" sz="1800" smtClean="0"/>
              <a:t>De todas formas, el modelo cosmológico postulado por los cabalistas es muy interesante: la Creación procede de la Unidad como una serie de emanaciones de Sí misma.</a:t>
            </a:r>
          </a:p>
          <a:p>
            <a:pPr eaLnBrk="1" hangingPunct="1">
              <a:lnSpc>
                <a:spcPct val="80000"/>
              </a:lnSpc>
            </a:pPr>
            <a:r>
              <a:rPr lang="es-MX" sz="1800" smtClean="0"/>
              <a:t>Estas emanaciones – todas ellas atributos de la infinidad – son diez en número y se llaman Corona, Sabiduría, Inteligencia, Misericordia, Fuerza, Belleza, Victoria, Esplendor, Fundación y Reino.</a:t>
            </a:r>
          </a:p>
          <a:p>
            <a:pPr eaLnBrk="1" hangingPunct="1">
              <a:lnSpc>
                <a:spcPct val="80000"/>
              </a:lnSpc>
            </a:pPr>
            <a:r>
              <a:rPr lang="es-MX" sz="1800" smtClean="0"/>
              <a:t>Las primeras tres, Corona, Sabiduría e Inteligencia, o dándoles sus nombres en hebreo, Kether, Chokmah y Binah, constituyen una trinidad de puntos o vértices de fuerza sobre el Mundo de las Esferas.</a:t>
            </a:r>
          </a:p>
          <a:p>
            <a:pPr eaLnBrk="1" hangingPunct="1">
              <a:lnSpc>
                <a:spcPct val="80000"/>
              </a:lnSpc>
            </a:pPr>
            <a:r>
              <a:rPr lang="es-MX" sz="1800" smtClean="0"/>
              <a:t>Es por eso que los planetas «más alto octavos», Urano, Neptuno y Plutón, se dice que están relacionados con ellos.</a:t>
            </a:r>
          </a:p>
          <a:p>
            <a:pPr eaLnBrk="1" hangingPunct="1">
              <a:lnSpc>
                <a:spcPct val="80000"/>
              </a:lnSpc>
            </a:pPr>
            <a:r>
              <a:rPr lang="es-MX" sz="1800" smtClean="0"/>
              <a:t>De todas formas, repetimos, nos permitimos un momento de duda ante esta asignación.</a:t>
            </a:r>
            <a:endParaRPr lang="es-ES_tradnl" sz="1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0434"/>
                                        </p:tgtEl>
                                        <p:attrNameLst>
                                          <p:attrName>style.visibility</p:attrName>
                                        </p:attrNameLst>
                                      </p:cBhvr>
                                      <p:to>
                                        <p:strVal val="visible"/>
                                      </p:to>
                                    </p:set>
                                    <p:animEffect transition="in" filter="blinds(horizontal)">
                                      <p:cBhvr>
                                        <p:cTn id="7" dur="500"/>
                                        <p:tgtEl>
                                          <p:spTgt spid="530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0435">
                                            <p:txEl>
                                              <p:pRg st="0" end="0"/>
                                            </p:txEl>
                                          </p:spTgt>
                                        </p:tgtEl>
                                        <p:attrNameLst>
                                          <p:attrName>style.visibility</p:attrName>
                                        </p:attrNameLst>
                                      </p:cBhvr>
                                      <p:to>
                                        <p:strVal val="visible"/>
                                      </p:to>
                                    </p:set>
                                    <p:animEffect transition="in" filter="blinds(horizontal)">
                                      <p:cBhvr>
                                        <p:cTn id="12" dur="500"/>
                                        <p:tgtEl>
                                          <p:spTgt spid="530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0435">
                                            <p:txEl>
                                              <p:pRg st="1" end="1"/>
                                            </p:txEl>
                                          </p:spTgt>
                                        </p:tgtEl>
                                        <p:attrNameLst>
                                          <p:attrName>style.visibility</p:attrName>
                                        </p:attrNameLst>
                                      </p:cBhvr>
                                      <p:to>
                                        <p:strVal val="visible"/>
                                      </p:to>
                                    </p:set>
                                    <p:animEffect transition="in" filter="blinds(horizontal)">
                                      <p:cBhvr>
                                        <p:cTn id="17" dur="500"/>
                                        <p:tgtEl>
                                          <p:spTgt spid="530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0435">
                                            <p:txEl>
                                              <p:pRg st="2" end="2"/>
                                            </p:txEl>
                                          </p:spTgt>
                                        </p:tgtEl>
                                        <p:attrNameLst>
                                          <p:attrName>style.visibility</p:attrName>
                                        </p:attrNameLst>
                                      </p:cBhvr>
                                      <p:to>
                                        <p:strVal val="visible"/>
                                      </p:to>
                                    </p:set>
                                    <p:animEffect transition="in" filter="blinds(horizontal)">
                                      <p:cBhvr>
                                        <p:cTn id="22" dur="500"/>
                                        <p:tgtEl>
                                          <p:spTgt spid="530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0435">
                                            <p:txEl>
                                              <p:pRg st="3" end="3"/>
                                            </p:txEl>
                                          </p:spTgt>
                                        </p:tgtEl>
                                        <p:attrNameLst>
                                          <p:attrName>style.visibility</p:attrName>
                                        </p:attrNameLst>
                                      </p:cBhvr>
                                      <p:to>
                                        <p:strVal val="visible"/>
                                      </p:to>
                                    </p:set>
                                    <p:animEffect transition="in" filter="blinds(horizontal)">
                                      <p:cBhvr>
                                        <p:cTn id="27" dur="500"/>
                                        <p:tgtEl>
                                          <p:spTgt spid="5304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0435">
                                            <p:txEl>
                                              <p:pRg st="4" end="4"/>
                                            </p:txEl>
                                          </p:spTgt>
                                        </p:tgtEl>
                                        <p:attrNameLst>
                                          <p:attrName>style.visibility</p:attrName>
                                        </p:attrNameLst>
                                      </p:cBhvr>
                                      <p:to>
                                        <p:strVal val="visible"/>
                                      </p:to>
                                    </p:set>
                                    <p:animEffect transition="in" filter="blinds(horizontal)">
                                      <p:cBhvr>
                                        <p:cTn id="32" dur="500"/>
                                        <p:tgtEl>
                                          <p:spTgt spid="53043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0435">
                                            <p:txEl>
                                              <p:pRg st="5" end="5"/>
                                            </p:txEl>
                                          </p:spTgt>
                                        </p:tgtEl>
                                        <p:attrNameLst>
                                          <p:attrName>style.visibility</p:attrName>
                                        </p:attrNameLst>
                                      </p:cBhvr>
                                      <p:to>
                                        <p:strVal val="visible"/>
                                      </p:to>
                                    </p:set>
                                    <p:animEffect transition="in" filter="blinds(horizontal)">
                                      <p:cBhvr>
                                        <p:cTn id="37" dur="500"/>
                                        <p:tgtEl>
                                          <p:spTgt spid="53043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30435">
                                            <p:txEl>
                                              <p:pRg st="6" end="6"/>
                                            </p:txEl>
                                          </p:spTgt>
                                        </p:tgtEl>
                                        <p:attrNameLst>
                                          <p:attrName>style.visibility</p:attrName>
                                        </p:attrNameLst>
                                      </p:cBhvr>
                                      <p:to>
                                        <p:strVal val="visible"/>
                                      </p:to>
                                    </p:set>
                                    <p:animEffect transition="in" filter="blinds(horizontal)">
                                      <p:cBhvr>
                                        <p:cTn id="42" dur="500"/>
                                        <p:tgtEl>
                                          <p:spTgt spid="530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p:bldP spid="53043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pPr eaLnBrk="1" hangingPunct="1"/>
            <a:r>
              <a:rPr lang="es-MX" smtClean="0"/>
              <a:t>Kether, Chokmah, Binah</a:t>
            </a:r>
            <a:endParaRPr lang="es-ES_tradnl" smtClean="0"/>
          </a:p>
        </p:txBody>
      </p:sp>
      <p:sp>
        <p:nvSpPr>
          <p:cNvPr id="530435" name="Rectangle 3"/>
          <p:cNvSpPr>
            <a:spLocks noGrp="1" noChangeArrowheads="1"/>
          </p:cNvSpPr>
          <p:nvPr>
            <p:ph type="body" idx="1"/>
          </p:nvPr>
        </p:nvSpPr>
        <p:spPr>
          <a:xfrm>
            <a:off x="457200" y="1600200"/>
            <a:ext cx="8229600" cy="4724400"/>
          </a:xfrm>
        </p:spPr>
        <p:txBody>
          <a:bodyPr/>
          <a:lstStyle/>
          <a:p>
            <a:pPr eaLnBrk="1" hangingPunct="1">
              <a:lnSpc>
                <a:spcPct val="80000"/>
              </a:lnSpc>
            </a:pPr>
            <a:r>
              <a:rPr lang="es-MX" sz="1800" smtClean="0"/>
              <a:t>En vista que estas tres emanaciones representan la primera brillantez de la Creación, el primer esplendor de la Unidad, las tres letras madre del alfabeto hebreo: aleph, mem y shin, se utilizaron para indicar su naturaleza fundamental.</a:t>
            </a:r>
            <a:endParaRPr lang="es-ES_tradnl" sz="1800" smtClean="0"/>
          </a:p>
        </p:txBody>
      </p:sp>
      <p:pic>
        <p:nvPicPr>
          <p:cNvPr id="485378" name="Picture 2" descr="http://thebackseatwriter.com/vine-and-ivy/wp-content/uploads/2014/06/am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889250"/>
            <a:ext cx="7388225"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925513" y="5410200"/>
            <a:ext cx="75326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Estas tres letras representan los principios universales: el aire (aleph),</a:t>
            </a:r>
          </a:p>
          <a:p>
            <a:pPr eaLnBrk="1" hangingPunct="1"/>
            <a:r>
              <a:rPr lang="es-MX"/>
              <a:t>el agua (mem) y el fuego (shin), entendidos como principios metafísicos</a:t>
            </a:r>
          </a:p>
          <a:p>
            <a:pPr eaLnBrk="1" hangingPunct="1"/>
            <a:r>
              <a:rPr lang="es-MX"/>
              <a:t>y no como manifestaciones materiales concretas, las que sólo son sus </a:t>
            </a:r>
          </a:p>
          <a:p>
            <a:pPr eaLnBrk="1" hangingPunct="1"/>
            <a:r>
              <a:rPr lang="es-MX"/>
              <a:t>símbolos.</a:t>
            </a:r>
            <a:endParaRPr lang="es-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0434"/>
                                        </p:tgtEl>
                                        <p:attrNameLst>
                                          <p:attrName>style.visibility</p:attrName>
                                        </p:attrNameLst>
                                      </p:cBhvr>
                                      <p:to>
                                        <p:strVal val="visible"/>
                                      </p:to>
                                    </p:set>
                                    <p:animEffect transition="in" filter="blinds(horizontal)">
                                      <p:cBhvr>
                                        <p:cTn id="7" dur="500"/>
                                        <p:tgtEl>
                                          <p:spTgt spid="530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0435">
                                            <p:txEl>
                                              <p:pRg st="0" end="0"/>
                                            </p:txEl>
                                          </p:spTgt>
                                        </p:tgtEl>
                                        <p:attrNameLst>
                                          <p:attrName>style.visibility</p:attrName>
                                        </p:attrNameLst>
                                      </p:cBhvr>
                                      <p:to>
                                        <p:strVal val="visible"/>
                                      </p:to>
                                    </p:set>
                                    <p:animEffect transition="in" filter="blinds(horizontal)">
                                      <p:cBhvr>
                                        <p:cTn id="12" dur="500"/>
                                        <p:tgtEl>
                                          <p:spTgt spid="530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85378"/>
                                        </p:tgtEl>
                                        <p:attrNameLst>
                                          <p:attrName>style.visibility</p:attrName>
                                        </p:attrNameLst>
                                      </p:cBhvr>
                                      <p:to>
                                        <p:strVal val="visible"/>
                                      </p:to>
                                    </p:set>
                                    <p:animEffect transition="in" filter="box(out)">
                                      <p:cBhvr>
                                        <p:cTn id="17" dur="2000"/>
                                        <p:tgtEl>
                                          <p:spTgt spid="4853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p:bldP spid="530435" grpId="0" build="p"/>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http://img.over-blog-kiwi.com/1/61/22/54/20150527/ob_3ec6fe_10430857-798764893474810-40839620979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375" y="3175"/>
            <a:ext cx="6854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417638" y="268288"/>
            <a:ext cx="6507162" cy="64611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Simbólicamente, la Sagrada Trinidad Superior se considera la</a:t>
            </a:r>
          </a:p>
          <a:p>
            <a:pPr eaLnBrk="1" hangingPunct="1"/>
            <a:r>
              <a:rPr lang="es-MX"/>
              <a:t>cabeza del Hombre místico arquetipo, el Adán Kadmon.</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4344"/>
                                        </p:tgtEl>
                                        <p:attrNameLst>
                                          <p:attrName>style.visibility</p:attrName>
                                        </p:attrNameLst>
                                      </p:cBhvr>
                                      <p:to>
                                        <p:strVal val="visible"/>
                                      </p:to>
                                    </p:set>
                                    <p:animEffect transition="in" filter="box(out)">
                                      <p:cBhvr>
                                        <p:cTn id="7" dur="2000"/>
                                        <p:tgtEl>
                                          <p:spTgt spid="143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pPr eaLnBrk="1" hangingPunct="1"/>
            <a:r>
              <a:rPr lang="es-MX" smtClean="0"/>
              <a:t>Los siete «días» de la Creación</a:t>
            </a:r>
            <a:endParaRPr lang="es-ES_tradnl" smtClean="0"/>
          </a:p>
        </p:txBody>
      </p:sp>
      <p:sp>
        <p:nvSpPr>
          <p:cNvPr id="530435" name="Rectangle 3"/>
          <p:cNvSpPr>
            <a:spLocks noGrp="1" noChangeArrowheads="1"/>
          </p:cNvSpPr>
          <p:nvPr>
            <p:ph type="body" idx="1"/>
          </p:nvPr>
        </p:nvSpPr>
        <p:spPr>
          <a:xfrm>
            <a:off x="457200" y="1600200"/>
            <a:ext cx="8229600" cy="4724400"/>
          </a:xfrm>
        </p:spPr>
        <p:txBody>
          <a:bodyPr/>
          <a:lstStyle/>
          <a:p>
            <a:pPr eaLnBrk="1" hangingPunct="1">
              <a:lnSpc>
                <a:spcPct val="80000"/>
              </a:lnSpc>
            </a:pPr>
            <a:r>
              <a:rPr lang="es-ES_tradnl" sz="2200" smtClean="0"/>
              <a:t>Las siete emanaciones restantes, unidas con sus «puntos oblicuos» o influencias subsidiarias, conforman el cuerpo del Hombre Arquetipo.</a:t>
            </a:r>
          </a:p>
          <a:p>
            <a:pPr eaLnBrk="1" hangingPunct="1">
              <a:lnSpc>
                <a:spcPct val="80000"/>
              </a:lnSpc>
            </a:pPr>
            <a:r>
              <a:rPr lang="es-ES_tradnl" sz="2200" smtClean="0"/>
              <a:t>Constituyen los siete días de la Creación mencionados en el Génesis, y delimitan el espacio de la Vida.</a:t>
            </a:r>
          </a:p>
          <a:p>
            <a:pPr eaLnBrk="1" hangingPunct="1">
              <a:lnSpc>
                <a:spcPct val="80000"/>
              </a:lnSpc>
            </a:pPr>
            <a:r>
              <a:rPr lang="es-ES_tradnl" sz="2200" smtClean="0"/>
              <a:t>Las seis dimensiones simbólicas del espacio son descriptas como: altura (zenith), profundidad (nadir), Este, Oeste, Norte y Sur, y son bien conocidas de los «catecismos» masónicos.</a:t>
            </a:r>
          </a:p>
          <a:p>
            <a:pPr eaLnBrk="1" hangingPunct="1">
              <a:lnSpc>
                <a:spcPct val="80000"/>
              </a:lnSpc>
            </a:pPr>
            <a:r>
              <a:rPr lang="es-ES_tradnl" sz="2200" smtClean="0"/>
              <a:t>Los días de la Creación corresponden a las siete séfiras «de construcción», desde Chesed o Misericordia (primer día) hasta Malkuth o Reino (séptimo día o día de regreso).</a:t>
            </a:r>
          </a:p>
          <a:p>
            <a:pPr eaLnBrk="1" hangingPunct="1">
              <a:lnSpc>
                <a:spcPct val="80000"/>
              </a:lnSpc>
            </a:pPr>
            <a:r>
              <a:rPr lang="es-ES_tradnl" sz="2200" smtClean="0"/>
              <a:t>Estos «días» de la Creación no deben ser ingenuamente comprendidos como períodos de tiempo; por el contrario, constituyen siete potencias particulares de la Unidad, a través de las cuales el hombre puede expresar o ser impresionado con una característica específica de la Unidad.</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0434"/>
                                        </p:tgtEl>
                                        <p:attrNameLst>
                                          <p:attrName>style.visibility</p:attrName>
                                        </p:attrNameLst>
                                      </p:cBhvr>
                                      <p:to>
                                        <p:strVal val="visible"/>
                                      </p:to>
                                    </p:set>
                                    <p:animEffect transition="in" filter="blinds(horizontal)">
                                      <p:cBhvr>
                                        <p:cTn id="7" dur="500"/>
                                        <p:tgtEl>
                                          <p:spTgt spid="530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0435">
                                            <p:txEl>
                                              <p:pRg st="0" end="0"/>
                                            </p:txEl>
                                          </p:spTgt>
                                        </p:tgtEl>
                                        <p:attrNameLst>
                                          <p:attrName>style.visibility</p:attrName>
                                        </p:attrNameLst>
                                      </p:cBhvr>
                                      <p:to>
                                        <p:strVal val="visible"/>
                                      </p:to>
                                    </p:set>
                                    <p:animEffect transition="in" filter="blinds(horizontal)">
                                      <p:cBhvr>
                                        <p:cTn id="12" dur="500"/>
                                        <p:tgtEl>
                                          <p:spTgt spid="530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0435">
                                            <p:txEl>
                                              <p:pRg st="1" end="1"/>
                                            </p:txEl>
                                          </p:spTgt>
                                        </p:tgtEl>
                                        <p:attrNameLst>
                                          <p:attrName>style.visibility</p:attrName>
                                        </p:attrNameLst>
                                      </p:cBhvr>
                                      <p:to>
                                        <p:strVal val="visible"/>
                                      </p:to>
                                    </p:set>
                                    <p:animEffect transition="in" filter="blinds(horizontal)">
                                      <p:cBhvr>
                                        <p:cTn id="17" dur="500"/>
                                        <p:tgtEl>
                                          <p:spTgt spid="530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0435">
                                            <p:txEl>
                                              <p:pRg st="2" end="2"/>
                                            </p:txEl>
                                          </p:spTgt>
                                        </p:tgtEl>
                                        <p:attrNameLst>
                                          <p:attrName>style.visibility</p:attrName>
                                        </p:attrNameLst>
                                      </p:cBhvr>
                                      <p:to>
                                        <p:strVal val="visible"/>
                                      </p:to>
                                    </p:set>
                                    <p:animEffect transition="in" filter="blinds(horizontal)">
                                      <p:cBhvr>
                                        <p:cTn id="22" dur="500"/>
                                        <p:tgtEl>
                                          <p:spTgt spid="530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0435">
                                            <p:txEl>
                                              <p:pRg st="3" end="3"/>
                                            </p:txEl>
                                          </p:spTgt>
                                        </p:tgtEl>
                                        <p:attrNameLst>
                                          <p:attrName>style.visibility</p:attrName>
                                        </p:attrNameLst>
                                      </p:cBhvr>
                                      <p:to>
                                        <p:strVal val="visible"/>
                                      </p:to>
                                    </p:set>
                                    <p:animEffect transition="in" filter="blinds(horizontal)">
                                      <p:cBhvr>
                                        <p:cTn id="27" dur="500"/>
                                        <p:tgtEl>
                                          <p:spTgt spid="5304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0435">
                                            <p:txEl>
                                              <p:pRg st="4" end="4"/>
                                            </p:txEl>
                                          </p:spTgt>
                                        </p:tgtEl>
                                        <p:attrNameLst>
                                          <p:attrName>style.visibility</p:attrName>
                                        </p:attrNameLst>
                                      </p:cBhvr>
                                      <p:to>
                                        <p:strVal val="visible"/>
                                      </p:to>
                                    </p:set>
                                    <p:animEffect transition="in" filter="blinds(horizontal)">
                                      <p:cBhvr>
                                        <p:cTn id="32" dur="500"/>
                                        <p:tgtEl>
                                          <p:spTgt spid="530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p:bldP spid="53043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7"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25"/>
            <a:ext cx="8763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CuadroTexto"/>
          <p:cNvSpPr txBox="1">
            <a:spLocks noChangeArrowheads="1"/>
          </p:cNvSpPr>
          <p:nvPr/>
        </p:nvSpPr>
        <p:spPr bwMode="auto">
          <a:xfrm>
            <a:off x="685800" y="5181600"/>
            <a:ext cx="3519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solidFill>
                  <a:srgbClr val="FF0000"/>
                </a:solidFill>
              </a:rPr>
              <a:t>La Sagrada Trinidad Superior</a:t>
            </a:r>
          </a:p>
          <a:p>
            <a:pPr eaLnBrk="1" hangingPunct="1"/>
            <a:r>
              <a:rPr lang="es-MX" b="1">
                <a:solidFill>
                  <a:srgbClr val="FF0000"/>
                </a:solidFill>
              </a:rPr>
              <a:t>y los Siete Días de la Creación</a:t>
            </a:r>
            <a:endParaRPr lang="es-AR" b="1">
              <a:solidFill>
                <a:srgbClr val="FF000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6397"/>
                                        </p:tgtEl>
                                        <p:attrNameLst>
                                          <p:attrName>style.visibility</p:attrName>
                                        </p:attrNameLst>
                                      </p:cBhvr>
                                      <p:to>
                                        <p:strVal val="visible"/>
                                      </p:to>
                                    </p:set>
                                    <p:animEffect transition="in" filter="box(out)">
                                      <p:cBhvr>
                                        <p:cTn id="7" dur="2000"/>
                                        <p:tgtEl>
                                          <p:spTgt spid="163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00" name="Picture 12" descr="http://diegovelazquez.webcindario.com/indexbisbis/planos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0"/>
            <a:ext cx="6229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300"/>
                                        </p:tgtEl>
                                        <p:attrNameLst>
                                          <p:attrName>style.visibility</p:attrName>
                                        </p:attrNameLst>
                                      </p:cBhvr>
                                      <p:to>
                                        <p:strVal val="visible"/>
                                      </p:to>
                                    </p:set>
                                    <p:animEffect transition="in" filter="box(out)">
                                      <p:cBhvr>
                                        <p:cTn id="7" dur="2000"/>
                                        <p:tgtEl>
                                          <p:spTgt spid="12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pPr eaLnBrk="1" hangingPunct="1"/>
            <a:r>
              <a:rPr lang="es-ES_tradnl" smtClean="0"/>
              <a:t>Los siete «planetas»</a:t>
            </a:r>
          </a:p>
        </p:txBody>
      </p:sp>
      <p:sp>
        <p:nvSpPr>
          <p:cNvPr id="530435" name="Rectangle 3"/>
          <p:cNvSpPr>
            <a:spLocks noGrp="1" noChangeArrowheads="1"/>
          </p:cNvSpPr>
          <p:nvPr>
            <p:ph type="body" idx="1"/>
          </p:nvPr>
        </p:nvSpPr>
        <p:spPr>
          <a:xfrm>
            <a:off x="457200" y="1600200"/>
            <a:ext cx="8229600" cy="4724400"/>
          </a:xfrm>
        </p:spPr>
        <p:txBody>
          <a:bodyPr/>
          <a:lstStyle/>
          <a:p>
            <a:pPr eaLnBrk="1" hangingPunct="1">
              <a:lnSpc>
                <a:spcPct val="80000"/>
              </a:lnSpc>
            </a:pPr>
            <a:r>
              <a:rPr lang="es-ES_tradnl" sz="2400" smtClean="0"/>
              <a:t>El Martinismo extiende las correspondencias mencionadas a los siete «planetas» de los antiguos.</a:t>
            </a:r>
          </a:p>
          <a:p>
            <a:pPr eaLnBrk="1" hangingPunct="1">
              <a:lnSpc>
                <a:spcPct val="80000"/>
              </a:lnSpc>
            </a:pPr>
            <a:r>
              <a:rPr lang="es-ES_tradnl" sz="2400" smtClean="0"/>
              <a:t>Estos simbolizan los siete atributos y clases de influencia que rigen sobre el mundo y expresan las antítesis de la vida.</a:t>
            </a:r>
          </a:p>
          <a:p>
            <a:pPr eaLnBrk="1" hangingPunct="1">
              <a:lnSpc>
                <a:spcPct val="80000"/>
              </a:lnSpc>
            </a:pPr>
            <a:r>
              <a:rPr lang="es-ES_tradnl" sz="2400" smtClean="0"/>
              <a:t>Los metafísicos hebreos representaron esto mediante las siete letras dobles de su alfabeto, que tenían dos pronunciaciones, una dura y otra suave.</a:t>
            </a:r>
          </a:p>
          <a:p>
            <a:pPr eaLnBrk="1" hangingPunct="1">
              <a:lnSpc>
                <a:spcPct val="80000"/>
              </a:lnSpc>
            </a:pPr>
            <a:r>
              <a:rPr lang="es-ES_tradnl" sz="2400" smtClean="0"/>
              <a:t>(en el hebreo actual esta diferencia de pronunciación, en parte, se ha perdido)</a:t>
            </a:r>
          </a:p>
          <a:p>
            <a:pPr eaLnBrk="1" hangingPunct="1">
              <a:lnSpc>
                <a:spcPct val="80000"/>
              </a:lnSpc>
            </a:pPr>
            <a:r>
              <a:rPr lang="es-ES_tradnl" sz="2400" smtClean="0"/>
              <a:t>Las siete letras dobles son: beth, guimel, daleth, caf, peh, resh y tau.</a:t>
            </a:r>
          </a:p>
          <a:p>
            <a:pPr eaLnBrk="1" hangingPunct="1">
              <a:lnSpc>
                <a:spcPct val="80000"/>
              </a:lnSpc>
            </a:pPr>
            <a:r>
              <a:rPr lang="es-ES_tradnl" sz="2400" smtClean="0"/>
              <a:t>En conjunto, ellas son «la Heptada de los opuestos». </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0434"/>
                                        </p:tgtEl>
                                        <p:attrNameLst>
                                          <p:attrName>style.visibility</p:attrName>
                                        </p:attrNameLst>
                                      </p:cBhvr>
                                      <p:to>
                                        <p:strVal val="visible"/>
                                      </p:to>
                                    </p:set>
                                    <p:animEffect transition="in" filter="blinds(horizontal)">
                                      <p:cBhvr>
                                        <p:cTn id="7" dur="500"/>
                                        <p:tgtEl>
                                          <p:spTgt spid="530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0435">
                                            <p:txEl>
                                              <p:pRg st="0" end="0"/>
                                            </p:txEl>
                                          </p:spTgt>
                                        </p:tgtEl>
                                        <p:attrNameLst>
                                          <p:attrName>style.visibility</p:attrName>
                                        </p:attrNameLst>
                                      </p:cBhvr>
                                      <p:to>
                                        <p:strVal val="visible"/>
                                      </p:to>
                                    </p:set>
                                    <p:animEffect transition="in" filter="blinds(horizontal)">
                                      <p:cBhvr>
                                        <p:cTn id="12" dur="500"/>
                                        <p:tgtEl>
                                          <p:spTgt spid="530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0435">
                                            <p:txEl>
                                              <p:pRg st="1" end="1"/>
                                            </p:txEl>
                                          </p:spTgt>
                                        </p:tgtEl>
                                        <p:attrNameLst>
                                          <p:attrName>style.visibility</p:attrName>
                                        </p:attrNameLst>
                                      </p:cBhvr>
                                      <p:to>
                                        <p:strVal val="visible"/>
                                      </p:to>
                                    </p:set>
                                    <p:animEffect transition="in" filter="blinds(horizontal)">
                                      <p:cBhvr>
                                        <p:cTn id="17" dur="500"/>
                                        <p:tgtEl>
                                          <p:spTgt spid="530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0435">
                                            <p:txEl>
                                              <p:pRg st="2" end="2"/>
                                            </p:txEl>
                                          </p:spTgt>
                                        </p:tgtEl>
                                        <p:attrNameLst>
                                          <p:attrName>style.visibility</p:attrName>
                                        </p:attrNameLst>
                                      </p:cBhvr>
                                      <p:to>
                                        <p:strVal val="visible"/>
                                      </p:to>
                                    </p:set>
                                    <p:animEffect transition="in" filter="blinds(horizontal)">
                                      <p:cBhvr>
                                        <p:cTn id="22" dur="500"/>
                                        <p:tgtEl>
                                          <p:spTgt spid="530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0435">
                                            <p:txEl>
                                              <p:pRg st="3" end="3"/>
                                            </p:txEl>
                                          </p:spTgt>
                                        </p:tgtEl>
                                        <p:attrNameLst>
                                          <p:attrName>style.visibility</p:attrName>
                                        </p:attrNameLst>
                                      </p:cBhvr>
                                      <p:to>
                                        <p:strVal val="visible"/>
                                      </p:to>
                                    </p:set>
                                    <p:animEffect transition="in" filter="blinds(horizontal)">
                                      <p:cBhvr>
                                        <p:cTn id="27" dur="500"/>
                                        <p:tgtEl>
                                          <p:spTgt spid="5304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0435">
                                            <p:txEl>
                                              <p:pRg st="4" end="4"/>
                                            </p:txEl>
                                          </p:spTgt>
                                        </p:tgtEl>
                                        <p:attrNameLst>
                                          <p:attrName>style.visibility</p:attrName>
                                        </p:attrNameLst>
                                      </p:cBhvr>
                                      <p:to>
                                        <p:strVal val="visible"/>
                                      </p:to>
                                    </p:set>
                                    <p:animEffect transition="in" filter="blinds(horizontal)">
                                      <p:cBhvr>
                                        <p:cTn id="32" dur="500"/>
                                        <p:tgtEl>
                                          <p:spTgt spid="53043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0435">
                                            <p:txEl>
                                              <p:pRg st="5" end="5"/>
                                            </p:txEl>
                                          </p:spTgt>
                                        </p:tgtEl>
                                        <p:attrNameLst>
                                          <p:attrName>style.visibility</p:attrName>
                                        </p:attrNameLst>
                                      </p:cBhvr>
                                      <p:to>
                                        <p:strVal val="visible"/>
                                      </p:to>
                                    </p:set>
                                    <p:animEffect transition="in" filter="blinds(horizontal)">
                                      <p:cBhvr>
                                        <p:cTn id="37" dur="500"/>
                                        <p:tgtEl>
                                          <p:spTgt spid="530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p:bldP spid="53043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7" name="Picture 5" descr="https://s-media-cache-ak0.pinimg.com/736x/27/58/8c/27588c10322e53c35d65a8f2d3b59fc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45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57200" y="4572000"/>
            <a:ext cx="81740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En la primera fila, las tres letras madre del alfabeto hebreo, en la segunda, las</a:t>
            </a:r>
          </a:p>
          <a:p>
            <a:pPr eaLnBrk="1" hangingPunct="1"/>
            <a:r>
              <a:rPr lang="es-MX"/>
              <a:t>siete letras dobles y en la tercera las doce letras simples.</a:t>
            </a:r>
            <a:endParaRPr lang="es-AR"/>
          </a:p>
        </p:txBody>
      </p:sp>
      <p:pic>
        <p:nvPicPr>
          <p:cNvPr id="184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67425"/>
            <a:ext cx="90519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a:spLocks noChangeArrowheads="1"/>
          </p:cNvSpPr>
          <p:nvPr/>
        </p:nvSpPr>
        <p:spPr bwMode="auto">
          <a:xfrm>
            <a:off x="228600" y="5297488"/>
            <a:ext cx="861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De derecha a izquierda: vet, beth; guimel, guimel; daleth, daleth; caf, caf; peh, feh;</a:t>
            </a:r>
          </a:p>
          <a:p>
            <a:pPr eaLnBrk="1" hangingPunct="1"/>
            <a:r>
              <a:rPr lang="es-MX"/>
              <a:t>resh, resh; tav, sav.</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box(out)">
                                      <p:cBhvr>
                                        <p:cTn id="7" dur="2000"/>
                                        <p:tgtEl>
                                          <p:spTgt spid="184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fade">
                                      <p:cBhvr>
                                        <p:cTn id="17" dur="2000"/>
                                        <p:tgtEl>
                                          <p:spTgt spid="184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descr="http://st-listas.20minutos.es/images/2010-06/230732/list_640px.jpg?13516945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76200" y="95250"/>
            <a:ext cx="25701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 b="1">
                <a:solidFill>
                  <a:srgbClr val="FF0000"/>
                </a:solidFill>
              </a:rPr>
              <a:t>Las tres letras madre,</a:t>
            </a:r>
          </a:p>
          <a:p>
            <a:pPr eaLnBrk="1" hangingPunct="1"/>
            <a:r>
              <a:rPr lang="es-ES" b="1">
                <a:solidFill>
                  <a:srgbClr val="FF0000"/>
                </a:solidFill>
              </a:rPr>
              <a:t>siete dobles y doce</a:t>
            </a:r>
          </a:p>
          <a:p>
            <a:pPr eaLnBrk="1" hangingPunct="1"/>
            <a:r>
              <a:rPr lang="es-ES" b="1">
                <a:solidFill>
                  <a:srgbClr val="FF0000"/>
                </a:solidFill>
              </a:rPr>
              <a:t>simples, en torno a la</a:t>
            </a:r>
          </a:p>
          <a:p>
            <a:pPr eaLnBrk="1" hangingPunct="1"/>
            <a:r>
              <a:rPr lang="es-ES" b="1">
                <a:solidFill>
                  <a:srgbClr val="FF0000"/>
                </a:solidFill>
              </a:rPr>
              <a:t>Rosa-Cruz.</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box(out)">
                                      <p:cBhvr>
                                        <p:cTn id="7" dur="2000"/>
                                        <p:tgtEl>
                                          <p:spTgt spid="204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5" descr="http://diegovelazquez.webcindario.com/coordenadas/vertical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6513"/>
            <a:ext cx="5635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49238" y="247650"/>
            <a:ext cx="2724150" cy="6461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 b="1">
                <a:solidFill>
                  <a:srgbClr val="FF0000"/>
                </a:solidFill>
              </a:rPr>
              <a:t>Las siete letras dobles,</a:t>
            </a:r>
          </a:p>
          <a:p>
            <a:pPr eaLnBrk="1" hangingPunct="1"/>
            <a:r>
              <a:rPr lang="es-ES" b="1">
                <a:solidFill>
                  <a:srgbClr val="FF0000"/>
                </a:solidFill>
              </a:rPr>
              <a:t>en el Árbol de la Vida.</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9461"/>
                                        </p:tgtEl>
                                        <p:attrNameLst>
                                          <p:attrName>style.visibility</p:attrName>
                                        </p:attrNameLst>
                                      </p:cBhvr>
                                      <p:to>
                                        <p:strVal val="visible"/>
                                      </p:to>
                                    </p:set>
                                    <p:animEffect transition="in" filter="box(out)">
                                      <p:cBhvr>
                                        <p:cTn id="7" dur="2000"/>
                                        <p:tgtEl>
                                          <p:spTgt spid="194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rdocadavercyan:  Финальная отрисовка герба Теургии.: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763"/>
            <a:ext cx="6853238"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49238" y="247650"/>
            <a:ext cx="3860800" cy="1323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 sz="1600" b="1">
                <a:solidFill>
                  <a:srgbClr val="FF0000"/>
                </a:solidFill>
              </a:rPr>
              <a:t>El empleo cabalístico de las</a:t>
            </a:r>
          </a:p>
          <a:p>
            <a:pPr eaLnBrk="1" hangingPunct="1"/>
            <a:r>
              <a:rPr lang="es-ES" sz="1600" b="1">
                <a:solidFill>
                  <a:srgbClr val="FF0000"/>
                </a:solidFill>
              </a:rPr>
              <a:t>letras es característico de este grado.</a:t>
            </a:r>
          </a:p>
          <a:p>
            <a:pPr eaLnBrk="1" hangingPunct="1"/>
            <a:r>
              <a:rPr lang="es-ES" sz="1600" b="1">
                <a:solidFill>
                  <a:srgbClr val="FF0000"/>
                </a:solidFill>
              </a:rPr>
              <a:t>Para el Sepher Yezirah: </a:t>
            </a:r>
            <a:r>
              <a:rPr lang="es-ES" sz="1600" b="1" i="1">
                <a:solidFill>
                  <a:srgbClr val="FF0000"/>
                </a:solidFill>
              </a:rPr>
              <a:t>«Con ellas,</a:t>
            </a:r>
          </a:p>
          <a:p>
            <a:pPr eaLnBrk="1" hangingPunct="1"/>
            <a:r>
              <a:rPr lang="es-ES" sz="1600" b="1" i="1">
                <a:solidFill>
                  <a:srgbClr val="FF0000"/>
                </a:solidFill>
              </a:rPr>
              <a:t>representó todo lo que fue formado</a:t>
            </a:r>
          </a:p>
          <a:p>
            <a:pPr eaLnBrk="1" hangingPunct="1"/>
            <a:r>
              <a:rPr lang="es-ES" sz="1600" b="1" i="1">
                <a:solidFill>
                  <a:srgbClr val="FF0000"/>
                </a:solidFill>
              </a:rPr>
              <a:t>y todo lo que será formado».</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idx="4294967295"/>
          </p:nvPr>
        </p:nvSpPr>
        <p:spPr/>
        <p:txBody>
          <a:bodyPr/>
          <a:lstStyle/>
          <a:p>
            <a:pPr eaLnBrk="1" hangingPunct="1"/>
            <a:r>
              <a:rPr lang="es-MX" smtClean="0"/>
              <a:t>En el Sepher Yezirah</a:t>
            </a:r>
            <a:endParaRPr lang="es-ES_tradnl" smtClean="0"/>
          </a:p>
        </p:txBody>
      </p:sp>
      <p:sp>
        <p:nvSpPr>
          <p:cNvPr id="530435" name="Rectangle 3"/>
          <p:cNvSpPr>
            <a:spLocks noGrp="1" noChangeArrowheads="1"/>
          </p:cNvSpPr>
          <p:nvPr>
            <p:ph type="body" idx="4294967295"/>
          </p:nvPr>
        </p:nvSpPr>
        <p:spPr>
          <a:xfrm>
            <a:off x="533400" y="1676400"/>
            <a:ext cx="8229600" cy="4953000"/>
          </a:xfrm>
        </p:spPr>
        <p:txBody>
          <a:bodyPr/>
          <a:lstStyle/>
          <a:p>
            <a:pPr eaLnBrk="1" hangingPunct="1">
              <a:lnSpc>
                <a:spcPct val="80000"/>
              </a:lnSpc>
            </a:pPr>
            <a:r>
              <a:rPr lang="es-AR" sz="2200" smtClean="0"/>
              <a:t>Se declara: «Siete letras dobles sirven para significar a qué está expuesta la vida humana. La antítesis de sabiduría es tontería; de riqueza, pobreza; de fecundidad, infecundidad; de vida, muerte; de dominio, dependencia; de paz, guerra; y de belleza, fealdad».</a:t>
            </a:r>
          </a:p>
          <a:p>
            <a:pPr eaLnBrk="1" hangingPunct="1">
              <a:lnSpc>
                <a:spcPct val="80000"/>
              </a:lnSpc>
            </a:pPr>
            <a:r>
              <a:rPr lang="es-MX" sz="2200" smtClean="0"/>
              <a:t>Cada par de opuestos se encuentra representado por una letra doble: beth (sabiduría-tontería o sabiduría-locura); guimel (riqueza-pobreza); daleth (fecundidad-infecundidad o fecundidad-esterilidad); caf (vida-muerte); peh (dominio-dependencia o dominio-servidumbre); resh (paz-guerra) y thau o thaw (belleza-fealdad). </a:t>
            </a:r>
            <a:endParaRPr lang="es-AR" sz="2200" smtClean="0"/>
          </a:p>
          <a:p>
            <a:pPr eaLnBrk="1" hangingPunct="1">
              <a:lnSpc>
                <a:spcPct val="80000"/>
              </a:lnSpc>
            </a:pPr>
            <a:r>
              <a:rPr lang="es-MX" sz="2200" smtClean="0"/>
              <a:t>Debemos comprender, por supuesto, que estas palabras transmiten sólo aproximadamente el significado de las polaridades asociadas a cada par de opuestos.</a:t>
            </a:r>
          </a:p>
          <a:p>
            <a:pPr eaLnBrk="1" hangingPunct="1">
              <a:lnSpc>
                <a:spcPct val="80000"/>
              </a:lnSpc>
            </a:pPr>
            <a:r>
              <a:rPr lang="es-MX" sz="2200" smtClean="0"/>
              <a:t>La tarea principal del Iniciado Martinista es enfrentar estos pares, vivirlos y finalmente armonizarlos y superarlos, encontrando el tercer término equilibrante. </a:t>
            </a:r>
            <a:endParaRPr lang="es-ES_tradnl" sz="22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0434"/>
                                        </p:tgtEl>
                                        <p:attrNameLst>
                                          <p:attrName>style.visibility</p:attrName>
                                        </p:attrNameLst>
                                      </p:cBhvr>
                                      <p:to>
                                        <p:strVal val="visible"/>
                                      </p:to>
                                    </p:set>
                                    <p:animEffect transition="in" filter="blinds(horizontal)">
                                      <p:cBhvr>
                                        <p:cTn id="7" dur="500"/>
                                        <p:tgtEl>
                                          <p:spTgt spid="530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0435">
                                            <p:txEl>
                                              <p:pRg st="0" end="0"/>
                                            </p:txEl>
                                          </p:spTgt>
                                        </p:tgtEl>
                                        <p:attrNameLst>
                                          <p:attrName>style.visibility</p:attrName>
                                        </p:attrNameLst>
                                      </p:cBhvr>
                                      <p:to>
                                        <p:strVal val="visible"/>
                                      </p:to>
                                    </p:set>
                                    <p:animEffect transition="in" filter="blinds(horizontal)">
                                      <p:cBhvr>
                                        <p:cTn id="12" dur="500"/>
                                        <p:tgtEl>
                                          <p:spTgt spid="530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0435">
                                            <p:txEl>
                                              <p:pRg st="1" end="1"/>
                                            </p:txEl>
                                          </p:spTgt>
                                        </p:tgtEl>
                                        <p:attrNameLst>
                                          <p:attrName>style.visibility</p:attrName>
                                        </p:attrNameLst>
                                      </p:cBhvr>
                                      <p:to>
                                        <p:strVal val="visible"/>
                                      </p:to>
                                    </p:set>
                                    <p:animEffect transition="in" filter="blinds(horizontal)">
                                      <p:cBhvr>
                                        <p:cTn id="17" dur="500"/>
                                        <p:tgtEl>
                                          <p:spTgt spid="530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0435">
                                            <p:txEl>
                                              <p:pRg st="2" end="2"/>
                                            </p:txEl>
                                          </p:spTgt>
                                        </p:tgtEl>
                                        <p:attrNameLst>
                                          <p:attrName>style.visibility</p:attrName>
                                        </p:attrNameLst>
                                      </p:cBhvr>
                                      <p:to>
                                        <p:strVal val="visible"/>
                                      </p:to>
                                    </p:set>
                                    <p:animEffect transition="in" filter="blinds(horizontal)">
                                      <p:cBhvr>
                                        <p:cTn id="22" dur="500"/>
                                        <p:tgtEl>
                                          <p:spTgt spid="530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0435">
                                            <p:txEl>
                                              <p:pRg st="3" end="3"/>
                                            </p:txEl>
                                          </p:spTgt>
                                        </p:tgtEl>
                                        <p:attrNameLst>
                                          <p:attrName>style.visibility</p:attrName>
                                        </p:attrNameLst>
                                      </p:cBhvr>
                                      <p:to>
                                        <p:strVal val="visible"/>
                                      </p:to>
                                    </p:set>
                                    <p:animEffect transition="in" filter="blinds(horizontal)">
                                      <p:cBhvr>
                                        <p:cTn id="27" dur="500"/>
                                        <p:tgtEl>
                                          <p:spTgt spid="530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p:bldP spid="53043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1" name="Picture 3" descr="d5118413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1113"/>
            <a:ext cx="8991600"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7492" name="Text Box 4"/>
          <p:cNvSpPr txBox="1">
            <a:spLocks noChangeArrowheads="1"/>
          </p:cNvSpPr>
          <p:nvPr/>
        </p:nvSpPr>
        <p:spPr bwMode="auto">
          <a:xfrm>
            <a:off x="152400" y="5276850"/>
            <a:ext cx="5532438" cy="12001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El objetivo final del misticismo de las letras es el</a:t>
            </a:r>
          </a:p>
          <a:p>
            <a:pPr eaLnBrk="1" hangingPunct="1"/>
            <a:r>
              <a:rPr lang="es-AR" b="1">
                <a:ea typeface="Arial Unicode MS" pitchFamily="34" charset="-128"/>
                <a:cs typeface="Arial Unicode MS" pitchFamily="34" charset="-128"/>
              </a:rPr>
              <a:t>logro de la Sabiduría, de la Gnosis.</a:t>
            </a:r>
          </a:p>
          <a:p>
            <a:pPr eaLnBrk="1" hangingPunct="1"/>
            <a:r>
              <a:rPr lang="es-AR" b="1">
                <a:ea typeface="Arial Unicode MS" pitchFamily="34" charset="-128"/>
                <a:cs typeface="Arial Unicode MS" pitchFamily="34" charset="-128"/>
              </a:rPr>
              <a:t>En la imagen, la Sabiduría, en una alegoría </a:t>
            </a:r>
          </a:p>
          <a:p>
            <a:pPr eaLnBrk="1" hangingPunct="1"/>
            <a:r>
              <a:rPr lang="es-AR" b="1">
                <a:ea typeface="Arial Unicode MS" pitchFamily="34" charset="-128"/>
                <a:cs typeface="Arial Unicode MS" pitchFamily="34" charset="-128"/>
              </a:rPr>
              <a:t>masónica de 1836.</a:t>
            </a:r>
            <a:endParaRPr lang="es-ES_tradnl" b="1">
              <a:ea typeface="Arial Unicode MS" pitchFamily="34" charset="-128"/>
              <a:cs typeface="Arial Unicode MS" pitchFamily="34" charset="-128"/>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7491"/>
                                        </p:tgtEl>
                                        <p:attrNameLst>
                                          <p:attrName>style.visibility</p:attrName>
                                        </p:attrNameLst>
                                      </p:cBhvr>
                                      <p:to>
                                        <p:strVal val="visible"/>
                                      </p:to>
                                    </p:set>
                                    <p:animEffect transition="in" filter="box(out)">
                                      <p:cBhvr>
                                        <p:cTn id="7" dur="2000"/>
                                        <p:tgtEl>
                                          <p:spTgt spid="4474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7492"/>
                                        </p:tgtEl>
                                        <p:attrNameLst>
                                          <p:attrName>style.visibility</p:attrName>
                                        </p:attrNameLst>
                                      </p:cBhvr>
                                      <p:to>
                                        <p:strVal val="visible"/>
                                      </p:to>
                                    </p:set>
                                    <p:animEffect transition="in" filter="fade">
                                      <p:cBhvr>
                                        <p:cTn id="12" dur="2000"/>
                                        <p:tgtEl>
                                          <p:spTgt spid="447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pPr eaLnBrk="1" hangingPunct="1"/>
            <a:r>
              <a:rPr lang="es-AR" smtClean="0"/>
              <a:t>La Heptada</a:t>
            </a:r>
            <a:endParaRPr lang="es-ES_tradnl" smtClean="0"/>
          </a:p>
        </p:txBody>
      </p:sp>
      <p:sp>
        <p:nvSpPr>
          <p:cNvPr id="530435" name="Rectangle 3"/>
          <p:cNvSpPr>
            <a:spLocks noGrp="1" noChangeArrowheads="1"/>
          </p:cNvSpPr>
          <p:nvPr>
            <p:ph sz="half" idx="1"/>
          </p:nvPr>
        </p:nvSpPr>
        <p:spPr>
          <a:xfrm>
            <a:off x="152400" y="1524000"/>
            <a:ext cx="4343400" cy="4525963"/>
          </a:xfrm>
        </p:spPr>
        <p:txBody>
          <a:bodyPr/>
          <a:lstStyle/>
          <a:p>
            <a:pPr eaLnBrk="1" hangingPunct="1">
              <a:lnSpc>
                <a:spcPct val="80000"/>
              </a:lnSpc>
            </a:pPr>
            <a:r>
              <a:rPr lang="es-AR" sz="2200" smtClean="0"/>
              <a:t>La Heptada Martinista en sí misma es representativa del Mundo de las Esferas.</a:t>
            </a:r>
          </a:p>
          <a:p>
            <a:pPr eaLnBrk="1" hangingPunct="1">
              <a:lnSpc>
                <a:spcPct val="80000"/>
              </a:lnSpc>
            </a:pPr>
            <a:r>
              <a:rPr lang="es-MX" sz="2200" smtClean="0"/>
              <a:t>Por ello, en cierto sentido el Iniciado en este grado presenta analogías con los adeptos del mitraísmo, que debían ascender simbólicamente por siete grados, cada uno de ellos correspondiente a uno de los siete «planetas» de los antiguos.</a:t>
            </a:r>
          </a:p>
          <a:p>
            <a:pPr eaLnBrk="1" hangingPunct="1">
              <a:lnSpc>
                <a:spcPct val="80000"/>
              </a:lnSpc>
            </a:pPr>
            <a:r>
              <a:rPr lang="es-MX" sz="2200" smtClean="0"/>
              <a:t>El segundo grado del Martinismo presenta una práctica similar, denominada el «Ascenso Celeste» o el «Ascenso por las Esferas».</a:t>
            </a:r>
            <a:endParaRPr lang="es-ES_tradnl" sz="2200" smtClean="0"/>
          </a:p>
        </p:txBody>
      </p:sp>
      <p:pic>
        <p:nvPicPr>
          <p:cNvPr id="5" name="Picture 5" descr="a64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9050" y="1371600"/>
            <a:ext cx="313055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4216400" y="6019800"/>
            <a:ext cx="4851400" cy="6413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b="1">
                <a:solidFill>
                  <a:srgbClr val="FF0000"/>
                </a:solidFill>
              </a:rPr>
              <a:t>Cuadro del grado 64° del Rito de Memphis, denominado «Sabio de Mithras»</a:t>
            </a:r>
            <a:endParaRPr lang="es-AR" b="1">
              <a:solidFill>
                <a:srgbClr val="FF0000"/>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0434"/>
                                        </p:tgtEl>
                                        <p:attrNameLst>
                                          <p:attrName>style.visibility</p:attrName>
                                        </p:attrNameLst>
                                      </p:cBhvr>
                                      <p:to>
                                        <p:strVal val="visible"/>
                                      </p:to>
                                    </p:set>
                                    <p:animEffect transition="in" filter="blinds(horizontal)">
                                      <p:cBhvr>
                                        <p:cTn id="7" dur="500"/>
                                        <p:tgtEl>
                                          <p:spTgt spid="530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0435">
                                            <p:txEl>
                                              <p:pRg st="0" end="0"/>
                                            </p:txEl>
                                          </p:spTgt>
                                        </p:tgtEl>
                                        <p:attrNameLst>
                                          <p:attrName>style.visibility</p:attrName>
                                        </p:attrNameLst>
                                      </p:cBhvr>
                                      <p:to>
                                        <p:strVal val="visible"/>
                                      </p:to>
                                    </p:set>
                                    <p:animEffect transition="in" filter="blinds(horizontal)">
                                      <p:cBhvr>
                                        <p:cTn id="12" dur="500"/>
                                        <p:tgtEl>
                                          <p:spTgt spid="530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0435">
                                            <p:txEl>
                                              <p:pRg st="1" end="1"/>
                                            </p:txEl>
                                          </p:spTgt>
                                        </p:tgtEl>
                                        <p:attrNameLst>
                                          <p:attrName>style.visibility</p:attrName>
                                        </p:attrNameLst>
                                      </p:cBhvr>
                                      <p:to>
                                        <p:strVal val="visible"/>
                                      </p:to>
                                    </p:set>
                                    <p:animEffect transition="in" filter="blinds(horizontal)">
                                      <p:cBhvr>
                                        <p:cTn id="17" dur="500"/>
                                        <p:tgtEl>
                                          <p:spTgt spid="5304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0435">
                                            <p:txEl>
                                              <p:pRg st="2" end="2"/>
                                            </p:txEl>
                                          </p:spTgt>
                                        </p:tgtEl>
                                        <p:attrNameLst>
                                          <p:attrName>style.visibility</p:attrName>
                                        </p:attrNameLst>
                                      </p:cBhvr>
                                      <p:to>
                                        <p:strVal val="visible"/>
                                      </p:to>
                                    </p:set>
                                    <p:animEffect transition="in" filter="blinds(horizontal)">
                                      <p:cBhvr>
                                        <p:cTn id="22" dur="500"/>
                                        <p:tgtEl>
                                          <p:spTgt spid="5304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out)">
                                      <p:cBhvr>
                                        <p:cTn id="27" dur="20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ox(out)">
                                      <p:cBhvr>
                                        <p:cTn id="3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p:bldP spid="530435" grpId="0" build="p"/>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5" descr="http://www.amorysuerte.com/5836-large_default/hexagrama-magico-de-los-siete-plane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533400" y="609600"/>
            <a:ext cx="2300288" cy="646113"/>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Los siete «planetas»</a:t>
            </a:r>
          </a:p>
          <a:p>
            <a:pPr eaLnBrk="1" hangingPunct="1"/>
            <a:r>
              <a:rPr lang="es-MX"/>
              <a:t>de los antiguos</a:t>
            </a:r>
            <a:endParaRPr lang="es-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4821"/>
                                        </p:tgtEl>
                                        <p:attrNameLst>
                                          <p:attrName>style.visibility</p:attrName>
                                        </p:attrNameLst>
                                      </p:cBhvr>
                                      <p:to>
                                        <p:strVal val="visible"/>
                                      </p:to>
                                    </p:set>
                                    <p:animEffect transition="in" filter="box(out)">
                                      <p:cBhvr>
                                        <p:cTn id="7" dur="2000"/>
                                        <p:tgtEl>
                                          <p:spTgt spid="348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lstStyle/>
          <a:p>
            <a:pPr eaLnBrk="1" hangingPunct="1"/>
            <a:r>
              <a:rPr lang="es-AR" sz="4000" i="1" smtClean="0"/>
              <a:t>Los objetivos esotéricos del grado son…</a:t>
            </a:r>
            <a:endParaRPr lang="es-ES_tradnl" sz="4000" i="1" smtClean="0"/>
          </a:p>
        </p:txBody>
      </p:sp>
      <p:sp>
        <p:nvSpPr>
          <p:cNvPr id="535555" name="Rectangle 3"/>
          <p:cNvSpPr>
            <a:spLocks noGrp="1" noChangeArrowheads="1"/>
          </p:cNvSpPr>
          <p:nvPr>
            <p:ph type="body" idx="1"/>
          </p:nvPr>
        </p:nvSpPr>
        <p:spPr>
          <a:xfrm>
            <a:off x="228600" y="1676400"/>
            <a:ext cx="8458200" cy="4876800"/>
          </a:xfrm>
        </p:spPr>
        <p:txBody>
          <a:bodyPr/>
          <a:lstStyle/>
          <a:p>
            <a:pPr eaLnBrk="1" hangingPunct="1">
              <a:lnSpc>
                <a:spcPct val="80000"/>
              </a:lnSpc>
            </a:pPr>
            <a:r>
              <a:rPr lang="es-MX" sz="2600" smtClean="0"/>
              <a:t>Armonizar los pares de opuestos, transformándose en el mediador entre las dos columnas.</a:t>
            </a:r>
          </a:p>
          <a:p>
            <a:pPr eaLnBrk="1" hangingPunct="1">
              <a:lnSpc>
                <a:spcPct val="80000"/>
              </a:lnSpc>
            </a:pPr>
            <a:r>
              <a:rPr lang="es-MX" sz="2600" smtClean="0"/>
              <a:t>Acceder al término ternario equilibrante, trascendiendo finalmente los referidos pares.</a:t>
            </a:r>
          </a:p>
          <a:p>
            <a:pPr eaLnBrk="1" hangingPunct="1">
              <a:lnSpc>
                <a:spcPct val="80000"/>
              </a:lnSpc>
            </a:pPr>
            <a:r>
              <a:rPr lang="es-MX" sz="2600" smtClean="0"/>
              <a:t>Comprender el esoterismo cabalístico de las letras hebreas, especialmente el de las letras dobles.</a:t>
            </a:r>
          </a:p>
          <a:p>
            <a:pPr eaLnBrk="1" hangingPunct="1">
              <a:lnSpc>
                <a:spcPct val="80000"/>
              </a:lnSpc>
            </a:pPr>
            <a:r>
              <a:rPr lang="es-MX" sz="2600" smtClean="0"/>
              <a:t>Profundizar en el simbolismo esotérico del Templo de Salomón en general, y de las dos columnas en particular.</a:t>
            </a:r>
          </a:p>
          <a:p>
            <a:pPr eaLnBrk="1" hangingPunct="1">
              <a:lnSpc>
                <a:spcPct val="80000"/>
              </a:lnSpc>
            </a:pPr>
            <a:r>
              <a:rPr lang="es-MX" sz="2600" smtClean="0"/>
              <a:t>Elevarse a través de los siete «planos» o «niveles» representados simbólicamente por los siete planetas.</a:t>
            </a:r>
          </a:p>
          <a:p>
            <a:pPr eaLnBrk="1" hangingPunct="1">
              <a:lnSpc>
                <a:spcPct val="80000"/>
              </a:lnSpc>
            </a:pPr>
            <a:r>
              <a:rPr lang="es-MX" sz="2600" smtClean="0"/>
              <a:t>Como logro final de este ascenso, alcanzar una vislumbre de la Sublime Sophia.</a:t>
            </a:r>
            <a:endParaRPr lang="es-ES_tradnl" sz="2600" smtClean="0"/>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5554"/>
                                        </p:tgtEl>
                                        <p:attrNameLst>
                                          <p:attrName>style.visibility</p:attrName>
                                        </p:attrNameLst>
                                      </p:cBhvr>
                                      <p:to>
                                        <p:strVal val="visible"/>
                                      </p:to>
                                    </p:set>
                                    <p:animEffect transition="in" filter="blinds(horizontal)">
                                      <p:cBhvr>
                                        <p:cTn id="7" dur="500"/>
                                        <p:tgtEl>
                                          <p:spTgt spid="535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5555">
                                            <p:txEl>
                                              <p:pRg st="0" end="0"/>
                                            </p:txEl>
                                          </p:spTgt>
                                        </p:tgtEl>
                                        <p:attrNameLst>
                                          <p:attrName>style.visibility</p:attrName>
                                        </p:attrNameLst>
                                      </p:cBhvr>
                                      <p:to>
                                        <p:strVal val="visible"/>
                                      </p:to>
                                    </p:set>
                                    <p:animEffect transition="in" filter="blinds(horizontal)">
                                      <p:cBhvr>
                                        <p:cTn id="12" dur="500"/>
                                        <p:tgtEl>
                                          <p:spTgt spid="535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5555">
                                            <p:txEl>
                                              <p:pRg st="1" end="1"/>
                                            </p:txEl>
                                          </p:spTgt>
                                        </p:tgtEl>
                                        <p:attrNameLst>
                                          <p:attrName>style.visibility</p:attrName>
                                        </p:attrNameLst>
                                      </p:cBhvr>
                                      <p:to>
                                        <p:strVal val="visible"/>
                                      </p:to>
                                    </p:set>
                                    <p:animEffect transition="in" filter="blinds(horizontal)">
                                      <p:cBhvr>
                                        <p:cTn id="17" dur="500"/>
                                        <p:tgtEl>
                                          <p:spTgt spid="5355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5555">
                                            <p:txEl>
                                              <p:pRg st="2" end="2"/>
                                            </p:txEl>
                                          </p:spTgt>
                                        </p:tgtEl>
                                        <p:attrNameLst>
                                          <p:attrName>style.visibility</p:attrName>
                                        </p:attrNameLst>
                                      </p:cBhvr>
                                      <p:to>
                                        <p:strVal val="visible"/>
                                      </p:to>
                                    </p:set>
                                    <p:animEffect transition="in" filter="blinds(horizontal)">
                                      <p:cBhvr>
                                        <p:cTn id="22" dur="500"/>
                                        <p:tgtEl>
                                          <p:spTgt spid="5355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5555">
                                            <p:txEl>
                                              <p:pRg st="3" end="3"/>
                                            </p:txEl>
                                          </p:spTgt>
                                        </p:tgtEl>
                                        <p:attrNameLst>
                                          <p:attrName>style.visibility</p:attrName>
                                        </p:attrNameLst>
                                      </p:cBhvr>
                                      <p:to>
                                        <p:strVal val="visible"/>
                                      </p:to>
                                    </p:set>
                                    <p:animEffect transition="in" filter="blinds(horizontal)">
                                      <p:cBhvr>
                                        <p:cTn id="27" dur="500"/>
                                        <p:tgtEl>
                                          <p:spTgt spid="53555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5555">
                                            <p:txEl>
                                              <p:pRg st="4" end="4"/>
                                            </p:txEl>
                                          </p:spTgt>
                                        </p:tgtEl>
                                        <p:attrNameLst>
                                          <p:attrName>style.visibility</p:attrName>
                                        </p:attrNameLst>
                                      </p:cBhvr>
                                      <p:to>
                                        <p:strVal val="visible"/>
                                      </p:to>
                                    </p:set>
                                    <p:animEffect transition="in" filter="blinds(horizontal)">
                                      <p:cBhvr>
                                        <p:cTn id="32" dur="500"/>
                                        <p:tgtEl>
                                          <p:spTgt spid="53555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5555">
                                            <p:txEl>
                                              <p:pRg st="5" end="5"/>
                                            </p:txEl>
                                          </p:spTgt>
                                        </p:tgtEl>
                                        <p:attrNameLst>
                                          <p:attrName>style.visibility</p:attrName>
                                        </p:attrNameLst>
                                      </p:cBhvr>
                                      <p:to>
                                        <p:strVal val="visible"/>
                                      </p:to>
                                    </p:set>
                                    <p:animEffect transition="in" filter="blinds(horizontal)">
                                      <p:cBhvr>
                                        <p:cTn id="37" dur="500"/>
                                        <p:tgtEl>
                                          <p:spTgt spid="535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4" grpId="0"/>
      <p:bldP spid="535555"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a:xfrm>
            <a:off x="533400" y="228600"/>
            <a:ext cx="8229600" cy="1139825"/>
          </a:xfrm>
        </p:spPr>
        <p:txBody>
          <a:bodyPr/>
          <a:lstStyle/>
          <a:p>
            <a:pPr eaLnBrk="1" hangingPunct="1"/>
            <a:r>
              <a:rPr lang="es-AR" smtClean="0"/>
              <a:t>2. El Templo de Salomón</a:t>
            </a:r>
            <a:endParaRPr lang="es-ES_tradnl" smtClean="0"/>
          </a:p>
        </p:txBody>
      </p:sp>
      <p:pic>
        <p:nvPicPr>
          <p:cNvPr id="498690" name="Picture 2" descr="https://upload.wikimedia.org/wikipedia/commons/thumb/7/72/Jerusalem_temple3.jpg/350px-Jerusalem_templ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368425"/>
            <a:ext cx="8607425"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762000" y="1752600"/>
            <a:ext cx="423703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Para el Martinismo, el Templo de</a:t>
            </a:r>
          </a:p>
          <a:p>
            <a:pPr eaLnBrk="1" hangingPunct="1"/>
            <a:r>
              <a:rPr lang="es-MX"/>
              <a:t>Salomón fue construido para recordarle</a:t>
            </a:r>
          </a:p>
          <a:p>
            <a:pPr eaLnBrk="1" hangingPunct="1"/>
            <a:r>
              <a:rPr lang="es-MX"/>
              <a:t>a la humanidad su origen y su destino,</a:t>
            </a:r>
          </a:p>
          <a:p>
            <a:pPr eaLnBrk="1" hangingPunct="1"/>
            <a:r>
              <a:rPr lang="es-MX"/>
              <a:t>así como la historia de la Creación</a:t>
            </a:r>
          </a:p>
          <a:p>
            <a:pPr eaLnBrk="1" hangingPunct="1"/>
            <a:r>
              <a:rPr lang="es-MX"/>
              <a:t>Universal.</a:t>
            </a:r>
            <a:endParaRPr lang="es-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2354"/>
                                        </p:tgtEl>
                                        <p:attrNameLst>
                                          <p:attrName>style.visibility</p:attrName>
                                        </p:attrNameLst>
                                      </p:cBhvr>
                                      <p:to>
                                        <p:strVal val="visible"/>
                                      </p:to>
                                    </p:set>
                                    <p:animEffect transition="in" filter="blinds(horizontal)">
                                      <p:cBhvr>
                                        <p:cTn id="7" dur="500"/>
                                        <p:tgtEl>
                                          <p:spTgt spid="612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98690"/>
                                        </p:tgtEl>
                                        <p:attrNameLst>
                                          <p:attrName>style.visibility</p:attrName>
                                        </p:attrNameLst>
                                      </p:cBhvr>
                                      <p:to>
                                        <p:strVal val="visible"/>
                                      </p:to>
                                    </p:set>
                                    <p:animEffect transition="in" filter="box(out)">
                                      <p:cBhvr>
                                        <p:cTn id="12" dur="2000"/>
                                        <p:tgtEl>
                                          <p:spTgt spid="4986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4" grpId="0" autoUpdateAnimBg="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p:txBody>
          <a:bodyPr/>
          <a:lstStyle/>
          <a:p>
            <a:pPr eaLnBrk="1" hangingPunct="1"/>
            <a:r>
              <a:rPr lang="es-MX" smtClean="0"/>
              <a:t>El Templo de Salomón</a:t>
            </a:r>
            <a:endParaRPr lang="es-ES_tradnl" smtClean="0"/>
          </a:p>
        </p:txBody>
      </p:sp>
      <p:sp>
        <p:nvSpPr>
          <p:cNvPr id="624643" name="Rectangle 3"/>
          <p:cNvSpPr>
            <a:spLocks noGrp="1" noChangeArrowheads="1"/>
          </p:cNvSpPr>
          <p:nvPr>
            <p:ph sz="half" idx="1"/>
          </p:nvPr>
        </p:nvSpPr>
        <p:spPr>
          <a:xfrm>
            <a:off x="228600" y="1600200"/>
            <a:ext cx="4267200" cy="4525963"/>
          </a:xfrm>
        </p:spPr>
        <p:txBody>
          <a:bodyPr/>
          <a:lstStyle/>
          <a:p>
            <a:pPr eaLnBrk="1" hangingPunct="1">
              <a:lnSpc>
                <a:spcPct val="80000"/>
              </a:lnSpc>
            </a:pPr>
            <a:r>
              <a:rPr lang="es-ES" sz="2200" b="1" smtClean="0"/>
              <a:t>El simbolismo del Templo de Salomón es común a todos los Ritos masónicos y a las hermandades derivadas de los mismos.</a:t>
            </a:r>
          </a:p>
          <a:p>
            <a:pPr eaLnBrk="1" hangingPunct="1">
              <a:lnSpc>
                <a:spcPct val="80000"/>
              </a:lnSpc>
            </a:pPr>
            <a:r>
              <a:rPr lang="es-ES" sz="2200" b="1" smtClean="0"/>
              <a:t>Por ello, el Martinismo no le es ajeno.</a:t>
            </a:r>
          </a:p>
          <a:p>
            <a:pPr eaLnBrk="1" hangingPunct="1">
              <a:lnSpc>
                <a:spcPct val="80000"/>
              </a:lnSpc>
            </a:pPr>
            <a:r>
              <a:rPr lang="es-ES" sz="2200" b="1" smtClean="0"/>
              <a:t>Sin embargo, en el Martinismo el Templo salomónico adquiere un significado particular, pues se lo relaciona con la estructura del Universo presentada en las enseñanzas de Martínez Pasquales. </a:t>
            </a:r>
          </a:p>
        </p:txBody>
      </p:sp>
      <p:pic>
        <p:nvPicPr>
          <p:cNvPr id="518146" name="Picture 2" descr="http://www.elbuscon.es/images/portadas/97884460291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447800"/>
            <a:ext cx="406082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4642"/>
                                        </p:tgtEl>
                                        <p:attrNameLst>
                                          <p:attrName>style.visibility</p:attrName>
                                        </p:attrNameLst>
                                      </p:cBhvr>
                                      <p:to>
                                        <p:strVal val="visible"/>
                                      </p:to>
                                    </p:set>
                                    <p:animEffect transition="in" filter="blinds(horizontal)">
                                      <p:cBhvr>
                                        <p:cTn id="7" dur="500"/>
                                        <p:tgtEl>
                                          <p:spTgt spid="6246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24643">
                                            <p:txEl>
                                              <p:pRg st="0" end="0"/>
                                            </p:txEl>
                                          </p:spTgt>
                                        </p:tgtEl>
                                        <p:attrNameLst>
                                          <p:attrName>style.visibility</p:attrName>
                                        </p:attrNameLst>
                                      </p:cBhvr>
                                      <p:to>
                                        <p:strVal val="visible"/>
                                      </p:to>
                                    </p:set>
                                    <p:animEffect transition="in" filter="blinds(horizontal)">
                                      <p:cBhvr>
                                        <p:cTn id="12" dur="500"/>
                                        <p:tgtEl>
                                          <p:spTgt spid="6246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24643">
                                            <p:txEl>
                                              <p:pRg st="1" end="1"/>
                                            </p:txEl>
                                          </p:spTgt>
                                        </p:tgtEl>
                                        <p:attrNameLst>
                                          <p:attrName>style.visibility</p:attrName>
                                        </p:attrNameLst>
                                      </p:cBhvr>
                                      <p:to>
                                        <p:strVal val="visible"/>
                                      </p:to>
                                    </p:set>
                                    <p:animEffect transition="in" filter="blinds(horizontal)">
                                      <p:cBhvr>
                                        <p:cTn id="17" dur="500"/>
                                        <p:tgtEl>
                                          <p:spTgt spid="6246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24643">
                                            <p:txEl>
                                              <p:pRg st="2" end="2"/>
                                            </p:txEl>
                                          </p:spTgt>
                                        </p:tgtEl>
                                        <p:attrNameLst>
                                          <p:attrName>style.visibility</p:attrName>
                                        </p:attrNameLst>
                                      </p:cBhvr>
                                      <p:to>
                                        <p:strVal val="visible"/>
                                      </p:to>
                                    </p:set>
                                    <p:animEffect transition="in" filter="blinds(horizontal)">
                                      <p:cBhvr>
                                        <p:cTn id="22" dur="500"/>
                                        <p:tgtEl>
                                          <p:spTgt spid="6246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518146"/>
                                        </p:tgtEl>
                                        <p:attrNameLst>
                                          <p:attrName>style.visibility</p:attrName>
                                        </p:attrNameLst>
                                      </p:cBhvr>
                                      <p:to>
                                        <p:strVal val="visible"/>
                                      </p:to>
                                    </p:set>
                                    <p:animEffect transition="in" filter="box(out)">
                                      <p:cBhvr>
                                        <p:cTn id="27" dur="2000"/>
                                        <p:tgtEl>
                                          <p:spTgt spid="518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2" grpId="0"/>
      <p:bldP spid="62464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0" y="704850"/>
            <a:ext cx="914400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i="1"/>
              <a:t>«En los tiempos de los antiguos Misterios, la Sabiduría primitiva del hombre brillaba en todo su esplendor. Antiguamente, ésta fue magníficamente representada por el Templo de Salomón, erigido en la Ciudad Santa a la gloria del Eterno» </a:t>
            </a:r>
          </a:p>
          <a:p>
            <a:pPr algn="ctr" eaLnBrk="1" hangingPunct="1"/>
            <a:r>
              <a:rPr lang="es-MX"/>
              <a:t>(del Ritual de Iniciación de este grado)</a:t>
            </a:r>
            <a:endParaRPr lang="es-AR" i="1"/>
          </a:p>
        </p:txBody>
      </p:sp>
      <p:pic>
        <p:nvPicPr>
          <p:cNvPr id="497666" name="Picture 2" descr="http://www.contestandotupregunta.org/monte_del_eterno_files/image0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46338"/>
            <a:ext cx="9144000" cy="372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97666"/>
                                        </p:tgtEl>
                                        <p:attrNameLst>
                                          <p:attrName>style.visibility</p:attrName>
                                        </p:attrNameLst>
                                      </p:cBhvr>
                                      <p:to>
                                        <p:strVal val="visible"/>
                                      </p:to>
                                    </p:set>
                                    <p:animEffect transition="in" filter="box(out)">
                                      <p:cBhvr>
                                        <p:cTn id="12" dur="2000"/>
                                        <p:tgtEl>
                                          <p:spTgt spid="497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0" y="304800"/>
            <a:ext cx="914400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El Templo de Salomón reproducía la forma y disposición del Tabernáculo.</a:t>
            </a:r>
          </a:p>
          <a:p>
            <a:pPr algn="ctr" eaLnBrk="1" hangingPunct="1"/>
            <a:r>
              <a:rPr lang="es-MX"/>
              <a:t>Significó </a:t>
            </a:r>
            <a:r>
              <a:rPr lang="es-MX" i="1"/>
              <a:t>fijar </a:t>
            </a:r>
            <a:r>
              <a:rPr lang="es-MX"/>
              <a:t>lo que previamente era una estructura </a:t>
            </a:r>
            <a:r>
              <a:rPr lang="es-MX" i="1"/>
              <a:t>móvil</a:t>
            </a:r>
            <a:r>
              <a:rPr lang="es-MX"/>
              <a:t>.</a:t>
            </a:r>
          </a:p>
        </p:txBody>
      </p:sp>
      <p:pic>
        <p:nvPicPr>
          <p:cNvPr id="465922" name="Picture 2" descr="http://academiabiblica.weebly.com/uploads/2/5/4/7/25477036/9844627.png?8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9144000" cy="470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5922"/>
                                        </p:tgtEl>
                                        <p:attrNameLst>
                                          <p:attrName>style.visibility</p:attrName>
                                        </p:attrNameLst>
                                      </p:cBhvr>
                                      <p:to>
                                        <p:strVal val="visible"/>
                                      </p:to>
                                    </p:set>
                                    <p:animEffect transition="in" filter="box(out)">
                                      <p:cBhvr>
                                        <p:cTn id="7" dur="2000"/>
                                        <p:tgtEl>
                                          <p:spTgt spid="465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6642" name="Picture 2" descr="http://image.slidesharecdn.com/templodejerusalen-110205084241-phpapp01/95/templo-de-jerusalen-3-728.jpg?cb=1296895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96642"/>
                                        </p:tgtEl>
                                        <p:attrNameLst>
                                          <p:attrName>style.visibility</p:attrName>
                                        </p:attrNameLst>
                                      </p:cBhvr>
                                      <p:to>
                                        <p:strVal val="visible"/>
                                      </p:to>
                                    </p:set>
                                    <p:animEffect transition="in" filter="box(out)">
                                      <p:cBhvr>
                                        <p:cTn id="7" dur="2000"/>
                                        <p:tgtEl>
                                          <p:spTgt spid="496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594" name="Picture 2" descr="http://preparadelcamino.files.wordpress.com/2014/03/templo-de-salomon.png?w=6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0"/>
            <a:ext cx="8877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94594"/>
                                        </p:tgtEl>
                                        <p:attrNameLst>
                                          <p:attrName>style.visibility</p:attrName>
                                        </p:attrNameLst>
                                      </p:cBhvr>
                                      <p:to>
                                        <p:strVal val="visible"/>
                                      </p:to>
                                    </p:set>
                                    <p:animEffect transition="in" filter="box(out)">
                                      <p:cBhvr>
                                        <p:cTn id="7" dur="2000"/>
                                        <p:tgtEl>
                                          <p:spTgt spid="494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p:txBody>
          <a:bodyPr/>
          <a:lstStyle/>
          <a:p>
            <a:pPr eaLnBrk="1" hangingPunct="1"/>
            <a:r>
              <a:rPr lang="es-MX" smtClean="0"/>
              <a:t>Las tres partes</a:t>
            </a:r>
            <a:endParaRPr lang="es-ES_tradnl" smtClean="0"/>
          </a:p>
        </p:txBody>
      </p:sp>
      <p:sp>
        <p:nvSpPr>
          <p:cNvPr id="615427" name="Rectangle 3"/>
          <p:cNvSpPr>
            <a:spLocks noGrp="1" noChangeArrowheads="1"/>
          </p:cNvSpPr>
          <p:nvPr>
            <p:ph sz="half" idx="1"/>
          </p:nvPr>
        </p:nvSpPr>
        <p:spPr>
          <a:xfrm>
            <a:off x="228600" y="1447800"/>
            <a:ext cx="4343400" cy="4525963"/>
          </a:xfrm>
        </p:spPr>
        <p:txBody>
          <a:bodyPr/>
          <a:lstStyle/>
          <a:p>
            <a:r>
              <a:rPr lang="es-MX" sz="2400" smtClean="0"/>
              <a:t>El Templo de Salomón poseía una estructura triádica, pues se hallaba dividido en:</a:t>
            </a:r>
          </a:p>
          <a:p>
            <a:r>
              <a:rPr lang="es-MX" sz="2400" smtClean="0"/>
              <a:t>El Vestíbulo (Ulam), abierto a todos,</a:t>
            </a:r>
          </a:p>
          <a:p>
            <a:r>
              <a:rPr lang="es-MX" sz="2400" smtClean="0"/>
              <a:t>el Lugar Santo (Hekal), sólo accesible a los sacerdotes y</a:t>
            </a:r>
          </a:p>
          <a:p>
            <a:r>
              <a:rPr lang="es-MX" sz="2400" smtClean="0"/>
              <a:t>el Sancta Sanctórum (Debir), en el que sólo penetraba el Sumo Sacerdote, una vez al año, el Día de la Expiación.</a:t>
            </a:r>
            <a:endParaRPr lang="es-AR" sz="2400" smtClean="0"/>
          </a:p>
        </p:txBody>
      </p:sp>
      <p:pic>
        <p:nvPicPr>
          <p:cNvPr id="493570" name="Picture 2" descr="https://arieldedios.files.wordpress.com/2014/07/templo-de-salomc3b3n-ariel-de-dios.png?w=342&amp;h=49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271588"/>
            <a:ext cx="3276600" cy="542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5426"/>
                                        </p:tgtEl>
                                        <p:attrNameLst>
                                          <p:attrName>style.visibility</p:attrName>
                                        </p:attrNameLst>
                                      </p:cBhvr>
                                      <p:to>
                                        <p:strVal val="visible"/>
                                      </p:to>
                                    </p:set>
                                    <p:animEffect transition="in" filter="blinds(horizontal)">
                                      <p:cBhvr>
                                        <p:cTn id="7" dur="500"/>
                                        <p:tgtEl>
                                          <p:spTgt spid="615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5427">
                                            <p:txEl>
                                              <p:pRg st="0" end="0"/>
                                            </p:txEl>
                                          </p:spTgt>
                                        </p:tgtEl>
                                        <p:attrNameLst>
                                          <p:attrName>style.visibility</p:attrName>
                                        </p:attrNameLst>
                                      </p:cBhvr>
                                      <p:to>
                                        <p:strVal val="visible"/>
                                      </p:to>
                                    </p:set>
                                    <p:animEffect transition="in" filter="blinds(horizontal)">
                                      <p:cBhvr>
                                        <p:cTn id="12" dur="500"/>
                                        <p:tgtEl>
                                          <p:spTgt spid="6154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5427">
                                            <p:txEl>
                                              <p:pRg st="1" end="1"/>
                                            </p:txEl>
                                          </p:spTgt>
                                        </p:tgtEl>
                                        <p:attrNameLst>
                                          <p:attrName>style.visibility</p:attrName>
                                        </p:attrNameLst>
                                      </p:cBhvr>
                                      <p:to>
                                        <p:strVal val="visible"/>
                                      </p:to>
                                    </p:set>
                                    <p:animEffect transition="in" filter="blinds(horizontal)">
                                      <p:cBhvr>
                                        <p:cTn id="17" dur="500"/>
                                        <p:tgtEl>
                                          <p:spTgt spid="6154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5427">
                                            <p:txEl>
                                              <p:pRg st="2" end="2"/>
                                            </p:txEl>
                                          </p:spTgt>
                                        </p:tgtEl>
                                        <p:attrNameLst>
                                          <p:attrName>style.visibility</p:attrName>
                                        </p:attrNameLst>
                                      </p:cBhvr>
                                      <p:to>
                                        <p:strVal val="visible"/>
                                      </p:to>
                                    </p:set>
                                    <p:animEffect transition="in" filter="blinds(horizontal)">
                                      <p:cBhvr>
                                        <p:cTn id="22" dur="500"/>
                                        <p:tgtEl>
                                          <p:spTgt spid="6154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15427">
                                            <p:txEl>
                                              <p:pRg st="3" end="3"/>
                                            </p:txEl>
                                          </p:spTgt>
                                        </p:tgtEl>
                                        <p:attrNameLst>
                                          <p:attrName>style.visibility</p:attrName>
                                        </p:attrNameLst>
                                      </p:cBhvr>
                                      <p:to>
                                        <p:strVal val="visible"/>
                                      </p:to>
                                    </p:set>
                                    <p:animEffect transition="in" filter="blinds(horizontal)">
                                      <p:cBhvr>
                                        <p:cTn id="27" dur="500"/>
                                        <p:tgtEl>
                                          <p:spTgt spid="6154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93570"/>
                                        </p:tgtEl>
                                        <p:attrNameLst>
                                          <p:attrName>style.visibility</p:attrName>
                                        </p:attrNameLst>
                                      </p:cBhvr>
                                      <p:to>
                                        <p:strVal val="visible"/>
                                      </p:to>
                                    </p:set>
                                    <p:animEffect transition="in" filter="box(out)">
                                      <p:cBhvr>
                                        <p:cTn id="32" dur="2000"/>
                                        <p:tgtEl>
                                          <p:spTgt spid="493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p:bldP spid="61542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p:txBody>
          <a:bodyPr/>
          <a:lstStyle/>
          <a:p>
            <a:pPr eaLnBrk="1" hangingPunct="1"/>
            <a:r>
              <a:rPr lang="es-MX" smtClean="0"/>
              <a:t>Las tres partes</a:t>
            </a:r>
            <a:endParaRPr lang="es-ES_tradnl" smtClean="0"/>
          </a:p>
        </p:txBody>
      </p:sp>
      <p:sp>
        <p:nvSpPr>
          <p:cNvPr id="615427" name="Rectangle 3"/>
          <p:cNvSpPr>
            <a:spLocks noGrp="1" noChangeArrowheads="1"/>
          </p:cNvSpPr>
          <p:nvPr>
            <p:ph idx="1"/>
          </p:nvPr>
        </p:nvSpPr>
        <p:spPr/>
        <p:txBody>
          <a:bodyPr/>
          <a:lstStyle/>
          <a:p>
            <a:r>
              <a:rPr lang="es-MX" sz="2400" smtClean="0"/>
              <a:t>De acuerdo con el simbolismo Martinista:</a:t>
            </a:r>
          </a:p>
          <a:p>
            <a:r>
              <a:rPr lang="es-MX" sz="2400" smtClean="0"/>
              <a:t>El Vestíbulo corresponde al Mundo Terrestre o Mundo Elemental.</a:t>
            </a:r>
          </a:p>
          <a:p>
            <a:r>
              <a:rPr lang="es-MX" sz="2400" smtClean="0"/>
              <a:t>El Santuario o Lugar Santo a la Inmensidad Celeste o Mundo de las Esferas.</a:t>
            </a:r>
          </a:p>
          <a:p>
            <a:r>
              <a:rPr lang="es-MX" sz="2400" smtClean="0"/>
              <a:t>Y el Sancta Sanctórum a la Inmensidad Superceleste o Mundo Empíreo.</a:t>
            </a:r>
          </a:p>
          <a:p>
            <a:r>
              <a:rPr lang="es-MX" sz="2400" smtClean="0"/>
              <a:t>Por lo tanto, el Templo de Salomón representaría lo que Pasquales llamaba la «Creación» (el mundo que él diferenciaba de la Inmensidad Divina), también conocida como «Templo Universal».</a:t>
            </a:r>
          </a:p>
          <a:p>
            <a:endParaRPr lang="es-AR"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5426"/>
                                        </p:tgtEl>
                                        <p:attrNameLst>
                                          <p:attrName>style.visibility</p:attrName>
                                        </p:attrNameLst>
                                      </p:cBhvr>
                                      <p:to>
                                        <p:strVal val="visible"/>
                                      </p:to>
                                    </p:set>
                                    <p:animEffect transition="in" filter="blinds(horizontal)">
                                      <p:cBhvr>
                                        <p:cTn id="7" dur="500"/>
                                        <p:tgtEl>
                                          <p:spTgt spid="615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5427">
                                            <p:txEl>
                                              <p:pRg st="0" end="0"/>
                                            </p:txEl>
                                          </p:spTgt>
                                        </p:tgtEl>
                                        <p:attrNameLst>
                                          <p:attrName>style.visibility</p:attrName>
                                        </p:attrNameLst>
                                      </p:cBhvr>
                                      <p:to>
                                        <p:strVal val="visible"/>
                                      </p:to>
                                    </p:set>
                                    <p:animEffect transition="in" filter="blinds(horizontal)">
                                      <p:cBhvr>
                                        <p:cTn id="12" dur="500"/>
                                        <p:tgtEl>
                                          <p:spTgt spid="6154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5427">
                                            <p:txEl>
                                              <p:pRg st="1" end="1"/>
                                            </p:txEl>
                                          </p:spTgt>
                                        </p:tgtEl>
                                        <p:attrNameLst>
                                          <p:attrName>style.visibility</p:attrName>
                                        </p:attrNameLst>
                                      </p:cBhvr>
                                      <p:to>
                                        <p:strVal val="visible"/>
                                      </p:to>
                                    </p:set>
                                    <p:animEffect transition="in" filter="blinds(horizontal)">
                                      <p:cBhvr>
                                        <p:cTn id="17" dur="500"/>
                                        <p:tgtEl>
                                          <p:spTgt spid="6154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5427">
                                            <p:txEl>
                                              <p:pRg st="2" end="2"/>
                                            </p:txEl>
                                          </p:spTgt>
                                        </p:tgtEl>
                                        <p:attrNameLst>
                                          <p:attrName>style.visibility</p:attrName>
                                        </p:attrNameLst>
                                      </p:cBhvr>
                                      <p:to>
                                        <p:strVal val="visible"/>
                                      </p:to>
                                    </p:set>
                                    <p:animEffect transition="in" filter="blinds(horizontal)">
                                      <p:cBhvr>
                                        <p:cTn id="22" dur="500"/>
                                        <p:tgtEl>
                                          <p:spTgt spid="6154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15427">
                                            <p:txEl>
                                              <p:pRg st="3" end="3"/>
                                            </p:txEl>
                                          </p:spTgt>
                                        </p:tgtEl>
                                        <p:attrNameLst>
                                          <p:attrName>style.visibility</p:attrName>
                                        </p:attrNameLst>
                                      </p:cBhvr>
                                      <p:to>
                                        <p:strVal val="visible"/>
                                      </p:to>
                                    </p:set>
                                    <p:animEffect transition="in" filter="blinds(horizontal)">
                                      <p:cBhvr>
                                        <p:cTn id="27" dur="500"/>
                                        <p:tgtEl>
                                          <p:spTgt spid="6154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15427">
                                            <p:txEl>
                                              <p:pRg st="4" end="4"/>
                                            </p:txEl>
                                          </p:spTgt>
                                        </p:tgtEl>
                                        <p:attrNameLst>
                                          <p:attrName>style.visibility</p:attrName>
                                        </p:attrNameLst>
                                      </p:cBhvr>
                                      <p:to>
                                        <p:strVal val="visible"/>
                                      </p:to>
                                    </p:set>
                                    <p:animEffect transition="in" filter="blinds(horizontal)">
                                      <p:cBhvr>
                                        <p:cTn id="32" dur="500"/>
                                        <p:tgtEl>
                                          <p:spTgt spid="6154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p:bldP spid="61542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p:txBody>
          <a:bodyPr/>
          <a:lstStyle/>
          <a:p>
            <a:pPr eaLnBrk="1" hangingPunct="1"/>
            <a:r>
              <a:rPr lang="es-MX" smtClean="0"/>
              <a:t>Las tres partes</a:t>
            </a:r>
            <a:endParaRPr lang="es-ES_tradnl" smtClean="0"/>
          </a:p>
        </p:txBody>
      </p:sp>
      <p:sp>
        <p:nvSpPr>
          <p:cNvPr id="615427" name="Rectangle 3"/>
          <p:cNvSpPr>
            <a:spLocks noGrp="1" noChangeArrowheads="1"/>
          </p:cNvSpPr>
          <p:nvPr>
            <p:ph idx="1"/>
          </p:nvPr>
        </p:nvSpPr>
        <p:spPr/>
        <p:txBody>
          <a:bodyPr/>
          <a:lstStyle/>
          <a:p>
            <a:pPr eaLnBrk="1" hangingPunct="1">
              <a:lnSpc>
                <a:spcPct val="90000"/>
              </a:lnSpc>
            </a:pPr>
            <a:r>
              <a:rPr lang="es-MX" sz="2400" smtClean="0"/>
              <a:t>Así como el Vestíbulo era accesible a todos, el Mundo Terrestre es el reino de la multiplicidad, donde se ha perdido la visión de la Unidad.</a:t>
            </a:r>
            <a:endParaRPr lang="es-ES_tradnl" sz="2400" smtClean="0"/>
          </a:p>
          <a:p>
            <a:pPr eaLnBrk="1" hangingPunct="1">
              <a:lnSpc>
                <a:spcPct val="90000"/>
              </a:lnSpc>
            </a:pPr>
            <a:r>
              <a:rPr lang="es-ES_tradnl" sz="2400" smtClean="0"/>
              <a:t>Es el mundo del agua y del fuego, de la tierra y del aire, un mundo denostado pero imprescindible para que el Rostro pueda contemplar al Rostro.</a:t>
            </a:r>
          </a:p>
          <a:p>
            <a:pPr eaLnBrk="1" hangingPunct="1">
              <a:lnSpc>
                <a:spcPct val="90000"/>
              </a:lnSpc>
            </a:pPr>
            <a:r>
              <a:rPr lang="es-ES_tradnl" sz="2400" smtClean="0"/>
              <a:t>Es el olvido necesario para el logro de la consciencia.</a:t>
            </a:r>
          </a:p>
          <a:p>
            <a:pPr eaLnBrk="1" hangingPunct="1">
              <a:lnSpc>
                <a:spcPct val="90000"/>
              </a:lnSpc>
            </a:pPr>
            <a:r>
              <a:rPr lang="es-ES_tradnl" sz="2400" smtClean="0"/>
              <a:t>El Mundo Celeste, el Lugar Santo, corresponde al mundo de la Reconciliación de Pasquales, en el que debemos realizar la alquimia de la Reintegración, simbolizada por el Altar de los Perfumes.</a:t>
            </a:r>
          </a:p>
          <a:p>
            <a:pPr eaLnBrk="1" hangingPunct="1">
              <a:lnSpc>
                <a:spcPct val="90000"/>
              </a:lnSpc>
            </a:pPr>
            <a:r>
              <a:rPr lang="es-ES_tradnl" sz="2400" smtClean="0"/>
              <a:t>El Sancta Sanctórum es la Inmensidad Superceleste, mediadora entre la Inmensidad Divina y la Creación Universal.</a:t>
            </a:r>
            <a:endParaRPr lang="es-MX"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5426"/>
                                        </p:tgtEl>
                                        <p:attrNameLst>
                                          <p:attrName>style.visibility</p:attrName>
                                        </p:attrNameLst>
                                      </p:cBhvr>
                                      <p:to>
                                        <p:strVal val="visible"/>
                                      </p:to>
                                    </p:set>
                                    <p:animEffect transition="in" filter="blinds(horizontal)">
                                      <p:cBhvr>
                                        <p:cTn id="7" dur="500"/>
                                        <p:tgtEl>
                                          <p:spTgt spid="615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5427">
                                            <p:txEl>
                                              <p:pRg st="0" end="0"/>
                                            </p:txEl>
                                          </p:spTgt>
                                        </p:tgtEl>
                                        <p:attrNameLst>
                                          <p:attrName>style.visibility</p:attrName>
                                        </p:attrNameLst>
                                      </p:cBhvr>
                                      <p:to>
                                        <p:strVal val="visible"/>
                                      </p:to>
                                    </p:set>
                                    <p:animEffect transition="in" filter="blinds(horizontal)">
                                      <p:cBhvr>
                                        <p:cTn id="12" dur="500"/>
                                        <p:tgtEl>
                                          <p:spTgt spid="6154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5427">
                                            <p:txEl>
                                              <p:pRg st="1" end="1"/>
                                            </p:txEl>
                                          </p:spTgt>
                                        </p:tgtEl>
                                        <p:attrNameLst>
                                          <p:attrName>style.visibility</p:attrName>
                                        </p:attrNameLst>
                                      </p:cBhvr>
                                      <p:to>
                                        <p:strVal val="visible"/>
                                      </p:to>
                                    </p:set>
                                    <p:animEffect transition="in" filter="blinds(horizontal)">
                                      <p:cBhvr>
                                        <p:cTn id="17" dur="500"/>
                                        <p:tgtEl>
                                          <p:spTgt spid="6154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5427">
                                            <p:txEl>
                                              <p:pRg st="2" end="2"/>
                                            </p:txEl>
                                          </p:spTgt>
                                        </p:tgtEl>
                                        <p:attrNameLst>
                                          <p:attrName>style.visibility</p:attrName>
                                        </p:attrNameLst>
                                      </p:cBhvr>
                                      <p:to>
                                        <p:strVal val="visible"/>
                                      </p:to>
                                    </p:set>
                                    <p:animEffect transition="in" filter="blinds(horizontal)">
                                      <p:cBhvr>
                                        <p:cTn id="22" dur="500"/>
                                        <p:tgtEl>
                                          <p:spTgt spid="6154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15427">
                                            <p:txEl>
                                              <p:pRg st="3" end="3"/>
                                            </p:txEl>
                                          </p:spTgt>
                                        </p:tgtEl>
                                        <p:attrNameLst>
                                          <p:attrName>style.visibility</p:attrName>
                                        </p:attrNameLst>
                                      </p:cBhvr>
                                      <p:to>
                                        <p:strVal val="visible"/>
                                      </p:to>
                                    </p:set>
                                    <p:animEffect transition="in" filter="blinds(horizontal)">
                                      <p:cBhvr>
                                        <p:cTn id="27" dur="500"/>
                                        <p:tgtEl>
                                          <p:spTgt spid="6154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15427">
                                            <p:txEl>
                                              <p:pRg st="4" end="4"/>
                                            </p:txEl>
                                          </p:spTgt>
                                        </p:tgtEl>
                                        <p:attrNameLst>
                                          <p:attrName>style.visibility</p:attrName>
                                        </p:attrNameLst>
                                      </p:cBhvr>
                                      <p:to>
                                        <p:strVal val="visible"/>
                                      </p:to>
                                    </p:set>
                                    <p:animEffect transition="in" filter="blinds(horizontal)">
                                      <p:cBhvr>
                                        <p:cTn id="32" dur="500"/>
                                        <p:tgtEl>
                                          <p:spTgt spid="6154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p:bldP spid="61542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p:txBody>
          <a:bodyPr/>
          <a:lstStyle/>
          <a:p>
            <a:pPr eaLnBrk="1" hangingPunct="1"/>
            <a:r>
              <a:rPr lang="es-MX" smtClean="0"/>
              <a:t>Las tres partes</a:t>
            </a:r>
            <a:endParaRPr lang="es-ES_tradnl" smtClean="0"/>
          </a:p>
        </p:txBody>
      </p:sp>
      <p:sp>
        <p:nvSpPr>
          <p:cNvPr id="615427" name="Rectangle 3"/>
          <p:cNvSpPr>
            <a:spLocks noGrp="1" noChangeArrowheads="1"/>
          </p:cNvSpPr>
          <p:nvPr>
            <p:ph idx="1"/>
          </p:nvPr>
        </p:nvSpPr>
        <p:spPr>
          <a:xfrm>
            <a:off x="152400" y="1600200"/>
            <a:ext cx="8763000" cy="4525963"/>
          </a:xfrm>
        </p:spPr>
        <p:txBody>
          <a:bodyPr/>
          <a:lstStyle/>
          <a:p>
            <a:pPr eaLnBrk="1" hangingPunct="1">
              <a:lnSpc>
                <a:spcPct val="90000"/>
              </a:lnSpc>
            </a:pPr>
            <a:r>
              <a:rPr lang="es-MX" sz="2400" smtClean="0"/>
              <a:t>Las tres partes del Templo de Salomón están igualmente en relación con las tres partes del cuerpo del hombre:</a:t>
            </a:r>
          </a:p>
          <a:p>
            <a:pPr eaLnBrk="1" hangingPunct="1">
              <a:lnSpc>
                <a:spcPct val="90000"/>
              </a:lnSpc>
            </a:pPr>
            <a:r>
              <a:rPr lang="es-MX" sz="2400" smtClean="0"/>
              <a:t>El abdomen corresponde al vestíbulo.</a:t>
            </a:r>
          </a:p>
          <a:p>
            <a:pPr eaLnBrk="1" hangingPunct="1">
              <a:lnSpc>
                <a:spcPct val="90000"/>
              </a:lnSpc>
            </a:pPr>
            <a:r>
              <a:rPr lang="es-MX" sz="2400" smtClean="0"/>
              <a:t>El pecho al Santuario.</a:t>
            </a:r>
          </a:p>
          <a:p>
            <a:pPr eaLnBrk="1" hangingPunct="1">
              <a:lnSpc>
                <a:spcPct val="90000"/>
              </a:lnSpc>
            </a:pPr>
            <a:r>
              <a:rPr lang="es-MX" sz="2400" smtClean="0"/>
              <a:t>La cabeza al Sancta Sanctórum.</a:t>
            </a:r>
          </a:p>
          <a:p>
            <a:pPr eaLnBrk="1" hangingPunct="1">
              <a:lnSpc>
                <a:spcPct val="90000"/>
              </a:lnSpc>
            </a:pPr>
            <a:r>
              <a:rPr lang="es-MX" sz="2400" smtClean="0"/>
              <a:t>El abdomen es el lugar del agua y del fuego, donde se reúnen los materiales necesarios para la construcción.</a:t>
            </a:r>
          </a:p>
          <a:p>
            <a:pPr eaLnBrk="1" hangingPunct="1">
              <a:lnSpc>
                <a:spcPct val="90000"/>
              </a:lnSpc>
            </a:pPr>
            <a:r>
              <a:rPr lang="es-MX" sz="2400" smtClean="0"/>
              <a:t>El pecho, el corazón, es el lugar del Altar de los Perfumes, la alquimia que permitirá encender progresivamente las siete luces de la Menorah.</a:t>
            </a:r>
          </a:p>
          <a:p>
            <a:pPr eaLnBrk="1" hangingPunct="1">
              <a:lnSpc>
                <a:spcPct val="90000"/>
              </a:lnSpc>
            </a:pPr>
            <a:r>
              <a:rPr lang="es-MX" sz="2400" smtClean="0"/>
              <a:t>La cabeza corresponde al Sancta Sanctórum, porque es por el pensamiento que el hombre de corazón puro puede recibir la Iluminación.</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5426"/>
                                        </p:tgtEl>
                                        <p:attrNameLst>
                                          <p:attrName>style.visibility</p:attrName>
                                        </p:attrNameLst>
                                      </p:cBhvr>
                                      <p:to>
                                        <p:strVal val="visible"/>
                                      </p:to>
                                    </p:set>
                                    <p:animEffect transition="in" filter="blinds(horizontal)">
                                      <p:cBhvr>
                                        <p:cTn id="7" dur="500"/>
                                        <p:tgtEl>
                                          <p:spTgt spid="615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5427">
                                            <p:txEl>
                                              <p:pRg st="0" end="0"/>
                                            </p:txEl>
                                          </p:spTgt>
                                        </p:tgtEl>
                                        <p:attrNameLst>
                                          <p:attrName>style.visibility</p:attrName>
                                        </p:attrNameLst>
                                      </p:cBhvr>
                                      <p:to>
                                        <p:strVal val="visible"/>
                                      </p:to>
                                    </p:set>
                                    <p:animEffect transition="in" filter="blinds(horizontal)">
                                      <p:cBhvr>
                                        <p:cTn id="12" dur="500"/>
                                        <p:tgtEl>
                                          <p:spTgt spid="6154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5427">
                                            <p:txEl>
                                              <p:pRg st="1" end="1"/>
                                            </p:txEl>
                                          </p:spTgt>
                                        </p:tgtEl>
                                        <p:attrNameLst>
                                          <p:attrName>style.visibility</p:attrName>
                                        </p:attrNameLst>
                                      </p:cBhvr>
                                      <p:to>
                                        <p:strVal val="visible"/>
                                      </p:to>
                                    </p:set>
                                    <p:animEffect transition="in" filter="blinds(horizontal)">
                                      <p:cBhvr>
                                        <p:cTn id="17" dur="500"/>
                                        <p:tgtEl>
                                          <p:spTgt spid="6154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5427">
                                            <p:txEl>
                                              <p:pRg st="2" end="2"/>
                                            </p:txEl>
                                          </p:spTgt>
                                        </p:tgtEl>
                                        <p:attrNameLst>
                                          <p:attrName>style.visibility</p:attrName>
                                        </p:attrNameLst>
                                      </p:cBhvr>
                                      <p:to>
                                        <p:strVal val="visible"/>
                                      </p:to>
                                    </p:set>
                                    <p:animEffect transition="in" filter="blinds(horizontal)">
                                      <p:cBhvr>
                                        <p:cTn id="22" dur="500"/>
                                        <p:tgtEl>
                                          <p:spTgt spid="6154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15427">
                                            <p:txEl>
                                              <p:pRg st="3" end="3"/>
                                            </p:txEl>
                                          </p:spTgt>
                                        </p:tgtEl>
                                        <p:attrNameLst>
                                          <p:attrName>style.visibility</p:attrName>
                                        </p:attrNameLst>
                                      </p:cBhvr>
                                      <p:to>
                                        <p:strVal val="visible"/>
                                      </p:to>
                                    </p:set>
                                    <p:animEffect transition="in" filter="blinds(horizontal)">
                                      <p:cBhvr>
                                        <p:cTn id="27" dur="500"/>
                                        <p:tgtEl>
                                          <p:spTgt spid="6154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15427">
                                            <p:txEl>
                                              <p:pRg st="4" end="4"/>
                                            </p:txEl>
                                          </p:spTgt>
                                        </p:tgtEl>
                                        <p:attrNameLst>
                                          <p:attrName>style.visibility</p:attrName>
                                        </p:attrNameLst>
                                      </p:cBhvr>
                                      <p:to>
                                        <p:strVal val="visible"/>
                                      </p:to>
                                    </p:set>
                                    <p:animEffect transition="in" filter="blinds(horizontal)">
                                      <p:cBhvr>
                                        <p:cTn id="32" dur="500"/>
                                        <p:tgtEl>
                                          <p:spTgt spid="61542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Effect transition="in" filter="blinds(horizontal)">
                                      <p:cBhvr>
                                        <p:cTn id="37" dur="500"/>
                                        <p:tgtEl>
                                          <p:spTgt spid="61542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15427">
                                            <p:txEl>
                                              <p:pRg st="6" end="6"/>
                                            </p:txEl>
                                          </p:spTgt>
                                        </p:tgtEl>
                                        <p:attrNameLst>
                                          <p:attrName>style.visibility</p:attrName>
                                        </p:attrNameLst>
                                      </p:cBhvr>
                                      <p:to>
                                        <p:strVal val="visible"/>
                                      </p:to>
                                    </p:set>
                                    <p:animEffect transition="in" filter="blinds(horizontal)">
                                      <p:cBhvr>
                                        <p:cTn id="42" dur="500"/>
                                        <p:tgtEl>
                                          <p:spTgt spid="6154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p:bldP spid="61542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3.bp.blogspot.com/-OtuD-zETsY4/T9z7ecaXtyI/AAAAAAAAA7s/Q_75uAnfEmE/s1600/templo+masonic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76288"/>
            <a:ext cx="9144000" cy="608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304800" y="228600"/>
            <a:ext cx="8618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Una visión simbólica del Templo de Salomón, según Serge Reynaud de la Ferriére</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975" y="0"/>
            <a:ext cx="50466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3" name="Text Box 5"/>
          <p:cNvSpPr txBox="1">
            <a:spLocks noChangeArrowheads="1"/>
          </p:cNvSpPr>
          <p:nvPr/>
        </p:nvSpPr>
        <p:spPr bwMode="auto">
          <a:xfrm>
            <a:off x="152400" y="304800"/>
            <a:ext cx="2286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AR"/>
              <a:t>Inmensidad</a:t>
            </a:r>
          </a:p>
          <a:p>
            <a:r>
              <a:rPr lang="es-AR"/>
              <a:t>Superceleste o Mundo Empíreo (cabeza)</a:t>
            </a:r>
            <a:endParaRPr lang="es-ES_tradnl"/>
          </a:p>
        </p:txBody>
      </p:sp>
      <p:sp>
        <p:nvSpPr>
          <p:cNvPr id="48134" name="Text Box 6"/>
          <p:cNvSpPr txBox="1">
            <a:spLocks noChangeArrowheads="1"/>
          </p:cNvSpPr>
          <p:nvPr/>
        </p:nvSpPr>
        <p:spPr bwMode="auto">
          <a:xfrm>
            <a:off x="152400" y="2238375"/>
            <a:ext cx="2286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AR"/>
              <a:t>Inmensidad</a:t>
            </a:r>
          </a:p>
          <a:p>
            <a:r>
              <a:rPr lang="es-AR"/>
              <a:t>Celeste o Mundo de las Esferas (pecho)</a:t>
            </a:r>
            <a:endParaRPr lang="es-ES_tradnl"/>
          </a:p>
        </p:txBody>
      </p:sp>
      <p:sp>
        <p:nvSpPr>
          <p:cNvPr id="48135" name="Text Box 7"/>
          <p:cNvSpPr txBox="1">
            <a:spLocks noChangeArrowheads="1"/>
          </p:cNvSpPr>
          <p:nvPr/>
        </p:nvSpPr>
        <p:spPr bwMode="auto">
          <a:xfrm>
            <a:off x="152400" y="4495800"/>
            <a:ext cx="2286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AR"/>
              <a:t>Mundo terrestre (abdomen)</a:t>
            </a:r>
            <a:endParaRPr lang="es-ES_tradnl"/>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box(out)">
                                      <p:cBhvr>
                                        <p:cTn id="7" dur="2000"/>
                                        <p:tgtEl>
                                          <p:spTgt spid="481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133"/>
                                        </p:tgtEl>
                                        <p:attrNameLst>
                                          <p:attrName>style.visibility</p:attrName>
                                        </p:attrNameLst>
                                      </p:cBhvr>
                                      <p:to>
                                        <p:strVal val="visible"/>
                                      </p:to>
                                    </p:set>
                                    <p:animEffect transition="in" filter="fade">
                                      <p:cBhvr>
                                        <p:cTn id="12" dur="2000"/>
                                        <p:tgtEl>
                                          <p:spTgt spid="481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8134"/>
                                        </p:tgtEl>
                                        <p:attrNameLst>
                                          <p:attrName>style.visibility</p:attrName>
                                        </p:attrNameLst>
                                      </p:cBhvr>
                                      <p:to>
                                        <p:strVal val="visible"/>
                                      </p:to>
                                    </p:set>
                                    <p:animEffect transition="in" filter="fade">
                                      <p:cBhvr>
                                        <p:cTn id="17" dur="2000"/>
                                        <p:tgtEl>
                                          <p:spTgt spid="481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8135"/>
                                        </p:tgtEl>
                                        <p:attrNameLst>
                                          <p:attrName>style.visibility</p:attrName>
                                        </p:attrNameLst>
                                      </p:cBhvr>
                                      <p:to>
                                        <p:strVal val="visible"/>
                                      </p:to>
                                    </p:set>
                                    <p:animEffect transition="in" filter="fade">
                                      <p:cBhvr>
                                        <p:cTn id="22" dur="2000"/>
                                        <p:tgtEl>
                                          <p:spTgt spid="48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p:bldP spid="48134" grpId="0"/>
      <p:bldP spid="4813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290" name="Picture 2" descr="http://www.templemount.org/soltem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9144000" cy="469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685800" y="5867400"/>
            <a:ext cx="7981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En el vestíbulo, se destacan el Mar de Bronce y el Altar de los Holocaustos</a:t>
            </a:r>
            <a:endParaRPr lang="es-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6290"/>
                                        </p:tgtEl>
                                        <p:attrNameLst>
                                          <p:attrName>style.visibility</p:attrName>
                                        </p:attrNameLst>
                                      </p:cBhvr>
                                      <p:to>
                                        <p:strVal val="visible"/>
                                      </p:to>
                                    </p:set>
                                    <p:animEffect transition="in" filter="box(out)">
                                      <p:cBhvr>
                                        <p:cTn id="7" dur="2000"/>
                                        <p:tgtEl>
                                          <p:spTgt spid="396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218" name="Picture 2" descr="http://universal.org.mx/wp-content/uploads/2014/06/altardelholocausto_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152400" y="228600"/>
            <a:ext cx="8839200" cy="1138238"/>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800" b="1">
                <a:solidFill>
                  <a:schemeClr val="accent1"/>
                </a:solidFill>
              </a:rPr>
              <a:t>EL ALTAR DE LOS HOLOCAUSTOS</a:t>
            </a:r>
          </a:p>
          <a:p>
            <a:pPr algn="ctr" eaLnBrk="1" hangingPunct="1"/>
            <a:r>
              <a:rPr lang="es-MX" sz="2000" b="1">
                <a:solidFill>
                  <a:schemeClr val="accent1"/>
                </a:solidFill>
              </a:rPr>
              <a:t>(notar que este Altar es el Fuego, mientras </a:t>
            </a:r>
          </a:p>
          <a:p>
            <a:pPr algn="ctr" eaLnBrk="1" hangingPunct="1"/>
            <a:r>
              <a:rPr lang="es-MX" sz="2000" b="1">
                <a:solidFill>
                  <a:schemeClr val="accent1"/>
                </a:solidFill>
              </a:rPr>
              <a:t>que el Mar de Bronce es el Agua)</a:t>
            </a:r>
            <a:endParaRPr lang="es-AR" sz="2000" b="1">
              <a:solidFill>
                <a:schemeClr val="accent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3218"/>
                                        </p:tgtEl>
                                        <p:attrNameLst>
                                          <p:attrName>style.visibility</p:attrName>
                                        </p:attrNameLst>
                                      </p:cBhvr>
                                      <p:to>
                                        <p:strVal val="visible"/>
                                      </p:to>
                                    </p:set>
                                    <p:animEffect transition="in" filter="box(out)">
                                      <p:cBhvr>
                                        <p:cTn id="7" dur="2000"/>
                                        <p:tgtEl>
                                          <p:spTgt spid="393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244" name="Picture 4" descr="http://www.bispomacedo.com.br/files/2010/10/mardebronz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0"/>
            <a:ext cx="5178425"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838200" y="152400"/>
            <a:ext cx="7467600" cy="113823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800" b="1">
                <a:solidFill>
                  <a:schemeClr val="accent1"/>
                </a:solidFill>
              </a:rPr>
              <a:t>EL MAR DE BRONCE</a:t>
            </a:r>
          </a:p>
          <a:p>
            <a:pPr algn="ctr" eaLnBrk="1" hangingPunct="1"/>
            <a:r>
              <a:rPr lang="es-MX" sz="2000" b="1">
                <a:solidFill>
                  <a:schemeClr val="accent1"/>
                </a:solidFill>
              </a:rPr>
              <a:t>(destinado a las purificaciones corporales, para el Martinismo simboliza el Océano Primordial)</a:t>
            </a:r>
            <a:endParaRPr lang="es-AR" sz="2000" b="1">
              <a:solidFill>
                <a:schemeClr val="accent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4244"/>
                                        </p:tgtEl>
                                        <p:attrNameLst>
                                          <p:attrName>style.visibility</p:attrName>
                                        </p:attrNameLst>
                                      </p:cBhvr>
                                      <p:to>
                                        <p:strVal val="visible"/>
                                      </p:to>
                                    </p:set>
                                    <p:animEffect transition="in" filter="box(out)">
                                      <p:cBhvr>
                                        <p:cTn id="7" dur="2000"/>
                                        <p:tgtEl>
                                          <p:spTgt spid="3942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150" name="Picture 6" descr="http://images.slideplayer.es/7/1744337/slides/slide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38"/>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90150"/>
                                        </p:tgtEl>
                                        <p:attrNameLst>
                                          <p:attrName>style.visibility</p:attrName>
                                        </p:attrNameLst>
                                      </p:cBhvr>
                                      <p:to>
                                        <p:strVal val="visible"/>
                                      </p:to>
                                    </p:set>
                                    <p:animEffect transition="in" filter="box(in)">
                                      <p:cBhvr>
                                        <p:cTn id="7" dur="2000"/>
                                        <p:tgtEl>
                                          <p:spTgt spid="390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6" name="Picture 4" descr="http://eborg2.com/Revelation/Rev18/Table%20of%20Shewbre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850" y="0"/>
            <a:ext cx="6508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452438" y="4962525"/>
            <a:ext cx="8310562" cy="8620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800" b="1">
                <a:solidFill>
                  <a:schemeClr val="accent1"/>
                </a:solidFill>
              </a:rPr>
              <a:t>LA MESA DE LOS PANES DE LA PROPOSICIÓN</a:t>
            </a:r>
          </a:p>
          <a:p>
            <a:pPr algn="ctr" eaLnBrk="1" hangingPunct="1"/>
            <a:r>
              <a:rPr lang="es-MX" sz="2200" b="1">
                <a:solidFill>
                  <a:schemeClr val="accent1"/>
                </a:solidFill>
              </a:rPr>
              <a:t>(doce panes, como los signos del Zodíaco)</a:t>
            </a:r>
            <a:endParaRPr lang="es-AR" sz="2200" b="1">
              <a:solidFill>
                <a:schemeClr val="accent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5956"/>
                                        </p:tgtEl>
                                        <p:attrNameLst>
                                          <p:attrName>style.visibility</p:attrName>
                                        </p:attrNameLst>
                                      </p:cBhvr>
                                      <p:to>
                                        <p:strVal val="visible"/>
                                      </p:to>
                                    </p:set>
                                    <p:animEffect transition="in" filter="box(out)">
                                      <p:cBhvr>
                                        <p:cTn id="7" dur="2000"/>
                                        <p:tgtEl>
                                          <p:spTgt spid="1259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24" name="Picture 4" descr="http://2.bp.blogspot.com/_zCKFZywsqZw/SUUE8wQnksI/AAAAAAAAAMg/YWBT2vgPALI/s400/menor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5775" y="17463"/>
            <a:ext cx="5711825" cy="684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1431925" y="4276725"/>
            <a:ext cx="6340475" cy="14462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800" b="1">
                <a:solidFill>
                  <a:schemeClr val="accent1"/>
                </a:solidFill>
              </a:rPr>
              <a:t>EL CANDELABRO DE SIETE LUCES</a:t>
            </a:r>
          </a:p>
          <a:p>
            <a:pPr algn="ctr" eaLnBrk="1" hangingPunct="1"/>
            <a:r>
              <a:rPr lang="es-MX" sz="2000" b="1">
                <a:solidFill>
                  <a:schemeClr val="accent1"/>
                </a:solidFill>
              </a:rPr>
              <a:t>(la Inmensidad Celeste está marcada</a:t>
            </a:r>
          </a:p>
          <a:p>
            <a:pPr algn="ctr" eaLnBrk="1" hangingPunct="1"/>
            <a:r>
              <a:rPr lang="es-MX" sz="2000" b="1">
                <a:solidFill>
                  <a:schemeClr val="accent1"/>
                </a:solidFill>
              </a:rPr>
              <a:t>por el septenario y los siete planetas</a:t>
            </a:r>
          </a:p>
          <a:p>
            <a:pPr algn="ctr" eaLnBrk="1" hangingPunct="1"/>
            <a:r>
              <a:rPr lang="es-MX" sz="2000" b="1">
                <a:solidFill>
                  <a:schemeClr val="accent1"/>
                </a:solidFill>
              </a:rPr>
              <a:t>tradicionales de los antiguos)</a:t>
            </a:r>
            <a:endParaRPr lang="es-AR" sz="2000" b="1">
              <a:solidFill>
                <a:schemeClr val="accent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89124"/>
                                        </p:tgtEl>
                                        <p:attrNameLst>
                                          <p:attrName>style.visibility</p:attrName>
                                        </p:attrNameLst>
                                      </p:cBhvr>
                                      <p:to>
                                        <p:strVal val="visible"/>
                                      </p:to>
                                    </p:set>
                                    <p:animEffect transition="in" filter="box(out)">
                                      <p:cBhvr>
                                        <p:cTn id="7" dur="2000"/>
                                        <p:tgtEl>
                                          <p:spTgt spid="3891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8" name="Picture 4" descr="http://olivetjournal.com/wp-content/uploads/2014/04/MessianicSymbol.Kabbalah.Plain_.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150" y="19050"/>
            <a:ext cx="657225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38113" y="4321175"/>
            <a:ext cx="2300287" cy="23082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El simbolismo del</a:t>
            </a:r>
          </a:p>
          <a:p>
            <a:pPr eaLnBrk="1" hangingPunct="1"/>
            <a:r>
              <a:rPr lang="es-MX"/>
              <a:t>Candelabro de 7</a:t>
            </a:r>
          </a:p>
          <a:p>
            <a:pPr eaLnBrk="1" hangingPunct="1"/>
            <a:r>
              <a:rPr lang="es-MX"/>
              <a:t>Luces (Menorah) es</a:t>
            </a:r>
          </a:p>
          <a:p>
            <a:pPr eaLnBrk="1" hangingPunct="1"/>
            <a:r>
              <a:rPr lang="es-MX"/>
              <a:t>extenso y profundo.</a:t>
            </a:r>
          </a:p>
          <a:p>
            <a:pPr eaLnBrk="1" hangingPunct="1"/>
            <a:r>
              <a:rPr lang="es-MX"/>
              <a:t>Aquí se muestran</a:t>
            </a:r>
          </a:p>
          <a:p>
            <a:pPr eaLnBrk="1" hangingPunct="1"/>
            <a:r>
              <a:rPr lang="es-MX"/>
              <a:t>algunas</a:t>
            </a:r>
          </a:p>
          <a:p>
            <a:pPr eaLnBrk="1" hangingPunct="1"/>
            <a:r>
              <a:rPr lang="es-MX"/>
              <a:t>asociaciones</a:t>
            </a:r>
          </a:p>
          <a:p>
            <a:pPr eaLnBrk="1" hangingPunct="1"/>
            <a:r>
              <a:rPr lang="es-MX"/>
              <a:t>cabalísticas.</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Effect transition="in" filter="box(out)">
                                      <p:cBhvr>
                                        <p:cTn id="7" dur="2000"/>
                                        <p:tgtEl>
                                          <p:spTgt spid="3031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170" name="Picture 2" descr="http://www.editoriallapaz.org/Webb%20n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217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400050" y="152400"/>
            <a:ext cx="8439150" cy="12001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800" b="1">
                <a:solidFill>
                  <a:schemeClr val="accent1"/>
                </a:solidFill>
              </a:rPr>
              <a:t>EL ALTAR DEL INCIENSO O DE LOS PERFUMES</a:t>
            </a:r>
          </a:p>
          <a:p>
            <a:pPr algn="ctr" eaLnBrk="1" hangingPunct="1"/>
            <a:r>
              <a:rPr lang="es-MX" sz="2200" b="1">
                <a:solidFill>
                  <a:schemeClr val="accent1"/>
                </a:solidFill>
              </a:rPr>
              <a:t>(se dice que simboliza las fuerzas de la Naturaleza y,</a:t>
            </a:r>
          </a:p>
          <a:p>
            <a:pPr algn="ctr" eaLnBrk="1" hangingPunct="1"/>
            <a:r>
              <a:rPr lang="es-MX" sz="2200" b="1">
                <a:solidFill>
                  <a:schemeClr val="accent1"/>
                </a:solidFill>
              </a:rPr>
              <a:t>en el Martinismo, la transmutación alquímica)</a:t>
            </a:r>
            <a:endParaRPr lang="es-AR" sz="2200" b="1">
              <a:solidFill>
                <a:schemeClr val="accent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1170"/>
                                        </p:tgtEl>
                                        <p:attrNameLst>
                                          <p:attrName>style.visibility</p:attrName>
                                        </p:attrNameLst>
                                      </p:cBhvr>
                                      <p:to>
                                        <p:strVal val="visible"/>
                                      </p:to>
                                    </p:set>
                                    <p:animEffect transition="in" filter="box(out)">
                                      <p:cBhvr>
                                        <p:cTn id="7" dur="2000"/>
                                        <p:tgtEl>
                                          <p:spTgt spid="391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p:cNvSpPr>
            <a:spLocks noGrp="1" noChangeArrowheads="1"/>
          </p:cNvSpPr>
          <p:nvPr>
            <p:ph type="title" idx="4294967295"/>
          </p:nvPr>
        </p:nvSpPr>
        <p:spPr/>
        <p:txBody>
          <a:bodyPr/>
          <a:lstStyle/>
          <a:p>
            <a:pPr eaLnBrk="1" hangingPunct="1"/>
            <a:r>
              <a:rPr lang="es-AR" smtClean="0"/>
              <a:t>En el Sancta Sanctórum</a:t>
            </a:r>
            <a:endParaRPr lang="es-ES_tradnl" smtClean="0"/>
          </a:p>
        </p:txBody>
      </p:sp>
      <p:sp>
        <p:nvSpPr>
          <p:cNvPr id="617475" name="Rectangle 3"/>
          <p:cNvSpPr>
            <a:spLocks noGrp="1" noChangeArrowheads="1"/>
          </p:cNvSpPr>
          <p:nvPr>
            <p:ph type="body" sz="half" idx="4294967295"/>
          </p:nvPr>
        </p:nvSpPr>
        <p:spPr>
          <a:xfrm>
            <a:off x="457200" y="1600200"/>
            <a:ext cx="8229600" cy="4800600"/>
          </a:xfrm>
        </p:spPr>
        <p:txBody>
          <a:bodyPr/>
          <a:lstStyle/>
          <a:p>
            <a:pPr eaLnBrk="1" hangingPunct="1">
              <a:lnSpc>
                <a:spcPct val="90000"/>
              </a:lnSpc>
            </a:pPr>
            <a:r>
              <a:rPr lang="es-MX" sz="2200" smtClean="0"/>
              <a:t>Destacaba el Arca de la Alianza.</a:t>
            </a:r>
          </a:p>
          <a:p>
            <a:pPr eaLnBrk="1" hangingPunct="1">
              <a:lnSpc>
                <a:spcPct val="90000"/>
              </a:lnSpc>
            </a:pPr>
            <a:r>
              <a:rPr lang="es-MX" sz="2200" smtClean="0"/>
              <a:t>En su parte superior (el «propiciatorio») dos querubines parecían guardar la Shekinah, la Presencia Divina.</a:t>
            </a:r>
          </a:p>
          <a:p>
            <a:pPr eaLnBrk="1" hangingPunct="1">
              <a:lnSpc>
                <a:spcPct val="90000"/>
              </a:lnSpc>
            </a:pPr>
            <a:r>
              <a:rPr lang="es-MX" sz="2200" smtClean="0"/>
              <a:t>Según la tradición, el Arca contenía:</a:t>
            </a:r>
          </a:p>
          <a:p>
            <a:pPr eaLnBrk="1" hangingPunct="1">
              <a:lnSpc>
                <a:spcPct val="90000"/>
              </a:lnSpc>
            </a:pPr>
            <a:r>
              <a:rPr lang="es-MX" sz="2200" smtClean="0"/>
              <a:t>La vara de Aarón,</a:t>
            </a:r>
          </a:p>
          <a:p>
            <a:pPr eaLnBrk="1" hangingPunct="1">
              <a:lnSpc>
                <a:spcPct val="90000"/>
              </a:lnSpc>
            </a:pPr>
            <a:r>
              <a:rPr lang="es-MX" sz="2200" smtClean="0"/>
              <a:t>el vaso de maná y</a:t>
            </a:r>
          </a:p>
          <a:p>
            <a:pPr eaLnBrk="1" hangingPunct="1">
              <a:lnSpc>
                <a:spcPct val="90000"/>
              </a:lnSpc>
            </a:pPr>
            <a:r>
              <a:rPr lang="es-MX" sz="2200" smtClean="0"/>
              <a:t>las Tablas de la Ley.</a:t>
            </a:r>
          </a:p>
          <a:p>
            <a:pPr eaLnBrk="1" hangingPunct="1">
              <a:lnSpc>
                <a:spcPct val="90000"/>
              </a:lnSpc>
            </a:pPr>
            <a:r>
              <a:rPr lang="es-MX" sz="2200" smtClean="0"/>
              <a:t>Recordemos que el Sancta Sanctórum era llamado «Debir», que significa «hablar».</a:t>
            </a:r>
          </a:p>
          <a:p>
            <a:pPr eaLnBrk="1" hangingPunct="1">
              <a:lnSpc>
                <a:spcPct val="90000"/>
              </a:lnSpc>
            </a:pPr>
            <a:r>
              <a:rPr lang="es-MX" sz="2200" smtClean="0"/>
              <a:t>Porque en él se expresaba el Verbo, la Palabra.</a:t>
            </a:r>
          </a:p>
          <a:p>
            <a:pPr eaLnBrk="1" hangingPunct="1">
              <a:lnSpc>
                <a:spcPct val="90000"/>
              </a:lnSpc>
            </a:pPr>
            <a:r>
              <a:rPr lang="es-MX" sz="2200" smtClean="0"/>
              <a:t>Era el Cubo en el que vibraba el Sonido Primordial, </a:t>
            </a:r>
            <a:r>
              <a:rPr lang="es-MX" sz="2200" i="1" smtClean="0"/>
              <a:t>«el sonido musical, la palabra o pensamiento sonoro que era un dios secundario»</a:t>
            </a:r>
            <a:r>
              <a:rPr lang="es-MX" sz="2200" smtClean="0"/>
              <a:t>.</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7474"/>
                                        </p:tgtEl>
                                        <p:attrNameLst>
                                          <p:attrName>style.visibility</p:attrName>
                                        </p:attrNameLst>
                                      </p:cBhvr>
                                      <p:to>
                                        <p:strVal val="visible"/>
                                      </p:to>
                                    </p:set>
                                    <p:animEffect transition="in" filter="blinds(horizontal)">
                                      <p:cBhvr>
                                        <p:cTn id="7" dur="500"/>
                                        <p:tgtEl>
                                          <p:spTgt spid="6174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7475">
                                            <p:txEl>
                                              <p:pRg st="0" end="0"/>
                                            </p:txEl>
                                          </p:spTgt>
                                        </p:tgtEl>
                                        <p:attrNameLst>
                                          <p:attrName>style.visibility</p:attrName>
                                        </p:attrNameLst>
                                      </p:cBhvr>
                                      <p:to>
                                        <p:strVal val="visible"/>
                                      </p:to>
                                    </p:set>
                                    <p:animEffect transition="in" filter="blinds(horizontal)">
                                      <p:cBhvr>
                                        <p:cTn id="12" dur="500"/>
                                        <p:tgtEl>
                                          <p:spTgt spid="6174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7475">
                                            <p:txEl>
                                              <p:pRg st="1" end="1"/>
                                            </p:txEl>
                                          </p:spTgt>
                                        </p:tgtEl>
                                        <p:attrNameLst>
                                          <p:attrName>style.visibility</p:attrName>
                                        </p:attrNameLst>
                                      </p:cBhvr>
                                      <p:to>
                                        <p:strVal val="visible"/>
                                      </p:to>
                                    </p:set>
                                    <p:animEffect transition="in" filter="blinds(horizontal)">
                                      <p:cBhvr>
                                        <p:cTn id="17" dur="500"/>
                                        <p:tgtEl>
                                          <p:spTgt spid="6174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7475">
                                            <p:txEl>
                                              <p:pRg st="2" end="2"/>
                                            </p:txEl>
                                          </p:spTgt>
                                        </p:tgtEl>
                                        <p:attrNameLst>
                                          <p:attrName>style.visibility</p:attrName>
                                        </p:attrNameLst>
                                      </p:cBhvr>
                                      <p:to>
                                        <p:strVal val="visible"/>
                                      </p:to>
                                    </p:set>
                                    <p:animEffect transition="in" filter="blinds(horizontal)">
                                      <p:cBhvr>
                                        <p:cTn id="22" dur="500"/>
                                        <p:tgtEl>
                                          <p:spTgt spid="6174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17475">
                                            <p:txEl>
                                              <p:pRg st="3" end="3"/>
                                            </p:txEl>
                                          </p:spTgt>
                                        </p:tgtEl>
                                        <p:attrNameLst>
                                          <p:attrName>style.visibility</p:attrName>
                                        </p:attrNameLst>
                                      </p:cBhvr>
                                      <p:to>
                                        <p:strVal val="visible"/>
                                      </p:to>
                                    </p:set>
                                    <p:animEffect transition="in" filter="blinds(horizontal)">
                                      <p:cBhvr>
                                        <p:cTn id="27" dur="500"/>
                                        <p:tgtEl>
                                          <p:spTgt spid="6174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17475">
                                            <p:txEl>
                                              <p:pRg st="4" end="4"/>
                                            </p:txEl>
                                          </p:spTgt>
                                        </p:tgtEl>
                                        <p:attrNameLst>
                                          <p:attrName>style.visibility</p:attrName>
                                        </p:attrNameLst>
                                      </p:cBhvr>
                                      <p:to>
                                        <p:strVal val="visible"/>
                                      </p:to>
                                    </p:set>
                                    <p:animEffect transition="in" filter="blinds(horizontal)">
                                      <p:cBhvr>
                                        <p:cTn id="32" dur="500"/>
                                        <p:tgtEl>
                                          <p:spTgt spid="61747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17475">
                                            <p:txEl>
                                              <p:pRg st="5" end="5"/>
                                            </p:txEl>
                                          </p:spTgt>
                                        </p:tgtEl>
                                        <p:attrNameLst>
                                          <p:attrName>style.visibility</p:attrName>
                                        </p:attrNameLst>
                                      </p:cBhvr>
                                      <p:to>
                                        <p:strVal val="visible"/>
                                      </p:to>
                                    </p:set>
                                    <p:animEffect transition="in" filter="blinds(horizontal)">
                                      <p:cBhvr>
                                        <p:cTn id="37" dur="500"/>
                                        <p:tgtEl>
                                          <p:spTgt spid="61747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17475">
                                            <p:txEl>
                                              <p:pRg st="6" end="6"/>
                                            </p:txEl>
                                          </p:spTgt>
                                        </p:tgtEl>
                                        <p:attrNameLst>
                                          <p:attrName>style.visibility</p:attrName>
                                        </p:attrNameLst>
                                      </p:cBhvr>
                                      <p:to>
                                        <p:strVal val="visible"/>
                                      </p:to>
                                    </p:set>
                                    <p:animEffect transition="in" filter="blinds(horizontal)">
                                      <p:cBhvr>
                                        <p:cTn id="42" dur="500"/>
                                        <p:tgtEl>
                                          <p:spTgt spid="61747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17475">
                                            <p:txEl>
                                              <p:pRg st="7" end="7"/>
                                            </p:txEl>
                                          </p:spTgt>
                                        </p:tgtEl>
                                        <p:attrNameLst>
                                          <p:attrName>style.visibility</p:attrName>
                                        </p:attrNameLst>
                                      </p:cBhvr>
                                      <p:to>
                                        <p:strVal val="visible"/>
                                      </p:to>
                                    </p:set>
                                    <p:animEffect transition="in" filter="blinds(horizontal)">
                                      <p:cBhvr>
                                        <p:cTn id="47" dur="500"/>
                                        <p:tgtEl>
                                          <p:spTgt spid="61747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17475">
                                            <p:txEl>
                                              <p:pRg st="8" end="8"/>
                                            </p:txEl>
                                          </p:spTgt>
                                        </p:tgtEl>
                                        <p:attrNameLst>
                                          <p:attrName>style.visibility</p:attrName>
                                        </p:attrNameLst>
                                      </p:cBhvr>
                                      <p:to>
                                        <p:strVal val="visible"/>
                                      </p:to>
                                    </p:set>
                                    <p:animEffect transition="in" filter="blinds(horizontal)">
                                      <p:cBhvr>
                                        <p:cTn id="52" dur="500"/>
                                        <p:tgtEl>
                                          <p:spTgt spid="6174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4" grpId="0"/>
      <p:bldP spid="617475"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7474" name="Rectangle 2"/>
          <p:cNvSpPr>
            <a:spLocks noGrp="1" noChangeArrowheads="1"/>
          </p:cNvSpPr>
          <p:nvPr>
            <p:ph type="title" idx="4294967295"/>
          </p:nvPr>
        </p:nvSpPr>
        <p:spPr/>
        <p:txBody>
          <a:bodyPr/>
          <a:lstStyle/>
          <a:p>
            <a:pPr eaLnBrk="1" hangingPunct="1"/>
            <a:r>
              <a:rPr lang="es-AR" smtClean="0"/>
              <a:t>El Arca de la Alianza</a:t>
            </a:r>
            <a:endParaRPr lang="es-ES_tradnl" smtClean="0"/>
          </a:p>
        </p:txBody>
      </p:sp>
      <p:sp>
        <p:nvSpPr>
          <p:cNvPr id="617475" name="Rectangle 3"/>
          <p:cNvSpPr>
            <a:spLocks noGrp="1" noChangeArrowheads="1"/>
          </p:cNvSpPr>
          <p:nvPr>
            <p:ph type="body" sz="half" idx="4294967295"/>
          </p:nvPr>
        </p:nvSpPr>
        <p:spPr>
          <a:xfrm>
            <a:off x="457200" y="1600200"/>
            <a:ext cx="8229600" cy="4800600"/>
          </a:xfrm>
        </p:spPr>
        <p:txBody>
          <a:bodyPr/>
          <a:lstStyle/>
          <a:p>
            <a:pPr eaLnBrk="1" hangingPunct="1">
              <a:lnSpc>
                <a:spcPct val="90000"/>
              </a:lnSpc>
            </a:pPr>
            <a:r>
              <a:rPr lang="es-MX" sz="2200" smtClean="0"/>
              <a:t>Según la tradición esotérica, se hallaba inspirada en el cofre que contenía los restos de Osiris.</a:t>
            </a:r>
          </a:p>
        </p:txBody>
      </p:sp>
      <p:pic>
        <p:nvPicPr>
          <p:cNvPr id="57349" name="Picture 5" descr="http://universolamaga.com/wp-content/uploads/2014/07/osiris-en-el-interior-del-brez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575" y="2362200"/>
            <a:ext cx="6473825"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7474"/>
                                        </p:tgtEl>
                                        <p:attrNameLst>
                                          <p:attrName>style.visibility</p:attrName>
                                        </p:attrNameLst>
                                      </p:cBhvr>
                                      <p:to>
                                        <p:strVal val="visible"/>
                                      </p:to>
                                    </p:set>
                                    <p:animEffect transition="in" filter="blinds(horizontal)">
                                      <p:cBhvr>
                                        <p:cTn id="7" dur="500"/>
                                        <p:tgtEl>
                                          <p:spTgt spid="6174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7475">
                                            <p:txEl>
                                              <p:pRg st="0" end="0"/>
                                            </p:txEl>
                                          </p:spTgt>
                                        </p:tgtEl>
                                        <p:attrNameLst>
                                          <p:attrName>style.visibility</p:attrName>
                                        </p:attrNameLst>
                                      </p:cBhvr>
                                      <p:to>
                                        <p:strVal val="visible"/>
                                      </p:to>
                                    </p:set>
                                    <p:animEffect transition="in" filter="blinds(horizontal)">
                                      <p:cBhvr>
                                        <p:cTn id="12" dur="500"/>
                                        <p:tgtEl>
                                          <p:spTgt spid="6174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57349"/>
                                        </p:tgtEl>
                                        <p:attrNameLst>
                                          <p:attrName>style.visibility</p:attrName>
                                        </p:attrNameLst>
                                      </p:cBhvr>
                                      <p:to>
                                        <p:strVal val="visible"/>
                                      </p:to>
                                    </p:set>
                                    <p:animEffect transition="in" filter="box(out)">
                                      <p:cBhvr>
                                        <p:cTn id="17" dur="2000"/>
                                        <p:tgtEl>
                                          <p:spTgt spid="57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4" grpId="0" autoUpdateAnimBg="0"/>
      <p:bldP spid="617475"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elzoharesplendor.files.wordpress.com/2013/12/kodesh-hakodashim-el-zoh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2" name="Picture 12" descr="http://g.cdn.ecn.cl/fenomenos-paranormales/files/2014/06/arca-alianz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163"/>
            <a:ext cx="8534400" cy="682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1460500" y="4972050"/>
            <a:ext cx="6311900" cy="12001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800" b="1">
                <a:solidFill>
                  <a:schemeClr val="accent1"/>
                </a:solidFill>
              </a:rPr>
              <a:t>EL ARCA DE LA ALIANZA</a:t>
            </a:r>
          </a:p>
          <a:p>
            <a:pPr algn="ctr" eaLnBrk="1" hangingPunct="1"/>
            <a:r>
              <a:rPr lang="es-MX" sz="2200" b="1">
                <a:solidFill>
                  <a:schemeClr val="accent1"/>
                </a:solidFill>
              </a:rPr>
              <a:t>(es el símbolo de la mediación entre la Inmensidad Divina y la Creación Universal)</a:t>
            </a:r>
            <a:endParaRPr lang="es-AR" sz="2200" b="1">
              <a:solidFill>
                <a:schemeClr val="accent1"/>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8652"/>
                                        </p:tgtEl>
                                        <p:attrNameLst>
                                          <p:attrName>style.visibility</p:attrName>
                                        </p:attrNameLst>
                                      </p:cBhvr>
                                      <p:to>
                                        <p:strVal val="visible"/>
                                      </p:to>
                                    </p:set>
                                    <p:animEffect transition="in" filter="box(out)">
                                      <p:cBhvr>
                                        <p:cTn id="7" dur="2000"/>
                                        <p:tgtEl>
                                          <p:spTgt spid="368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4" name="Picture 6" descr="http://1.bp.blogspot.com/-ENr8ZOXxlDE/T7Q1lXd33TI/AAAAAAAAJN8/9EkzuTTPE9s/s1600/arca_de_la_alianza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64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8374"/>
                                        </p:tgtEl>
                                        <p:attrNameLst>
                                          <p:attrName>style.visibility</p:attrName>
                                        </p:attrNameLst>
                                      </p:cBhvr>
                                      <p:to>
                                        <p:strVal val="visible"/>
                                      </p:to>
                                    </p:set>
                                    <p:animEffect transition="in" filter="box(out)">
                                      <p:cBhvr>
                                        <p:cTn id="7" dur="2000"/>
                                        <p:tgtEl>
                                          <p:spTgt spid="58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6402" name="Picture 2" descr="https://visualunit.files.wordpress.com/2014/07/ark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8125"/>
            <a:ext cx="9144000" cy="646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6402"/>
                                        </p:tgtEl>
                                        <p:attrNameLst>
                                          <p:attrName>style.visibility</p:attrName>
                                        </p:attrNameLst>
                                      </p:cBhvr>
                                      <p:to>
                                        <p:strVal val="visible"/>
                                      </p:to>
                                    </p:set>
                                    <p:animEffect transition="in" filter="box(out)">
                                      <p:cBhvr>
                                        <p:cTn id="7" dur="2000"/>
                                        <p:tgtEl>
                                          <p:spTgt spid="48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8450" name="Picture 2" descr="https://s-media-cache-ak0.pinimg.com/originals/71/1e/c4/711ec4811c650c7d64e9e299f39e5b6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4088" y="20638"/>
            <a:ext cx="4405312"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8452" name="Picture 4" descr="https://graceapostolicchurch.files.wordpress.com/2010/09/a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225"/>
            <a:ext cx="83058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8450"/>
                                        </p:tgtEl>
                                        <p:attrNameLst>
                                          <p:attrName>style.visibility</p:attrName>
                                        </p:attrNameLst>
                                      </p:cBhvr>
                                      <p:to>
                                        <p:strVal val="visible"/>
                                      </p:to>
                                    </p:set>
                                    <p:animEffect transition="in" filter="box(out)">
                                      <p:cBhvr>
                                        <p:cTn id="7" dur="2000"/>
                                        <p:tgtEl>
                                          <p:spTgt spid="488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32" fill="hold" nodeType="clickEffect">
                                  <p:stCondLst>
                                    <p:cond delay="0"/>
                                  </p:stCondLst>
                                  <p:childTnLst>
                                    <p:animEffect transition="out" filter="diamond(out)">
                                      <p:cBhvr>
                                        <p:cTn id="11" dur="2000"/>
                                        <p:tgtEl>
                                          <p:spTgt spid="488450"/>
                                        </p:tgtEl>
                                      </p:cBhvr>
                                    </p:animEffect>
                                    <p:set>
                                      <p:cBhvr>
                                        <p:cTn id="12" dur="1" fill="hold">
                                          <p:stCondLst>
                                            <p:cond delay="1999"/>
                                          </p:stCondLst>
                                        </p:cTn>
                                        <p:tgtEl>
                                          <p:spTgt spid="48845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32" fill="hold" nodeType="clickEffect">
                                  <p:stCondLst>
                                    <p:cond delay="0"/>
                                  </p:stCondLst>
                                  <p:childTnLst>
                                    <p:set>
                                      <p:cBhvr>
                                        <p:cTn id="16" dur="1" fill="hold">
                                          <p:stCondLst>
                                            <p:cond delay="0"/>
                                          </p:stCondLst>
                                        </p:cTn>
                                        <p:tgtEl>
                                          <p:spTgt spid="488452"/>
                                        </p:tgtEl>
                                        <p:attrNameLst>
                                          <p:attrName>style.visibility</p:attrName>
                                        </p:attrNameLst>
                                      </p:cBhvr>
                                      <p:to>
                                        <p:strVal val="visible"/>
                                      </p:to>
                                    </p:set>
                                    <p:animEffect transition="in" filter="diamond(out)">
                                      <p:cBhvr>
                                        <p:cTn id="17" dur="2000"/>
                                        <p:tgtEl>
                                          <p:spTgt spid="488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354" name="Picture 2" descr="https://s-media-cache-ak0.pinimg.com/736x/7a/0e/5e/7a0e5e8668deaa709eb2cb6669079b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375" y="1588"/>
            <a:ext cx="7464425"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066800" y="609600"/>
            <a:ext cx="3287713" cy="369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El Arca con su triple contenido</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4354"/>
                                        </p:tgtEl>
                                        <p:attrNameLst>
                                          <p:attrName>style.visibility</p:attrName>
                                        </p:attrNameLst>
                                      </p:cBhvr>
                                      <p:to>
                                        <p:strVal val="visible"/>
                                      </p:to>
                                    </p:set>
                                    <p:animEffect transition="in" filter="box(out)">
                                      <p:cBhvr>
                                        <p:cTn id="7" dur="2000"/>
                                        <p:tgtEl>
                                          <p:spTgt spid="484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p:txBody>
          <a:bodyPr/>
          <a:lstStyle/>
          <a:p>
            <a:pPr eaLnBrk="1" hangingPunct="1"/>
            <a:r>
              <a:rPr lang="es-AR" smtClean="0"/>
              <a:t>La evolución del Templo</a:t>
            </a:r>
            <a:endParaRPr lang="es-ES_tradnl" smtClean="0"/>
          </a:p>
        </p:txBody>
      </p:sp>
      <p:sp>
        <p:nvSpPr>
          <p:cNvPr id="627715" name="Rectangle 3"/>
          <p:cNvSpPr>
            <a:spLocks noGrp="1" noChangeArrowheads="1"/>
          </p:cNvSpPr>
          <p:nvPr>
            <p:ph type="body" sz="half" idx="1"/>
          </p:nvPr>
        </p:nvSpPr>
        <p:spPr>
          <a:xfrm>
            <a:off x="304800" y="1600200"/>
            <a:ext cx="4343400" cy="4525963"/>
          </a:xfrm>
        </p:spPr>
        <p:txBody>
          <a:bodyPr/>
          <a:lstStyle/>
          <a:p>
            <a:pPr eaLnBrk="1" hangingPunct="1">
              <a:lnSpc>
                <a:spcPct val="90000"/>
              </a:lnSpc>
            </a:pPr>
            <a:r>
              <a:rPr lang="es-AR" sz="2000" smtClean="0"/>
              <a:t>Desde un punto de vista histórico, debemos hablar de tres Templos:</a:t>
            </a:r>
          </a:p>
          <a:p>
            <a:pPr eaLnBrk="1" hangingPunct="1">
              <a:lnSpc>
                <a:spcPct val="90000"/>
              </a:lnSpc>
            </a:pPr>
            <a:r>
              <a:rPr lang="es-MX" sz="2000" smtClean="0"/>
              <a:t>1. El Templo de Salomón propiamente dicho, destruido completamente en el 586 a.C.</a:t>
            </a:r>
          </a:p>
          <a:p>
            <a:pPr eaLnBrk="1" hangingPunct="1">
              <a:lnSpc>
                <a:spcPct val="90000"/>
              </a:lnSpc>
            </a:pPr>
            <a:r>
              <a:rPr lang="es-MX" sz="2000" smtClean="0"/>
              <a:t>2. El Templo de Zorobabel, reconstrucción del anterior en forma mucho más modesta, completado hacia el 515 a.C.</a:t>
            </a:r>
          </a:p>
          <a:p>
            <a:pPr eaLnBrk="1" hangingPunct="1">
              <a:lnSpc>
                <a:spcPct val="90000"/>
              </a:lnSpc>
            </a:pPr>
            <a:r>
              <a:rPr lang="es-MX" sz="2000" smtClean="0"/>
              <a:t>3. El Templo de Herodes, en los inicios de la era Cristiana, consistente en un arreglo y embellecimiento del Templo de Zorobabel.</a:t>
            </a:r>
          </a:p>
          <a:p>
            <a:pPr eaLnBrk="1" hangingPunct="1">
              <a:lnSpc>
                <a:spcPct val="90000"/>
              </a:lnSpc>
            </a:pPr>
            <a:r>
              <a:rPr lang="es-MX" sz="2000" smtClean="0"/>
              <a:t>En el año 70 d.C. el Templo fue definitivamente destruido.</a:t>
            </a:r>
            <a:endParaRPr lang="es-ES_tradnl" sz="2000" smtClean="0"/>
          </a:p>
        </p:txBody>
      </p:sp>
      <p:pic>
        <p:nvPicPr>
          <p:cNvPr id="61446" name="Picture 6" descr="http://www.crystalinks.com/arkmos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600200"/>
            <a:ext cx="38100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7714"/>
                                        </p:tgtEl>
                                        <p:attrNameLst>
                                          <p:attrName>style.visibility</p:attrName>
                                        </p:attrNameLst>
                                      </p:cBhvr>
                                      <p:to>
                                        <p:strVal val="visible"/>
                                      </p:to>
                                    </p:set>
                                    <p:animEffect transition="in" filter="blinds(horizontal)">
                                      <p:cBhvr>
                                        <p:cTn id="7" dur="500"/>
                                        <p:tgtEl>
                                          <p:spTgt spid="6277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27715">
                                            <p:txEl>
                                              <p:pRg st="0" end="0"/>
                                            </p:txEl>
                                          </p:spTgt>
                                        </p:tgtEl>
                                        <p:attrNameLst>
                                          <p:attrName>style.visibility</p:attrName>
                                        </p:attrNameLst>
                                      </p:cBhvr>
                                      <p:to>
                                        <p:strVal val="visible"/>
                                      </p:to>
                                    </p:set>
                                    <p:animEffect transition="in" filter="blinds(horizontal)">
                                      <p:cBhvr>
                                        <p:cTn id="12" dur="500"/>
                                        <p:tgtEl>
                                          <p:spTgt spid="6277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27715">
                                            <p:txEl>
                                              <p:pRg st="1" end="1"/>
                                            </p:txEl>
                                          </p:spTgt>
                                        </p:tgtEl>
                                        <p:attrNameLst>
                                          <p:attrName>style.visibility</p:attrName>
                                        </p:attrNameLst>
                                      </p:cBhvr>
                                      <p:to>
                                        <p:strVal val="visible"/>
                                      </p:to>
                                    </p:set>
                                    <p:animEffect transition="in" filter="blinds(horizontal)">
                                      <p:cBhvr>
                                        <p:cTn id="17" dur="500"/>
                                        <p:tgtEl>
                                          <p:spTgt spid="6277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27715">
                                            <p:txEl>
                                              <p:pRg st="2" end="2"/>
                                            </p:txEl>
                                          </p:spTgt>
                                        </p:tgtEl>
                                        <p:attrNameLst>
                                          <p:attrName>style.visibility</p:attrName>
                                        </p:attrNameLst>
                                      </p:cBhvr>
                                      <p:to>
                                        <p:strVal val="visible"/>
                                      </p:to>
                                    </p:set>
                                    <p:animEffect transition="in" filter="blinds(horizontal)">
                                      <p:cBhvr>
                                        <p:cTn id="22" dur="500"/>
                                        <p:tgtEl>
                                          <p:spTgt spid="6277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27715">
                                            <p:txEl>
                                              <p:pRg st="3" end="3"/>
                                            </p:txEl>
                                          </p:spTgt>
                                        </p:tgtEl>
                                        <p:attrNameLst>
                                          <p:attrName>style.visibility</p:attrName>
                                        </p:attrNameLst>
                                      </p:cBhvr>
                                      <p:to>
                                        <p:strVal val="visible"/>
                                      </p:to>
                                    </p:set>
                                    <p:animEffect transition="in" filter="blinds(horizontal)">
                                      <p:cBhvr>
                                        <p:cTn id="27" dur="500"/>
                                        <p:tgtEl>
                                          <p:spTgt spid="6277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27715">
                                            <p:txEl>
                                              <p:pRg st="4" end="4"/>
                                            </p:txEl>
                                          </p:spTgt>
                                        </p:tgtEl>
                                        <p:attrNameLst>
                                          <p:attrName>style.visibility</p:attrName>
                                        </p:attrNameLst>
                                      </p:cBhvr>
                                      <p:to>
                                        <p:strVal val="visible"/>
                                      </p:to>
                                    </p:set>
                                    <p:animEffect transition="in" filter="blinds(horizontal)">
                                      <p:cBhvr>
                                        <p:cTn id="32" dur="500"/>
                                        <p:tgtEl>
                                          <p:spTgt spid="62771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61446"/>
                                        </p:tgtEl>
                                        <p:attrNameLst>
                                          <p:attrName>style.visibility</p:attrName>
                                        </p:attrNameLst>
                                      </p:cBhvr>
                                      <p:to>
                                        <p:strVal val="visible"/>
                                      </p:to>
                                    </p:set>
                                    <p:animEffect transition="in" filter="box(out)">
                                      <p:cBhvr>
                                        <p:cTn id="37" dur="2000"/>
                                        <p:tgtEl>
                                          <p:spTgt spid="61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4" grpId="0" autoUpdateAnimBg="0"/>
      <p:bldP spid="627715"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p:txBody>
          <a:bodyPr/>
          <a:lstStyle/>
          <a:p>
            <a:pPr eaLnBrk="1" hangingPunct="1"/>
            <a:r>
              <a:rPr lang="es-AR" smtClean="0"/>
              <a:t>La evolución del Hombre</a:t>
            </a:r>
            <a:endParaRPr lang="es-ES_tradnl" smtClean="0"/>
          </a:p>
        </p:txBody>
      </p:sp>
      <p:sp>
        <p:nvSpPr>
          <p:cNvPr id="627715" name="Rectangle 3"/>
          <p:cNvSpPr>
            <a:spLocks noGrp="1" noChangeArrowheads="1"/>
          </p:cNvSpPr>
          <p:nvPr>
            <p:ph type="body" sz="half" idx="1"/>
          </p:nvPr>
        </p:nvSpPr>
        <p:spPr>
          <a:xfrm>
            <a:off x="304800" y="1600200"/>
            <a:ext cx="4343400" cy="4525963"/>
          </a:xfrm>
        </p:spPr>
        <p:txBody>
          <a:bodyPr/>
          <a:lstStyle/>
          <a:p>
            <a:pPr eaLnBrk="1" hangingPunct="1">
              <a:lnSpc>
                <a:spcPct val="90000"/>
              </a:lnSpc>
            </a:pPr>
            <a:r>
              <a:rPr lang="es-MX" sz="2000" smtClean="0"/>
              <a:t>Para J.B. Willermoz, la construcción del Primer Templo representa la emanación del Primer Hombre.</a:t>
            </a:r>
          </a:p>
          <a:p>
            <a:pPr eaLnBrk="1" hangingPunct="1">
              <a:lnSpc>
                <a:spcPct val="90000"/>
              </a:lnSpc>
            </a:pPr>
            <a:r>
              <a:rPr lang="es-MX" sz="2000" smtClean="0"/>
              <a:t>Los siete años que supuestamente duró su construcción serían equivalentes a los siete períodos simbólicos mencionados en el Génesis («días»).</a:t>
            </a:r>
          </a:p>
          <a:p>
            <a:pPr eaLnBrk="1" hangingPunct="1">
              <a:lnSpc>
                <a:spcPct val="90000"/>
              </a:lnSpc>
            </a:pPr>
            <a:r>
              <a:rPr lang="es-MX" sz="2000" smtClean="0"/>
              <a:t>Para Martínez Pasquales, el Primer Templo es el Hombre antes de la caída, y corresponde al Cuerpo Glorioso.</a:t>
            </a:r>
          </a:p>
          <a:p>
            <a:pPr eaLnBrk="1" hangingPunct="1">
              <a:lnSpc>
                <a:spcPct val="90000"/>
              </a:lnSpc>
            </a:pPr>
            <a:r>
              <a:rPr lang="es-MX" sz="2000" smtClean="0"/>
              <a:t>La destrucción del Primer Templo sería la caída en sí misma.</a:t>
            </a:r>
            <a:endParaRPr lang="es-ES_tradnl" sz="2000" smtClean="0"/>
          </a:p>
        </p:txBody>
      </p:sp>
      <p:pic>
        <p:nvPicPr>
          <p:cNvPr id="486402" name="Picture 2" descr="https://s-media-cache-ak0.pinimg.com/736x/9b/d1/1f/9bd11f3cb32b88d5b8f1789205dd1e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24000"/>
            <a:ext cx="4191000"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7714"/>
                                        </p:tgtEl>
                                        <p:attrNameLst>
                                          <p:attrName>style.visibility</p:attrName>
                                        </p:attrNameLst>
                                      </p:cBhvr>
                                      <p:to>
                                        <p:strVal val="visible"/>
                                      </p:to>
                                    </p:set>
                                    <p:animEffect transition="in" filter="blinds(horizontal)">
                                      <p:cBhvr>
                                        <p:cTn id="7" dur="500"/>
                                        <p:tgtEl>
                                          <p:spTgt spid="6277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27715">
                                            <p:txEl>
                                              <p:pRg st="0" end="0"/>
                                            </p:txEl>
                                          </p:spTgt>
                                        </p:tgtEl>
                                        <p:attrNameLst>
                                          <p:attrName>style.visibility</p:attrName>
                                        </p:attrNameLst>
                                      </p:cBhvr>
                                      <p:to>
                                        <p:strVal val="visible"/>
                                      </p:to>
                                    </p:set>
                                    <p:animEffect transition="in" filter="blinds(horizontal)">
                                      <p:cBhvr>
                                        <p:cTn id="12" dur="500"/>
                                        <p:tgtEl>
                                          <p:spTgt spid="6277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27715">
                                            <p:txEl>
                                              <p:pRg st="1" end="1"/>
                                            </p:txEl>
                                          </p:spTgt>
                                        </p:tgtEl>
                                        <p:attrNameLst>
                                          <p:attrName>style.visibility</p:attrName>
                                        </p:attrNameLst>
                                      </p:cBhvr>
                                      <p:to>
                                        <p:strVal val="visible"/>
                                      </p:to>
                                    </p:set>
                                    <p:animEffect transition="in" filter="blinds(horizontal)">
                                      <p:cBhvr>
                                        <p:cTn id="17" dur="500"/>
                                        <p:tgtEl>
                                          <p:spTgt spid="6277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27715">
                                            <p:txEl>
                                              <p:pRg st="2" end="2"/>
                                            </p:txEl>
                                          </p:spTgt>
                                        </p:tgtEl>
                                        <p:attrNameLst>
                                          <p:attrName>style.visibility</p:attrName>
                                        </p:attrNameLst>
                                      </p:cBhvr>
                                      <p:to>
                                        <p:strVal val="visible"/>
                                      </p:to>
                                    </p:set>
                                    <p:animEffect transition="in" filter="blinds(horizontal)">
                                      <p:cBhvr>
                                        <p:cTn id="22" dur="500"/>
                                        <p:tgtEl>
                                          <p:spTgt spid="6277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27715">
                                            <p:txEl>
                                              <p:pRg st="3" end="3"/>
                                            </p:txEl>
                                          </p:spTgt>
                                        </p:tgtEl>
                                        <p:attrNameLst>
                                          <p:attrName>style.visibility</p:attrName>
                                        </p:attrNameLst>
                                      </p:cBhvr>
                                      <p:to>
                                        <p:strVal val="visible"/>
                                      </p:to>
                                    </p:set>
                                    <p:animEffect transition="in" filter="blinds(horizontal)">
                                      <p:cBhvr>
                                        <p:cTn id="27" dur="500"/>
                                        <p:tgtEl>
                                          <p:spTgt spid="6277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86402"/>
                                        </p:tgtEl>
                                        <p:attrNameLst>
                                          <p:attrName>style.visibility</p:attrName>
                                        </p:attrNameLst>
                                      </p:cBhvr>
                                      <p:to>
                                        <p:strVal val="visible"/>
                                      </p:to>
                                    </p:set>
                                    <p:animEffect transition="in" filter="box(out)">
                                      <p:cBhvr>
                                        <p:cTn id="32" dur="2000"/>
                                        <p:tgtEl>
                                          <p:spTgt spid="48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4" grpId="0" autoUpdateAnimBg="0"/>
      <p:bldP spid="627715"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4610" name="Rectangle 2"/>
          <p:cNvSpPr>
            <a:spLocks noGrp="1" noChangeArrowheads="1"/>
          </p:cNvSpPr>
          <p:nvPr>
            <p:ph type="title"/>
          </p:nvPr>
        </p:nvSpPr>
        <p:spPr/>
        <p:txBody>
          <a:bodyPr/>
          <a:lstStyle/>
          <a:p>
            <a:pPr eaLnBrk="1" hangingPunct="1"/>
            <a:r>
              <a:rPr lang="es-AR" smtClean="0"/>
              <a:t>El Segundo Templo</a:t>
            </a:r>
            <a:endParaRPr lang="es-ES_tradnl" smtClean="0"/>
          </a:p>
        </p:txBody>
      </p:sp>
      <p:sp>
        <p:nvSpPr>
          <p:cNvPr id="1604611" name="Rectangle 3"/>
          <p:cNvSpPr>
            <a:spLocks noGrp="1" noChangeArrowheads="1"/>
          </p:cNvSpPr>
          <p:nvPr>
            <p:ph type="body" sz="half" idx="1"/>
          </p:nvPr>
        </p:nvSpPr>
        <p:spPr>
          <a:xfrm>
            <a:off x="76200" y="1524000"/>
            <a:ext cx="4038600" cy="4525963"/>
          </a:xfrm>
        </p:spPr>
        <p:txBody>
          <a:bodyPr/>
          <a:lstStyle/>
          <a:p>
            <a:pPr eaLnBrk="1" hangingPunct="1">
              <a:lnSpc>
                <a:spcPct val="80000"/>
              </a:lnSpc>
            </a:pPr>
            <a:r>
              <a:rPr lang="es-AR" sz="2100" smtClean="0"/>
              <a:t>Así se denomina la segunda versión del Templo de Jerusalén, levantado sobre las ruinas del Templo de Salomón que, como vimos, había sido destruido por Nabucodonosor.</a:t>
            </a:r>
          </a:p>
          <a:p>
            <a:pPr eaLnBrk="1" hangingPunct="1">
              <a:lnSpc>
                <a:spcPct val="80000"/>
              </a:lnSpc>
            </a:pPr>
            <a:r>
              <a:rPr lang="es-AR" sz="2100" smtClean="0"/>
              <a:t>Pero la referencia “histórica” tiene aquí más bien carácter anecdótico.</a:t>
            </a:r>
          </a:p>
          <a:p>
            <a:pPr eaLnBrk="1" hangingPunct="1">
              <a:lnSpc>
                <a:spcPct val="80000"/>
              </a:lnSpc>
            </a:pPr>
            <a:r>
              <a:rPr lang="es-AR" sz="2100" smtClean="0"/>
              <a:t>El “Segundo Templo” representa una estructura, organización o entidad, un ser individual o una institución colectiva que, después de sufrir la “caída” y la desintegración, inicia un proceso de reconstrucción y reintegración.</a:t>
            </a:r>
            <a:endParaRPr lang="es-ES_tradnl" sz="2100" smtClean="0"/>
          </a:p>
        </p:txBody>
      </p:sp>
      <p:sp>
        <p:nvSpPr>
          <p:cNvPr id="67588" name="Rectangle 4"/>
          <p:cNvSpPr>
            <a:spLocks noGrp="1" noChangeArrowheads="1"/>
          </p:cNvSpPr>
          <p:nvPr>
            <p:ph sz="half" idx="2"/>
          </p:nvPr>
        </p:nvSpPr>
        <p:spPr/>
        <p:txBody>
          <a:bodyPr/>
          <a:lstStyle/>
          <a:p>
            <a:pPr eaLnBrk="1" hangingPunct="1">
              <a:lnSpc>
                <a:spcPct val="80000"/>
              </a:lnSpc>
            </a:pPr>
            <a:endParaRPr lang="es-AR" sz="1800" smtClean="0"/>
          </a:p>
        </p:txBody>
      </p:sp>
      <p:pic>
        <p:nvPicPr>
          <p:cNvPr id="1604614" name="Picture 6" descr="250px-Jerusalem_second_te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781175"/>
            <a:ext cx="5029200"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4615" name="Text Box 7"/>
          <p:cNvSpPr txBox="1">
            <a:spLocks noChangeArrowheads="1"/>
          </p:cNvSpPr>
          <p:nvPr/>
        </p:nvSpPr>
        <p:spPr bwMode="auto">
          <a:xfrm>
            <a:off x="4419600" y="5591175"/>
            <a:ext cx="42227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a:solidFill>
                  <a:schemeClr val="accent1"/>
                </a:solidFill>
              </a:rPr>
              <a:t>Imagen hipotética del Segundo Templo,</a:t>
            </a:r>
          </a:p>
          <a:p>
            <a:pPr algn="ctr" eaLnBrk="1" hangingPunct="1"/>
            <a:r>
              <a:rPr lang="es-AR">
                <a:solidFill>
                  <a:schemeClr val="accent1"/>
                </a:solidFill>
              </a:rPr>
              <a:t>tal como, supuestamente,</a:t>
            </a:r>
          </a:p>
          <a:p>
            <a:pPr algn="ctr" eaLnBrk="1" hangingPunct="1"/>
            <a:r>
              <a:rPr lang="es-AR">
                <a:solidFill>
                  <a:schemeClr val="accent1"/>
                </a:solidFill>
              </a:rPr>
              <a:t> se veía en los inicios de la era</a:t>
            </a:r>
          </a:p>
          <a:p>
            <a:pPr algn="ctr" eaLnBrk="1" hangingPunct="1"/>
            <a:r>
              <a:rPr lang="es-AR">
                <a:solidFill>
                  <a:schemeClr val="accent1"/>
                </a:solidFill>
              </a:rPr>
              <a:t>cristiana</a:t>
            </a:r>
            <a:endParaRPr lang="es-ES_tradnl">
              <a:solidFill>
                <a:schemeClr val="accent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4610"/>
                                        </p:tgtEl>
                                        <p:attrNameLst>
                                          <p:attrName>style.visibility</p:attrName>
                                        </p:attrNameLst>
                                      </p:cBhvr>
                                      <p:to>
                                        <p:strVal val="visible"/>
                                      </p:to>
                                    </p:set>
                                    <p:animEffect transition="in" filter="blinds(horizontal)">
                                      <p:cBhvr>
                                        <p:cTn id="7" dur="500"/>
                                        <p:tgtEl>
                                          <p:spTgt spid="1604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04611">
                                            <p:txEl>
                                              <p:pRg st="0" end="0"/>
                                            </p:txEl>
                                          </p:spTgt>
                                        </p:tgtEl>
                                        <p:attrNameLst>
                                          <p:attrName>style.visibility</p:attrName>
                                        </p:attrNameLst>
                                      </p:cBhvr>
                                      <p:to>
                                        <p:strVal val="visible"/>
                                      </p:to>
                                    </p:set>
                                    <p:animEffect transition="in" filter="blinds(horizontal)">
                                      <p:cBhvr>
                                        <p:cTn id="12" dur="500"/>
                                        <p:tgtEl>
                                          <p:spTgt spid="1604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04611">
                                            <p:txEl>
                                              <p:pRg st="1" end="1"/>
                                            </p:txEl>
                                          </p:spTgt>
                                        </p:tgtEl>
                                        <p:attrNameLst>
                                          <p:attrName>style.visibility</p:attrName>
                                        </p:attrNameLst>
                                      </p:cBhvr>
                                      <p:to>
                                        <p:strVal val="visible"/>
                                      </p:to>
                                    </p:set>
                                    <p:animEffect transition="in" filter="blinds(horizontal)">
                                      <p:cBhvr>
                                        <p:cTn id="17" dur="500"/>
                                        <p:tgtEl>
                                          <p:spTgt spid="1604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04611">
                                            <p:txEl>
                                              <p:pRg st="2" end="2"/>
                                            </p:txEl>
                                          </p:spTgt>
                                        </p:tgtEl>
                                        <p:attrNameLst>
                                          <p:attrName>style.visibility</p:attrName>
                                        </p:attrNameLst>
                                      </p:cBhvr>
                                      <p:to>
                                        <p:strVal val="visible"/>
                                      </p:to>
                                    </p:set>
                                    <p:animEffect transition="in" filter="blinds(horizontal)">
                                      <p:cBhvr>
                                        <p:cTn id="22" dur="500"/>
                                        <p:tgtEl>
                                          <p:spTgt spid="1604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604614"/>
                                        </p:tgtEl>
                                        <p:attrNameLst>
                                          <p:attrName>style.visibility</p:attrName>
                                        </p:attrNameLst>
                                      </p:cBhvr>
                                      <p:to>
                                        <p:strVal val="visible"/>
                                      </p:to>
                                    </p:set>
                                    <p:animEffect transition="in" filter="fade">
                                      <p:cBhvr>
                                        <p:cTn id="27" dur="2000"/>
                                        <p:tgtEl>
                                          <p:spTgt spid="160461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604615"/>
                                        </p:tgtEl>
                                        <p:attrNameLst>
                                          <p:attrName>style.visibility</p:attrName>
                                        </p:attrNameLst>
                                      </p:cBhvr>
                                      <p:to>
                                        <p:strVal val="visible"/>
                                      </p:to>
                                    </p:set>
                                    <p:animEffect transition="in" filter="dissolve">
                                      <p:cBhvr>
                                        <p:cTn id="32" dur="500"/>
                                        <p:tgtEl>
                                          <p:spTgt spid="1604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4610" grpId="0"/>
      <p:bldP spid="1604611" grpId="0" build="p"/>
      <p:bldP spid="1604615" grpId="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65922" name="Picture 2" descr="http://www.asinbe.com/images/historia/general/templo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00025" y="295275"/>
            <a:ext cx="85629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t>«La Naturaleza es un Templo donde pilares vivientes dejan a veces salir confusas</a:t>
            </a:r>
          </a:p>
          <a:p>
            <a:pPr eaLnBrk="1" hangingPunct="1"/>
            <a:r>
              <a:rPr lang="es-MX" i="1"/>
              <a:t>palabras; el hombre pasa a través de bosques de símbolos que lo observan con</a:t>
            </a:r>
          </a:p>
          <a:p>
            <a:pPr eaLnBrk="1" hangingPunct="1"/>
            <a:r>
              <a:rPr lang="es-MX" i="1"/>
              <a:t>miradas familiares» </a:t>
            </a:r>
            <a:r>
              <a:rPr lang="es-MX"/>
              <a:t>(Baudelaire)</a:t>
            </a:r>
            <a:endParaRPr lang="es-AR" i="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5922"/>
                                        </p:tgtEl>
                                        <p:attrNameLst>
                                          <p:attrName>style.visibility</p:attrName>
                                        </p:attrNameLst>
                                      </p:cBhvr>
                                      <p:to>
                                        <p:strVal val="visible"/>
                                      </p:to>
                                    </p:set>
                                    <p:animEffect transition="in" filter="box(out)">
                                      <p:cBhvr>
                                        <p:cTn id="7" dur="2000"/>
                                        <p:tgtEl>
                                          <p:spTgt spid="465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7" name="Picture 5" descr="http://christianimagesource.com/ark_of_the_covenant__image_2_sjpg7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8138"/>
            <a:ext cx="9144000" cy="400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52400" y="4722813"/>
            <a:ext cx="8828088"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t>«Corresponde a él pintar su destino con colores vivos, representar el Universo como</a:t>
            </a:r>
          </a:p>
          <a:p>
            <a:pPr eaLnBrk="1" hangingPunct="1"/>
            <a:r>
              <a:rPr lang="es-MX" i="1"/>
              <a:t>un gran Templo, cuyos astros son las antorchas, cuya Tierra es el Altar, en donde</a:t>
            </a:r>
          </a:p>
          <a:p>
            <a:pPr eaLnBrk="1" hangingPunct="1"/>
            <a:r>
              <a:rPr lang="es-MX" i="1"/>
              <a:t>todos los seres corporales son los holocaustos y el hombre es el sacrificador.</a:t>
            </a:r>
          </a:p>
          <a:p>
            <a:pPr eaLnBrk="1" hangingPunct="1"/>
            <a:r>
              <a:rPr lang="es-MX" i="1"/>
              <a:t>A través de ello, podría recobrar las profundas ideas sobre la grandeza de su primer</a:t>
            </a:r>
          </a:p>
          <a:p>
            <a:pPr eaLnBrk="1" hangingPunct="1"/>
            <a:r>
              <a:rPr lang="es-MX" i="1"/>
              <a:t>estado que no le convocaban a nada más que ser el sacerdote del Eterno, en el</a:t>
            </a:r>
          </a:p>
          <a:p>
            <a:pPr eaLnBrk="1" hangingPunct="1"/>
            <a:r>
              <a:rPr lang="es-MX" i="1"/>
              <a:t>Universo.» </a:t>
            </a:r>
            <a:r>
              <a:rPr lang="es-MX"/>
              <a:t>(L.C. de Saint Martin, «Cuadro Natural»)</a:t>
            </a:r>
            <a:endParaRPr lang="es-AR" i="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9397"/>
                                        </p:tgtEl>
                                        <p:attrNameLst>
                                          <p:attrName>style.visibility</p:attrName>
                                        </p:attrNameLst>
                                      </p:cBhvr>
                                      <p:to>
                                        <p:strVal val="visible"/>
                                      </p:to>
                                    </p:set>
                                    <p:animEffect transition="in" filter="box(out)">
                                      <p:cBhvr>
                                        <p:cTn id="7" dur="2000"/>
                                        <p:tgtEl>
                                          <p:spTgt spid="593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9170" name="Rectangle 2"/>
          <p:cNvSpPr>
            <a:spLocks noGrp="1" noChangeArrowheads="1"/>
          </p:cNvSpPr>
          <p:nvPr>
            <p:ph type="title" idx="4294967295"/>
          </p:nvPr>
        </p:nvSpPr>
        <p:spPr>
          <a:xfrm>
            <a:off x="533400" y="228600"/>
            <a:ext cx="8229600" cy="1139825"/>
          </a:xfrm>
        </p:spPr>
        <p:txBody>
          <a:bodyPr/>
          <a:lstStyle/>
          <a:p>
            <a:pPr eaLnBrk="1" hangingPunct="1"/>
            <a:r>
              <a:rPr lang="es-AR" smtClean="0"/>
              <a:t>3. Las dos columnas</a:t>
            </a:r>
            <a:endParaRPr lang="es-ES_tradnl" smtClean="0"/>
          </a:p>
        </p:txBody>
      </p:sp>
      <p:pic>
        <p:nvPicPr>
          <p:cNvPr id="3" name="Picture 2" descr="https://ocultismopel.files.wordpress.com/2015/05/23838_1429021484857_1212444063_1247966_7586215_n.jpg?w=49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476375"/>
            <a:ext cx="403542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81000" y="2362200"/>
            <a:ext cx="19796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En este diseño </a:t>
            </a:r>
          </a:p>
          <a:p>
            <a:pPr eaLnBrk="1" hangingPunct="1"/>
            <a:r>
              <a:rPr lang="es-MX"/>
              <a:t>de Templo</a:t>
            </a:r>
          </a:p>
          <a:p>
            <a:pPr eaLnBrk="1" hangingPunct="1"/>
            <a:r>
              <a:rPr lang="es-MX"/>
              <a:t>Martinista las dos</a:t>
            </a:r>
          </a:p>
          <a:p>
            <a:pPr eaLnBrk="1" hangingPunct="1"/>
            <a:r>
              <a:rPr lang="es-MX"/>
              <a:t>columnas son</a:t>
            </a:r>
          </a:p>
          <a:p>
            <a:pPr eaLnBrk="1" hangingPunct="1"/>
            <a:r>
              <a:rPr lang="es-MX"/>
              <a:t>respectivamente</a:t>
            </a:r>
          </a:p>
          <a:p>
            <a:pPr eaLnBrk="1" hangingPunct="1"/>
            <a:r>
              <a:rPr lang="es-MX"/>
              <a:t>blanca y negra,</a:t>
            </a:r>
          </a:p>
          <a:p>
            <a:pPr eaLnBrk="1" hangingPunct="1"/>
            <a:r>
              <a:rPr lang="es-MX"/>
              <a:t>con capiteles </a:t>
            </a:r>
          </a:p>
          <a:p>
            <a:pPr eaLnBrk="1" hangingPunct="1"/>
            <a:r>
              <a:rPr lang="es-MX"/>
              <a:t>rojos.</a:t>
            </a:r>
            <a:endParaRPr lang="es-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9170"/>
                                        </p:tgtEl>
                                        <p:attrNameLst>
                                          <p:attrName>style.visibility</p:attrName>
                                        </p:attrNameLst>
                                      </p:cBhvr>
                                      <p:to>
                                        <p:strVal val="visible"/>
                                      </p:to>
                                    </p:set>
                                    <p:animEffect transition="in" filter="blinds(horizontal)">
                                      <p:cBhvr>
                                        <p:cTn id="7" dur="500"/>
                                        <p:tgtEl>
                                          <p:spTgt spid="519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0" grpId="0" autoUpdateAnimBg="0"/>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Las dos columnas</a:t>
            </a:r>
            <a:endParaRPr lang="es-AR" sz="3600" smtClean="0"/>
          </a:p>
        </p:txBody>
      </p:sp>
      <p:sp>
        <p:nvSpPr>
          <p:cNvPr id="3" name="2 Marcador de contenido"/>
          <p:cNvSpPr>
            <a:spLocks noGrp="1"/>
          </p:cNvSpPr>
          <p:nvPr>
            <p:ph idx="4294967295"/>
          </p:nvPr>
        </p:nvSpPr>
        <p:spPr/>
        <p:txBody>
          <a:bodyPr/>
          <a:lstStyle/>
          <a:p>
            <a:r>
              <a:rPr lang="es-MX" sz="2200" i="1" smtClean="0"/>
              <a:t>«Estamos de pie en la entrada del Templo de la Sabiduría, ante los dos pilares simbólicos. La historia  bíblica nos habla de pilares similares que el Rey Salomón erigió para flanquear la entrada a su Templo.»</a:t>
            </a:r>
          </a:p>
          <a:p>
            <a:r>
              <a:rPr lang="es-MX" sz="2200" i="1" smtClean="0"/>
              <a:t>«Leemos acerca de ellos en Reyes I, Capítulo VII, donde se dice que ´erigió los pilares a la entrada del Templo; y erigió el pilar derecho y le dio el nombre de Jachin; y erigió el pilar izquierdo y le dio el nombre de Boaz.´»</a:t>
            </a:r>
          </a:p>
          <a:p>
            <a:r>
              <a:rPr lang="es-MX" sz="2200" smtClean="0"/>
              <a:t>En realidad, no sabemos con con exactitud el emplazamiento verdadero de las columnas dentro del Templo, porque otros textos las sitúan en el Vestíbulo y otros en el portal que daba acceso al Santuario. En todos los casos ellas delimitaban la frontera entre lo profano y lo sagrado.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7" name="Picture 5" descr="henryk_waniek_06_templum_salomonis_jakin_boaz_1990_olej_na_desce_47x84c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9144000"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1 Rectángulo"/>
          <p:cNvSpPr>
            <a:spLocks noChangeArrowheads="1"/>
          </p:cNvSpPr>
          <p:nvPr/>
        </p:nvSpPr>
        <p:spPr bwMode="auto">
          <a:xfrm>
            <a:off x="76200" y="76200"/>
            <a:ext cx="90678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AR" b="1"/>
              <a:t>Imagen de Henryk Waniek, «El Templo de Salomón».</a:t>
            </a:r>
          </a:p>
          <a:p>
            <a:pPr algn="ctr"/>
            <a:r>
              <a:rPr lang="es-MX" b="1"/>
              <a:t>La verticalidad de las columnas tradicionalmente se asoció a las ideas de rectitud, de elevación y de perfección. Bajo este aspecto, en la antigüedad se erigían columnas en honor de los héroes. La columna está ligada a la firmeza, al mando y a la maestría.</a:t>
            </a:r>
            <a:endParaRPr lang="es-AR" b="1"/>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box(out)">
                                      <p:cBhvr>
                                        <p:cTn id="7" dur="2000"/>
                                        <p:tgtEl>
                                          <p:spTgt spid="389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2707"/>
                                        </p:tgtEl>
                                        <p:attrNameLst>
                                          <p:attrName>style.visibility</p:attrName>
                                        </p:attrNameLst>
                                      </p:cBhvr>
                                      <p:to>
                                        <p:strVal val="visible"/>
                                      </p:to>
                                    </p:set>
                                    <p:animEffect transition="in" filter="fade">
                                      <p:cBhvr>
                                        <p:cTn id="12" dur="2000"/>
                                        <p:tgtEl>
                                          <p:spTgt spid="72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Las dos columnas</a:t>
            </a:r>
            <a:endParaRPr lang="es-AR" sz="3600" smtClean="0"/>
          </a:p>
        </p:txBody>
      </p:sp>
      <p:sp>
        <p:nvSpPr>
          <p:cNvPr id="3" name="2 Marcador de contenido"/>
          <p:cNvSpPr>
            <a:spLocks noGrp="1"/>
          </p:cNvSpPr>
          <p:nvPr>
            <p:ph idx="4294967295"/>
          </p:nvPr>
        </p:nvSpPr>
        <p:spPr/>
        <p:txBody>
          <a:bodyPr/>
          <a:lstStyle/>
          <a:p>
            <a:r>
              <a:rPr lang="es-MX" sz="2200" smtClean="0"/>
              <a:t>En el Libro de los Reyes se explica que las dos columnas eran de bronce, una aleación conformada principalmente por estaño y cobre. Para los antiguos, este era un metal sagrado, que simbolizaba la incorruptibilidad y la inmortalidad, y la alianza indisoluble entre la Tierra y el Cielo.</a:t>
            </a:r>
          </a:p>
          <a:p>
            <a:r>
              <a:rPr lang="es-MX" sz="2200" i="1" smtClean="0"/>
              <a:t>«El profundo simbolismo de las dos columnas contiene la clave a las oposiciones que existen a través de la Naturaleza. Las columnas, de diferentes colores aunque iguales en esencia, se yerguen aparentemente opuestas una de la otra; sin embargo, por medio de una condición intermediaria – el altar iluminado por las tres luminarias – la oposición aparente se armoniza y se restaura a la Unidad.»</a:t>
            </a:r>
          </a:p>
          <a:p>
            <a:r>
              <a:rPr lang="es-MX" sz="2200" smtClean="0"/>
              <a:t>Siendo una aleación de dos metales, agregamos que cada columna es también, en sí misma, dual.</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out)">
                                      <p:cBhvr>
                                        <p:cTn id="12" dur="20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out)">
                                      <p:cBhvr>
                                        <p:cTn id="17" dur="20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out)">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3" name="Picture 5" descr="http://1.bp.blogspot.com/-_TcYMsKi1NA/UwJoby82u4I/AAAAAAAAAM8/kr8siskLDvk/s1600/jachi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0"/>
            <a:ext cx="5635625" cy="683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noChangeArrowheads="1"/>
          </p:cNvSpPr>
          <p:nvPr/>
        </p:nvSpPr>
        <p:spPr bwMode="auto">
          <a:xfrm>
            <a:off x="304800" y="1905000"/>
            <a:ext cx="2286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i="1"/>
              <a:t>Nada de lucha o combate entre «cuerpo» y «alma»: el ser humano debe buscar la Unidad, la integración, y en ella ambas columnas son necesarias.</a:t>
            </a:r>
            <a:endParaRPr lang="es-AR" i="1"/>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box(out)">
                                      <p:cBhvr>
                                        <p:cTn id="7" dur="2000"/>
                                        <p:tgtEl>
                                          <p:spTgt spid="378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Las dos columnas</a:t>
            </a:r>
            <a:endParaRPr lang="es-AR" sz="3600" smtClean="0"/>
          </a:p>
        </p:txBody>
      </p:sp>
      <p:sp>
        <p:nvSpPr>
          <p:cNvPr id="3" name="2 Marcador de contenido"/>
          <p:cNvSpPr>
            <a:spLocks noGrp="1"/>
          </p:cNvSpPr>
          <p:nvPr>
            <p:ph idx="4294967295"/>
          </p:nvPr>
        </p:nvSpPr>
        <p:spPr/>
        <p:txBody>
          <a:bodyPr/>
          <a:lstStyle/>
          <a:p>
            <a:r>
              <a:rPr lang="es-MX" sz="2700" i="1" smtClean="0"/>
              <a:t>«Sólo la Iniciación es la que produce el conocimiento de la ley del equilibrio o el término común que es capaz de reconciliar los opuestos.»</a:t>
            </a:r>
          </a:p>
          <a:p>
            <a:r>
              <a:rPr lang="es-MX" sz="2700" i="1" smtClean="0"/>
              <a:t>«Bien y Mal, Vida y Muerte, Ser y Substancia, Espíritu y Materia, constituyen las oposiciones de la vida y están representados por las dos columnas.»</a:t>
            </a:r>
          </a:p>
          <a:p>
            <a:r>
              <a:rPr lang="es-MX" sz="2700" i="1" smtClean="0"/>
              <a:t>«Es el Iniciado quien debe reconocer estos opuestos y encontrar entre ellos lo que no sólo explica sus aparentes oposiciones, sino que también establece armonía entre ellas.»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1" name="Picture 7" descr="http://3.bp.blogspot.com/-MYQcOAME8vw/Tujr_9G8jWI/AAAAAAAAEwI/EbvvSICZBzM/s1600/3Pillars-of-Hercul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9" descr="https://nonnananna.files.wordpress.com/2013/06/due-colon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9688"/>
            <a:ext cx="4648200"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7"/>
          <p:cNvSpPr>
            <a:spLocks noChangeArrowheads="1"/>
          </p:cNvSpPr>
          <p:nvPr/>
        </p:nvSpPr>
        <p:spPr bwMode="auto">
          <a:xfrm>
            <a:off x="304800" y="2859088"/>
            <a:ext cx="8153400" cy="36988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i="1"/>
              <a:t>Los antiguos denominaban «columnas» a los hombres notables.</a:t>
            </a:r>
            <a:endParaRPr lang="es-AR" i="1"/>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991"/>
                                        </p:tgtEl>
                                        <p:attrNameLst>
                                          <p:attrName>style.visibility</p:attrName>
                                        </p:attrNameLst>
                                      </p:cBhvr>
                                      <p:to>
                                        <p:strVal val="visible"/>
                                      </p:to>
                                    </p:set>
                                    <p:animEffect transition="in" filter="box(out)">
                                      <p:cBhvr>
                                        <p:cTn id="7" dur="2000"/>
                                        <p:tgtEl>
                                          <p:spTgt spid="41991"/>
                                        </p:tgtEl>
                                      </p:cBhvr>
                                    </p:animEffect>
                                  </p:childTnLst>
                                </p:cTn>
                              </p:par>
                              <p:par>
                                <p:cTn id="8" presetID="4" presetClass="entr" presetSubtype="32" fill="hold" nodeType="withEffect">
                                  <p:stCondLst>
                                    <p:cond delay="0"/>
                                  </p:stCondLst>
                                  <p:childTnLst>
                                    <p:set>
                                      <p:cBhvr>
                                        <p:cTn id="9" dur="1" fill="hold">
                                          <p:stCondLst>
                                            <p:cond delay="0"/>
                                          </p:stCondLst>
                                        </p:cTn>
                                        <p:tgtEl>
                                          <p:spTgt spid="41993"/>
                                        </p:tgtEl>
                                        <p:attrNameLst>
                                          <p:attrName>style.visibility</p:attrName>
                                        </p:attrNameLst>
                                      </p:cBhvr>
                                      <p:to>
                                        <p:strVal val="visible"/>
                                      </p:to>
                                    </p:set>
                                    <p:animEffect transition="in" filter="box(out)">
                                      <p:cBhvr>
                                        <p:cTn id="10" dur="2000"/>
                                        <p:tgtEl>
                                          <p:spTgt spid="4199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Las dos columnas</a:t>
            </a:r>
            <a:endParaRPr lang="es-AR" sz="3600" smtClean="0"/>
          </a:p>
        </p:txBody>
      </p:sp>
      <p:sp>
        <p:nvSpPr>
          <p:cNvPr id="3" name="2 Marcador de contenido"/>
          <p:cNvSpPr>
            <a:spLocks noGrp="1"/>
          </p:cNvSpPr>
          <p:nvPr>
            <p:ph idx="4294967295"/>
          </p:nvPr>
        </p:nvSpPr>
        <p:spPr/>
        <p:txBody>
          <a:bodyPr/>
          <a:lstStyle/>
          <a:p>
            <a:r>
              <a:rPr lang="es-MX" sz="3000" i="1" smtClean="0"/>
              <a:t>«Todas las Iniciaciones revelan al profano este simbolismo de lo binario, u oposición, a la entrada del Templo. El Iniciado, por lo tanto, debería comprender bien su significado.»</a:t>
            </a:r>
          </a:p>
          <a:p>
            <a:r>
              <a:rPr lang="es-MX" sz="3000" i="1" smtClean="0"/>
              <a:t>«Es esta oposición la que destruye momentáneamente el equilibrio, y la que demuestra las leyes menos conocidas de la Fuerza Universal difundida visible y/o invisiblemente a través del Todo.»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7" name="Picture 5" descr="http://www.vopus.org/sr/images/oscar_uzcategui/kolon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7175" y="47625"/>
            <a:ext cx="6169025"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7" descr="http://martinist.ru/img/martinist_alt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75" y="2305050"/>
            <a:ext cx="1304925" cy="20383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Rectangle 7"/>
          <p:cNvSpPr>
            <a:spLocks noChangeArrowheads="1"/>
          </p:cNvSpPr>
          <p:nvPr/>
        </p:nvSpPr>
        <p:spPr bwMode="auto">
          <a:xfrm>
            <a:off x="0" y="152400"/>
            <a:ext cx="8991600" cy="369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i="1"/>
              <a:t>«En cierta medida, las dos columnas representan por sí solas el Templo de Salomón»</a:t>
            </a:r>
            <a:endParaRPr lang="es-AR" i="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4037"/>
                                        </p:tgtEl>
                                        <p:attrNameLst>
                                          <p:attrName>style.visibility</p:attrName>
                                        </p:attrNameLst>
                                      </p:cBhvr>
                                      <p:to>
                                        <p:strVal val="visible"/>
                                      </p:to>
                                    </p:set>
                                    <p:animEffect transition="in" filter="box(out)">
                                      <p:cBhvr>
                                        <p:cTn id="7" dur="2000"/>
                                        <p:tgtEl>
                                          <p:spTgt spid="440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4039"/>
                                        </p:tgtEl>
                                        <p:attrNameLst>
                                          <p:attrName>style.visibility</p:attrName>
                                        </p:attrNameLst>
                                      </p:cBhvr>
                                      <p:to>
                                        <p:strVal val="visible"/>
                                      </p:to>
                                    </p:set>
                                    <p:animEffect transition="in" filter="fade">
                                      <p:cBhvr>
                                        <p:cTn id="12" dur="2500"/>
                                        <p:tgtEl>
                                          <p:spTgt spid="440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Las dos columnas</a:t>
            </a:r>
            <a:endParaRPr lang="es-AR" sz="3600" smtClean="0"/>
          </a:p>
        </p:txBody>
      </p:sp>
      <p:sp>
        <p:nvSpPr>
          <p:cNvPr id="3" name="2 Marcador de contenido"/>
          <p:cNvSpPr>
            <a:spLocks noGrp="1"/>
          </p:cNvSpPr>
          <p:nvPr>
            <p:ph idx="4294967295"/>
          </p:nvPr>
        </p:nvSpPr>
        <p:spPr>
          <a:xfrm>
            <a:off x="381000" y="1600200"/>
            <a:ext cx="8382000" cy="4525963"/>
          </a:xfrm>
        </p:spPr>
        <p:txBody>
          <a:bodyPr/>
          <a:lstStyle/>
          <a:p>
            <a:r>
              <a:rPr lang="es-MX" sz="2600" i="1" smtClean="0"/>
              <a:t>«Cada fuerza requiere una resistencia; cada luz, una sombra; cada convexidad, una concavidad; cada vacío, un receptáculo; cada reinado, un reino; cada soberano, un pueblo; cada trabajador, materia prima; cada conquistador, un objeto que conquistar. La afirmación se establece por medio de la negación».</a:t>
            </a:r>
          </a:p>
          <a:p>
            <a:r>
              <a:rPr lang="es-MX" sz="2600" i="1" smtClean="0"/>
              <a:t>«Los contrarios, entonces, son característicos de todas las facetas de la vida. El Martinismo los representa simbólicamente en sus dos columnas, una roja y la otra negra. Las columnas son idénticas en substancia, pero diferentes en apariencia». </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Entre los egipcios</a:t>
            </a:r>
            <a:endParaRPr lang="es-AR" sz="3600" smtClean="0"/>
          </a:p>
        </p:txBody>
      </p:sp>
      <p:sp>
        <p:nvSpPr>
          <p:cNvPr id="3" name="2 Marcador de contenido"/>
          <p:cNvSpPr>
            <a:spLocks noGrp="1"/>
          </p:cNvSpPr>
          <p:nvPr>
            <p:ph idx="4294967295"/>
          </p:nvPr>
        </p:nvSpPr>
        <p:spPr/>
        <p:txBody>
          <a:bodyPr/>
          <a:lstStyle/>
          <a:p>
            <a:r>
              <a:rPr lang="es-MX" sz="2400" smtClean="0"/>
              <a:t>La naturaleza del término ternario equilibrador se expresaba diciendo que el faraón, «el Rey del Alto y del Bajo Egipto», reconciliaba a Horus y a Set, los dos hermanos enfrascados en un combate eterno.</a:t>
            </a:r>
          </a:p>
          <a:p>
            <a:r>
              <a:rPr lang="es-MX" sz="2400" smtClean="0"/>
              <a:t>Dice un texto egipcio: </a:t>
            </a:r>
            <a:r>
              <a:rPr lang="es-MX" sz="2400" i="1" smtClean="0"/>
              <a:t>«Deshechas están las trabas del faraón por Horus, desligadas las ligaduras por Set»</a:t>
            </a:r>
            <a:r>
              <a:rPr lang="es-MX" sz="2400" smtClean="0"/>
              <a:t>.</a:t>
            </a:r>
          </a:p>
          <a:p>
            <a:r>
              <a:rPr lang="es-MX" sz="2400" smtClean="0"/>
              <a:t>Según el concepto egipcio, esta conjunción de Horus y Set, realizada por el faraón, aseguraba que este último se mantuviese «puro».</a:t>
            </a:r>
          </a:p>
          <a:p>
            <a:r>
              <a:rPr lang="es-MX" sz="2400" smtClean="0"/>
              <a:t>De donde podría surgir una nueva visión del concepto de «pureza», utilizado a veces en forma un tanto irreflexiva en el Martinismo.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1" name="Picture 7" descr="http://sp8.fotolog.com/photo/8/17/65/ase19/1220028951574_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88"/>
            <a:ext cx="70866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457200" y="457200"/>
            <a:ext cx="4095750" cy="369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Horus y Seth protegiendo a Ramsés II</a:t>
            </a:r>
            <a:endParaRPr lang="es-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7111"/>
                                        </p:tgtEl>
                                        <p:attrNameLst>
                                          <p:attrName>style.visibility</p:attrName>
                                        </p:attrNameLst>
                                      </p:cBhvr>
                                      <p:to>
                                        <p:strVal val="visible"/>
                                      </p:to>
                                    </p:set>
                                    <p:animEffect transition="in" filter="box(out)">
                                      <p:cBhvr>
                                        <p:cTn id="7" dur="2000"/>
                                        <p:tgtEl>
                                          <p:spTgt spid="471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Entre los egipcios</a:t>
            </a:r>
            <a:endParaRPr lang="es-AR" sz="3600" smtClean="0"/>
          </a:p>
        </p:txBody>
      </p:sp>
      <p:sp>
        <p:nvSpPr>
          <p:cNvPr id="3" name="2 Marcador de contenido"/>
          <p:cNvSpPr>
            <a:spLocks noGrp="1"/>
          </p:cNvSpPr>
          <p:nvPr>
            <p:ph idx="4294967295"/>
          </p:nvPr>
        </p:nvSpPr>
        <p:spPr/>
        <p:txBody>
          <a:bodyPr/>
          <a:lstStyle/>
          <a:p>
            <a:r>
              <a:rPr lang="es-MX" sz="2400" smtClean="0"/>
              <a:t>En el mismo orden de ideas, uno de los Textos de las Pirámides, consagrado a la divinización del faraón, dice que este debe tomar los dos ojos de Horus, el negro y el blanco.</a:t>
            </a:r>
          </a:p>
          <a:p>
            <a:r>
              <a:rPr lang="es-MX" sz="2400" smtClean="0"/>
              <a:t>Al respecto, agreguemos que, según la mitología egipcia, el ojo derecho de Horus era blanco y representaba el Sol, mientras que el izquierdo era negro y simbolizaba la Luna.</a:t>
            </a:r>
          </a:p>
          <a:p>
            <a:r>
              <a:rPr lang="es-MX" sz="2400" smtClean="0"/>
              <a:t>Todo esto daría mucho material para reflexionar si se lo compara con el simbolismo de los Templos y Cuadros masónicos.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6" name="Picture 6" descr="https://rileybrad.files.wordpress.com/2011/11/jakim-and-boa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6751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76200" y="76200"/>
            <a:ext cx="3582988" cy="147796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Por su aspecto, la columna</a:t>
            </a:r>
          </a:p>
          <a:p>
            <a:pPr eaLnBrk="1" hangingPunct="1"/>
            <a:r>
              <a:rPr lang="es-MX"/>
              <a:t>evoca al árbol que sumerge sus</a:t>
            </a:r>
          </a:p>
          <a:p>
            <a:pPr eaLnBrk="1" hangingPunct="1"/>
            <a:r>
              <a:rPr lang="es-MX"/>
              <a:t>raíces en la Tierra para elevarse</a:t>
            </a:r>
          </a:p>
          <a:p>
            <a:pPr eaLnBrk="1" hangingPunct="1"/>
            <a:r>
              <a:rPr lang="es-MX"/>
              <a:t>hacia el Cielo, recordando así al</a:t>
            </a:r>
          </a:p>
          <a:p>
            <a:pPr eaLnBrk="1" hangingPunct="1"/>
            <a:r>
              <a:rPr lang="es-MX"/>
              <a:t>Árbol de la Vida.</a:t>
            </a:r>
            <a:endParaRPr lang="es-AR"/>
          </a:p>
        </p:txBody>
      </p:sp>
      <p:pic>
        <p:nvPicPr>
          <p:cNvPr id="83972" name="Picture 4" descr="https://upload.wikimedia.org/wikipedia/commons/thumb/0/09/Houghton_SC.L9695.482ab_-_Ramon_Llull,_1505.jpg/220px-Houghton_SC.L9695.482ab_-_Ramon_Llull,_15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5400"/>
            <a:ext cx="4645025"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4" name="Picture 6" descr="http://api.ning.com/files/csC*TKGMay3to1BM1bgiDgsSAIyH0Jw8TuRPb4ZTgMK1HSm6ggUNsvG3bwh*Fb-ZbKxfRibFrQE6apqDENLiM2aDup6kjFX3/arbol_de_la_vida.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1206"/>
                                        </p:tgtEl>
                                        <p:attrNameLst>
                                          <p:attrName>style.visibility</p:attrName>
                                        </p:attrNameLst>
                                      </p:cBhvr>
                                      <p:to>
                                        <p:strVal val="visible"/>
                                      </p:to>
                                    </p:set>
                                    <p:animEffect transition="in" filter="box(out)">
                                      <p:cBhvr>
                                        <p:cTn id="7" dur="2000"/>
                                        <p:tgtEl>
                                          <p:spTgt spid="512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xit" presetSubtype="0" fill="hold" nodeType="clickEffect">
                                  <p:stCondLst>
                                    <p:cond delay="0"/>
                                  </p:stCondLst>
                                  <p:childTnLst>
                                    <p:animEffect transition="out" filter="wedge">
                                      <p:cBhvr>
                                        <p:cTn id="16" dur="2000"/>
                                        <p:tgtEl>
                                          <p:spTgt spid="51206"/>
                                        </p:tgtEl>
                                      </p:cBhvr>
                                    </p:animEffect>
                                    <p:set>
                                      <p:cBhvr>
                                        <p:cTn id="17" dur="1" fill="hold">
                                          <p:stCondLst>
                                            <p:cond delay="1999"/>
                                          </p:stCondLst>
                                        </p:cTn>
                                        <p:tgtEl>
                                          <p:spTgt spid="51206"/>
                                        </p:tgtEl>
                                        <p:attrNameLst>
                                          <p:attrName>style.visibility</p:attrName>
                                        </p:attrNameLst>
                                      </p:cBhvr>
                                      <p:to>
                                        <p:strVal val="hidden"/>
                                      </p:to>
                                    </p:set>
                                  </p:childTnLst>
                                </p:cTn>
                              </p:par>
                              <p:par>
                                <p:cTn id="18" presetID="20" presetClass="exit" presetSubtype="0" fill="hold" grpId="1" nodeType="withEffect">
                                  <p:stCondLst>
                                    <p:cond delay="0"/>
                                  </p:stCondLst>
                                  <p:childTnLst>
                                    <p:animEffect transition="out" filter="wedge">
                                      <p:cBhvr>
                                        <p:cTn id="19" dur="2000"/>
                                        <p:tgtEl>
                                          <p:spTgt spid="3"/>
                                        </p:tgtEl>
                                      </p:cBhvr>
                                    </p:animEffect>
                                    <p:set>
                                      <p:cBhvr>
                                        <p:cTn id="20" dur="1" fill="hold">
                                          <p:stCondLst>
                                            <p:cond delay="1999"/>
                                          </p:stCondLst>
                                        </p:cTn>
                                        <p:tgtEl>
                                          <p:spTgt spid="3"/>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32" fill="hold" nodeType="clickEffect">
                                  <p:stCondLst>
                                    <p:cond delay="0"/>
                                  </p:stCondLst>
                                  <p:childTnLst>
                                    <p:set>
                                      <p:cBhvr>
                                        <p:cTn id="24" dur="1" fill="hold">
                                          <p:stCondLst>
                                            <p:cond delay="0"/>
                                          </p:stCondLst>
                                        </p:cTn>
                                        <p:tgtEl>
                                          <p:spTgt spid="83972"/>
                                        </p:tgtEl>
                                        <p:attrNameLst>
                                          <p:attrName>style.visibility</p:attrName>
                                        </p:attrNameLst>
                                      </p:cBhvr>
                                      <p:to>
                                        <p:strVal val="visible"/>
                                      </p:to>
                                    </p:set>
                                    <p:animEffect transition="in" filter="box(out)">
                                      <p:cBhvr>
                                        <p:cTn id="25" dur="2000"/>
                                        <p:tgtEl>
                                          <p:spTgt spid="8397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0" presetClass="exit" presetSubtype="0" fill="hold" nodeType="clickEffect">
                                  <p:stCondLst>
                                    <p:cond delay="0"/>
                                  </p:stCondLst>
                                  <p:childTnLst>
                                    <p:animEffect transition="out" filter="wedge">
                                      <p:cBhvr>
                                        <p:cTn id="29" dur="2000"/>
                                        <p:tgtEl>
                                          <p:spTgt spid="83972"/>
                                        </p:tgtEl>
                                      </p:cBhvr>
                                    </p:animEffect>
                                    <p:set>
                                      <p:cBhvr>
                                        <p:cTn id="30" dur="1" fill="hold">
                                          <p:stCondLst>
                                            <p:cond delay="1999"/>
                                          </p:stCondLst>
                                        </p:cTn>
                                        <p:tgtEl>
                                          <p:spTgt spid="83972"/>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nodeType="clickEffect">
                                  <p:stCondLst>
                                    <p:cond delay="0"/>
                                  </p:stCondLst>
                                  <p:childTnLst>
                                    <p:set>
                                      <p:cBhvr>
                                        <p:cTn id="34" dur="1" fill="hold">
                                          <p:stCondLst>
                                            <p:cond delay="0"/>
                                          </p:stCondLst>
                                        </p:cTn>
                                        <p:tgtEl>
                                          <p:spTgt spid="83974"/>
                                        </p:tgtEl>
                                        <p:attrNameLst>
                                          <p:attrName>style.visibility</p:attrName>
                                        </p:attrNameLst>
                                      </p:cBhvr>
                                      <p:to>
                                        <p:strVal val="visible"/>
                                      </p:to>
                                    </p:set>
                                    <p:animEffect transition="in" filter="box(out)">
                                      <p:cBhvr>
                                        <p:cTn id="35" dur="2000"/>
                                        <p:tgtEl>
                                          <p:spTgt spid="83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3"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Las dos columnas</a:t>
            </a:r>
            <a:endParaRPr lang="es-AR" sz="3600" smtClean="0"/>
          </a:p>
        </p:txBody>
      </p:sp>
      <p:sp>
        <p:nvSpPr>
          <p:cNvPr id="3" name="2 Marcador de contenido"/>
          <p:cNvSpPr>
            <a:spLocks noGrp="1"/>
          </p:cNvSpPr>
          <p:nvPr>
            <p:ph idx="4294967295"/>
          </p:nvPr>
        </p:nvSpPr>
        <p:spPr>
          <a:xfrm>
            <a:off x="381000" y="1600200"/>
            <a:ext cx="8382000" cy="4525963"/>
          </a:xfrm>
        </p:spPr>
        <p:txBody>
          <a:bodyPr/>
          <a:lstStyle/>
          <a:p>
            <a:r>
              <a:rPr lang="es-MX" sz="2600" i="1" smtClean="0"/>
              <a:t>«Como se ha dicho, esta oposición básica evidente en todas partes, expuesta en los bien conocidos ejemplos del Bien y el Mal, Hombre y Mujer, Razón y Experiencia, Autoridad y Libertad, Luz y Obscuridad, Caín y Abel, es la destructora aparente del equilibrio. Encuentra al Iniciado en la misma entrada del Templo y rige su pensamiento. Lo desafía a encontrar la tercera columna o condición, igualmente fundamental pero no manifestada, que es necesaria para reconciliar estas oposiciones aparentes y transformarlas en una unidad armoniosa».</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out)">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3" name="Picture 5" descr="https://encrypted-tbn0.gstatic.com/images?q=tbn:ANd9GcSRiN0RrddWIgjKfog6hhvrh4jA4YKTlJLyJm3uFiIpEoX7-on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75" y="3175"/>
            <a:ext cx="46450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228600" y="906463"/>
            <a:ext cx="1828800" cy="39703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Uno de los </a:t>
            </a:r>
          </a:p>
          <a:p>
            <a:pPr eaLnBrk="1" hangingPunct="1"/>
            <a:r>
              <a:rPr lang="es-MX"/>
              <a:t>objetivos de la Iniciación es permitir el encontrar la Unidad que se oculta detrás del velo de las apariencias, así como la Belleza que se encuentra entre la Sabiduría y la Fuerza.</a:t>
            </a:r>
            <a:endParaRPr lang="es-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3253"/>
                                        </p:tgtEl>
                                        <p:attrNameLst>
                                          <p:attrName>style.visibility</p:attrName>
                                        </p:attrNameLst>
                                      </p:cBhvr>
                                      <p:to>
                                        <p:strVal val="visible"/>
                                      </p:to>
                                    </p:set>
                                    <p:animEffect transition="in" filter="box(out)">
                                      <p:cBhvr>
                                        <p:cTn id="7" dur="2000"/>
                                        <p:tgtEl>
                                          <p:spTgt spid="532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La Ley del Equilibrio</a:t>
            </a:r>
            <a:endParaRPr lang="es-AR" sz="3600" smtClean="0"/>
          </a:p>
        </p:txBody>
      </p:sp>
      <p:sp>
        <p:nvSpPr>
          <p:cNvPr id="3" name="2 Marcador de contenido"/>
          <p:cNvSpPr>
            <a:spLocks noGrp="1"/>
          </p:cNvSpPr>
          <p:nvPr>
            <p:ph idx="4294967295"/>
          </p:nvPr>
        </p:nvSpPr>
        <p:spPr>
          <a:xfrm>
            <a:off x="381000" y="1600200"/>
            <a:ext cx="8382000" cy="4525963"/>
          </a:xfrm>
        </p:spPr>
        <p:txBody>
          <a:bodyPr/>
          <a:lstStyle/>
          <a:p>
            <a:r>
              <a:rPr lang="es-MX" sz="2200" i="1" smtClean="0"/>
              <a:t>«Esta tercera condición es la Ley del Equilibrio».</a:t>
            </a:r>
          </a:p>
          <a:p>
            <a:r>
              <a:rPr lang="es-MX" sz="2200" i="1" smtClean="0"/>
              <a:t>«En otras palabras, el Iniciado sólo puede ganar su derecho a entrar en el Templo de la Sabiduría, trayendo la diversidad, las oposiciones de la vida, de regreso a la Unidad, por medio de una condición conciliatoria llamada la Ley del Equilibrio».</a:t>
            </a:r>
          </a:p>
          <a:p>
            <a:r>
              <a:rPr lang="es-MX" sz="2200" i="1" smtClean="0"/>
              <a:t>«Así, vemos que de la unión de dos opuestos debe elevarse un tercer principio que participe de la naturaleza de ambos y los combine armoniosamente en Uno».</a:t>
            </a:r>
          </a:p>
          <a:p>
            <a:r>
              <a:rPr lang="es-MX" sz="2200" i="1" smtClean="0"/>
              <a:t>«El número tres, por lo tanto, representa un símbolo perfecto de este principio conciliatorio. Es por ello que el número tres ha figurado tanto en todas las enseñanzas iniciáticas».</a:t>
            </a:r>
          </a:p>
          <a:p>
            <a:r>
              <a:rPr lang="es-MX" sz="2200" smtClean="0"/>
              <a:t>Dice la Tabla de Esmeralda: </a:t>
            </a:r>
            <a:r>
              <a:rPr lang="es-MX" sz="2200" i="1" smtClean="0"/>
              <a:t>«Por eso me llaman Hermes Trismegisto, porque poseo las tres partes de la Sabiduría Universal»</a:t>
            </a:r>
            <a:r>
              <a:rPr lang="es-MX" sz="2200" smtClean="0"/>
              <a:t>.</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8" name="Picture 8" descr="http://1.bp.blogspot.com/_gwHl48STRVQ/S8XA646yfeI/AAAAAAAAAqc/TDNZDP3liJQ/s400/medium11-202x30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0938" y="42863"/>
            <a:ext cx="4589462" cy="681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63550" y="1752600"/>
            <a:ext cx="13652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Jakin, Boaz</a:t>
            </a:r>
          </a:p>
          <a:p>
            <a:pPr eaLnBrk="1" hangingPunct="1"/>
            <a:r>
              <a:rPr lang="es-MX"/>
              <a:t>y la tercera</a:t>
            </a:r>
          </a:p>
          <a:p>
            <a:pPr eaLnBrk="1" hangingPunct="1"/>
            <a:r>
              <a:rPr lang="es-MX"/>
              <a:t>condición</a:t>
            </a:r>
          </a:p>
          <a:p>
            <a:pPr eaLnBrk="1" hangingPunct="1"/>
            <a:r>
              <a:rPr lang="es-MX"/>
              <a:t>equilibrante</a:t>
            </a:r>
            <a:endParaRPr lang="es-AR"/>
          </a:p>
        </p:txBody>
      </p:sp>
      <p:sp>
        <p:nvSpPr>
          <p:cNvPr id="3" name="1 CuadroTexto"/>
          <p:cNvSpPr txBox="1">
            <a:spLocks noChangeArrowheads="1"/>
          </p:cNvSpPr>
          <p:nvPr/>
        </p:nvSpPr>
        <p:spPr bwMode="auto">
          <a:xfrm>
            <a:off x="152400" y="3640138"/>
            <a:ext cx="21336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ea typeface="Arial Unicode MS" pitchFamily="34" charset="-128"/>
                <a:cs typeface="Arial Unicode MS" pitchFamily="34" charset="-128"/>
              </a:rPr>
              <a:t>“El hombre es</a:t>
            </a:r>
          </a:p>
          <a:p>
            <a:pPr eaLnBrk="1" hangingPunct="1"/>
            <a:r>
              <a:rPr lang="es-MX" i="1">
                <a:ea typeface="Arial Unicode MS" pitchFamily="34" charset="-128"/>
                <a:cs typeface="Arial Unicode MS" pitchFamily="34" charset="-128"/>
              </a:rPr>
              <a:t>un centro único</a:t>
            </a:r>
          </a:p>
          <a:p>
            <a:pPr eaLnBrk="1" hangingPunct="1"/>
            <a:r>
              <a:rPr lang="es-MX" i="1">
                <a:ea typeface="Arial Unicode MS" pitchFamily="34" charset="-128"/>
                <a:cs typeface="Arial Unicode MS" pitchFamily="34" charset="-128"/>
              </a:rPr>
              <a:t>para la asimilación</a:t>
            </a:r>
          </a:p>
          <a:p>
            <a:pPr eaLnBrk="1" hangingPunct="1"/>
            <a:r>
              <a:rPr lang="es-MX" i="1">
                <a:ea typeface="Arial Unicode MS" pitchFamily="34" charset="-128"/>
                <a:cs typeface="Arial Unicode MS" pitchFamily="34" charset="-128"/>
              </a:rPr>
              <a:t>y liberación de</a:t>
            </a:r>
          </a:p>
          <a:p>
            <a:pPr eaLnBrk="1" hangingPunct="1"/>
            <a:r>
              <a:rPr lang="es-MX" i="1">
                <a:ea typeface="Arial Unicode MS" pitchFamily="34" charset="-128"/>
                <a:cs typeface="Arial Unicode MS" pitchFamily="34" charset="-128"/>
              </a:rPr>
              <a:t>fuerzas cósmicas”</a:t>
            </a:r>
            <a:endParaRPr lang="es-AR" i="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6328"/>
                                        </p:tgtEl>
                                        <p:attrNameLst>
                                          <p:attrName>style.visibility</p:attrName>
                                        </p:attrNameLst>
                                      </p:cBhvr>
                                      <p:to>
                                        <p:strVal val="visible"/>
                                      </p:to>
                                    </p:set>
                                    <p:animEffect transition="in" filter="box(out)">
                                      <p:cBhvr>
                                        <p:cTn id="7" dur="2000"/>
                                        <p:tgtEl>
                                          <p:spTgt spid="563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600" smtClean="0"/>
              <a:t>La Ley del Equilibrio</a:t>
            </a:r>
            <a:endParaRPr lang="es-AR" sz="3600" smtClean="0"/>
          </a:p>
        </p:txBody>
      </p:sp>
      <p:sp>
        <p:nvSpPr>
          <p:cNvPr id="3" name="2 Marcador de contenido"/>
          <p:cNvSpPr>
            <a:spLocks noGrp="1"/>
          </p:cNvSpPr>
          <p:nvPr>
            <p:ph sz="half" idx="1"/>
          </p:nvPr>
        </p:nvSpPr>
        <p:spPr>
          <a:xfrm>
            <a:off x="228600" y="1600200"/>
            <a:ext cx="4343400" cy="4525963"/>
          </a:xfrm>
        </p:spPr>
        <p:txBody>
          <a:bodyPr/>
          <a:lstStyle/>
          <a:p>
            <a:r>
              <a:rPr lang="es-MX" sz="1900" i="1" smtClean="0"/>
              <a:t>«Históricamente, el conocimiento del tercer principio ha sido considerado de tanta importancia, que dio origen al concepto de la Trinidad, que sirvió de fundamento para los sistemas de teogonía (la generación de los dioses)».</a:t>
            </a:r>
          </a:p>
          <a:p>
            <a:r>
              <a:rPr lang="es-MX" sz="1900" i="1" smtClean="0"/>
              <a:t>«En Egipto, la condición equilibrante entre el macho Osiris y la hembra Isis, fue el infante Horus».</a:t>
            </a:r>
          </a:p>
          <a:p>
            <a:r>
              <a:rPr lang="es-MX" sz="1900" i="1" smtClean="0"/>
              <a:t>«Osiris concilió a Amón o Amén, el Principio Activo deificado del Universo, y Ptah, deificación del Principio Pasivo universalizado».</a:t>
            </a:r>
          </a:p>
        </p:txBody>
      </p:sp>
      <p:pic>
        <p:nvPicPr>
          <p:cNvPr id="488450" name="Picture 2" descr="https://upload.wikimedia.org/wikipedia/commons/thumb/0/01/Egypte_louvre_066.jpg/220px-Egypte_louvre_0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3775" y="1352550"/>
            <a:ext cx="3959225" cy="538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88450"/>
                                        </p:tgtEl>
                                        <p:attrNameLst>
                                          <p:attrName>style.visibility</p:attrName>
                                        </p:attrNameLst>
                                      </p:cBhvr>
                                      <p:to>
                                        <p:strVal val="visible"/>
                                      </p:to>
                                    </p:set>
                                    <p:animEffect transition="in" filter="box(out)">
                                      <p:cBhvr>
                                        <p:cTn id="22" dur="2000"/>
                                        <p:tgtEl>
                                          <p:spTgt spid="4884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linds(horizontal)">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7" name="Picture 5" descr="https://zosotruthtalk.files.wordpress.com/2010/10/22aptah_standing-svg_thumb.png?w=446&amp;h=6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47675"/>
            <a:ext cx="4248150"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7" descr="http://l7.alamy.com/zooms/f050e241f933487aad89a2f77ca7efc9/amun-ra-was-the-all-powerful-king-of-the-gods-the-patron-of-ancient-bjp7dj.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75" y="461963"/>
            <a:ext cx="3654425" cy="586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1" name="Picture 9" descr="http://thumbs.dreamstime.com/z/dios-egipcio-antiguo-osiris-1816841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000" y="0"/>
            <a:ext cx="741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9397"/>
                                        </p:tgtEl>
                                        <p:attrNameLst>
                                          <p:attrName>style.visibility</p:attrName>
                                        </p:attrNameLst>
                                      </p:cBhvr>
                                      <p:to>
                                        <p:strVal val="visible"/>
                                      </p:to>
                                    </p:set>
                                    <p:animEffect transition="in" filter="box(out)">
                                      <p:cBhvr>
                                        <p:cTn id="7" dur="2000"/>
                                        <p:tgtEl>
                                          <p:spTgt spid="59397"/>
                                        </p:tgtEl>
                                      </p:cBhvr>
                                    </p:animEffect>
                                  </p:childTnLst>
                                </p:cTn>
                              </p:par>
                              <p:par>
                                <p:cTn id="8" presetID="4" presetClass="entr" presetSubtype="32" fill="hold" nodeType="withEffect">
                                  <p:stCondLst>
                                    <p:cond delay="0"/>
                                  </p:stCondLst>
                                  <p:childTnLst>
                                    <p:set>
                                      <p:cBhvr>
                                        <p:cTn id="9" dur="1" fill="hold">
                                          <p:stCondLst>
                                            <p:cond delay="0"/>
                                          </p:stCondLst>
                                        </p:cTn>
                                        <p:tgtEl>
                                          <p:spTgt spid="59399"/>
                                        </p:tgtEl>
                                        <p:attrNameLst>
                                          <p:attrName>style.visibility</p:attrName>
                                        </p:attrNameLst>
                                      </p:cBhvr>
                                      <p:to>
                                        <p:strVal val="visible"/>
                                      </p:to>
                                    </p:set>
                                    <p:animEffect transition="in" filter="box(out)">
                                      <p:cBhvr>
                                        <p:cTn id="10" dur="2000"/>
                                        <p:tgtEl>
                                          <p:spTgt spid="5939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0" presetClass="exit" presetSubtype="0" fill="hold" nodeType="clickEffect">
                                  <p:stCondLst>
                                    <p:cond delay="0"/>
                                  </p:stCondLst>
                                  <p:childTnLst>
                                    <p:animEffect transition="out" filter="wedge">
                                      <p:cBhvr>
                                        <p:cTn id="14" dur="2000"/>
                                        <p:tgtEl>
                                          <p:spTgt spid="59397"/>
                                        </p:tgtEl>
                                      </p:cBhvr>
                                    </p:animEffect>
                                    <p:set>
                                      <p:cBhvr>
                                        <p:cTn id="15" dur="1" fill="hold">
                                          <p:stCondLst>
                                            <p:cond delay="1999"/>
                                          </p:stCondLst>
                                        </p:cTn>
                                        <p:tgtEl>
                                          <p:spTgt spid="59397"/>
                                        </p:tgtEl>
                                        <p:attrNameLst>
                                          <p:attrName>style.visibility</p:attrName>
                                        </p:attrNameLst>
                                      </p:cBhvr>
                                      <p:to>
                                        <p:strVal val="hidden"/>
                                      </p:to>
                                    </p:set>
                                  </p:childTnLst>
                                </p:cTn>
                              </p:par>
                              <p:par>
                                <p:cTn id="16" presetID="20" presetClass="exit" presetSubtype="0" fill="hold" nodeType="withEffect">
                                  <p:stCondLst>
                                    <p:cond delay="0"/>
                                  </p:stCondLst>
                                  <p:childTnLst>
                                    <p:animEffect transition="out" filter="wedge">
                                      <p:cBhvr>
                                        <p:cTn id="17" dur="2000"/>
                                        <p:tgtEl>
                                          <p:spTgt spid="59399"/>
                                        </p:tgtEl>
                                      </p:cBhvr>
                                    </p:animEffect>
                                    <p:set>
                                      <p:cBhvr>
                                        <p:cTn id="18" dur="1" fill="hold">
                                          <p:stCondLst>
                                            <p:cond delay="1999"/>
                                          </p:stCondLst>
                                        </p:cTn>
                                        <p:tgtEl>
                                          <p:spTgt spid="59399"/>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nodeType="clickEffect">
                                  <p:stCondLst>
                                    <p:cond delay="0"/>
                                  </p:stCondLst>
                                  <p:childTnLst>
                                    <p:set>
                                      <p:cBhvr>
                                        <p:cTn id="22" dur="1" fill="hold">
                                          <p:stCondLst>
                                            <p:cond delay="0"/>
                                          </p:stCondLst>
                                        </p:cTn>
                                        <p:tgtEl>
                                          <p:spTgt spid="59401"/>
                                        </p:tgtEl>
                                        <p:attrNameLst>
                                          <p:attrName>style.visibility</p:attrName>
                                        </p:attrNameLst>
                                      </p:cBhvr>
                                      <p:to>
                                        <p:strVal val="visible"/>
                                      </p:to>
                                    </p:set>
                                    <p:animEffect transition="in" filter="box(out)">
                                      <p:cBhvr>
                                        <p:cTn id="23" dur="2000"/>
                                        <p:tgtEl>
                                          <p:spTgt spid="594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MX" sz="3600" smtClean="0"/>
              <a:t>La Ley del Equilibrio</a:t>
            </a:r>
            <a:endParaRPr lang="es-AR" sz="3600" smtClean="0"/>
          </a:p>
        </p:txBody>
      </p:sp>
      <p:sp>
        <p:nvSpPr>
          <p:cNvPr id="3" name="2 Marcador de contenido"/>
          <p:cNvSpPr>
            <a:spLocks noGrp="1"/>
          </p:cNvSpPr>
          <p:nvPr>
            <p:ph sz="half" idx="4294967295"/>
          </p:nvPr>
        </p:nvSpPr>
        <p:spPr>
          <a:xfrm>
            <a:off x="152400" y="1447800"/>
            <a:ext cx="4495800" cy="4525963"/>
          </a:xfrm>
        </p:spPr>
        <p:txBody>
          <a:bodyPr/>
          <a:lstStyle/>
          <a:p>
            <a:r>
              <a:rPr lang="es-MX" sz="2200" i="1" smtClean="0"/>
              <a:t>«En la teogonía hindú, Shiva, el transformador, une los poderes de Brahma, el Creador, y Vishnú, el Conservador».</a:t>
            </a:r>
          </a:p>
          <a:p>
            <a:r>
              <a:rPr lang="es-MX" sz="2200" i="1" smtClean="0"/>
              <a:t>«La teología cristiana es más confusa, porque la relación entre Padre, Hijo y Espíritu Santo varía según las distintas confesiones. En documentos Martinistas se dice que el mediador entre el Padre, o Principio Activo, y el Hijo, o Principio Conservador, es el Espíritu Santo, la Fuerza Universal Animadora».</a:t>
            </a:r>
          </a:p>
          <a:p>
            <a:endParaRPr lang="es-MX" sz="2200" i="1" smtClean="0"/>
          </a:p>
          <a:p>
            <a:endParaRPr lang="es-MX" sz="2200" i="1" smtClean="0"/>
          </a:p>
        </p:txBody>
      </p:sp>
      <p:pic>
        <p:nvPicPr>
          <p:cNvPr id="466950" name="Picture 6" descr="trinity-brahma-vishnu-shiva-CJ14_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1713" y="1524000"/>
            <a:ext cx="3951287"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6952" name="Picture 8" descr="trinid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371600"/>
            <a:ext cx="40005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66950"/>
                                        </p:tgtEl>
                                        <p:attrNameLst>
                                          <p:attrName>style.visibility</p:attrName>
                                        </p:attrNameLst>
                                      </p:cBhvr>
                                      <p:to>
                                        <p:strVal val="visible"/>
                                      </p:to>
                                    </p:set>
                                    <p:animEffect transition="in" filter="box(out)">
                                      <p:cBhvr>
                                        <p:cTn id="17" dur="2000"/>
                                        <p:tgtEl>
                                          <p:spTgt spid="46695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0" presetClass="exit" presetSubtype="0" fill="hold" nodeType="clickEffect">
                                  <p:stCondLst>
                                    <p:cond delay="0"/>
                                  </p:stCondLst>
                                  <p:childTnLst>
                                    <p:animEffect transition="out" filter="wedge">
                                      <p:cBhvr>
                                        <p:cTn id="26" dur="2000"/>
                                        <p:tgtEl>
                                          <p:spTgt spid="466950"/>
                                        </p:tgtEl>
                                      </p:cBhvr>
                                    </p:animEffect>
                                    <p:set>
                                      <p:cBhvr>
                                        <p:cTn id="27" dur="1" fill="hold">
                                          <p:stCondLst>
                                            <p:cond delay="1999"/>
                                          </p:stCondLst>
                                        </p:cTn>
                                        <p:tgtEl>
                                          <p:spTgt spid="46695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66952"/>
                                        </p:tgtEl>
                                        <p:attrNameLst>
                                          <p:attrName>style.visibility</p:attrName>
                                        </p:attrNameLst>
                                      </p:cBhvr>
                                      <p:to>
                                        <p:strVal val="visible"/>
                                      </p:to>
                                    </p:set>
                                    <p:animEffect transition="in" filter="box(out)">
                                      <p:cBhvr>
                                        <p:cTn id="32" dur="2000"/>
                                        <p:tgtEl>
                                          <p:spTgt spid="466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http://www.irishoriginsofcivilization.com/uploads/3/1/3/5/31352851/6879788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1113"/>
            <a:ext cx="4264025" cy="684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Text Box 4"/>
          <p:cNvSpPr txBox="1">
            <a:spLocks noChangeArrowheads="1"/>
          </p:cNvSpPr>
          <p:nvPr/>
        </p:nvSpPr>
        <p:spPr bwMode="auto">
          <a:xfrm>
            <a:off x="152400" y="990600"/>
            <a:ext cx="419100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i="1">
                <a:ea typeface="Arial Unicode MS" pitchFamily="34" charset="-128"/>
                <a:cs typeface="Arial Unicode MS" pitchFamily="34" charset="-128"/>
              </a:rPr>
              <a:t>“La Luz entre los cabalistas, la Piedra Filosofal entre los herméticos, el Fuego</a:t>
            </a:r>
          </a:p>
          <a:p>
            <a:pPr eaLnBrk="1" hangingPunct="1"/>
            <a:r>
              <a:rPr lang="es-AR" b="1" i="1">
                <a:ea typeface="Arial Unicode MS" pitchFamily="34" charset="-128"/>
                <a:cs typeface="Arial Unicode MS" pitchFamily="34" charset="-128"/>
              </a:rPr>
              <a:t>Central de la Naturaleza entre los antiguos Rosacruces, la Piedra Cúbica entre los Masones: todos son equivalentes a la</a:t>
            </a:r>
          </a:p>
          <a:p>
            <a:pPr eaLnBrk="1" hangingPunct="1"/>
            <a:r>
              <a:rPr lang="es-AR" b="1" i="1">
                <a:ea typeface="Arial Unicode MS" pitchFamily="34" charset="-128"/>
                <a:cs typeface="Arial Unicode MS" pitchFamily="34" charset="-128"/>
              </a:rPr>
              <a:t>condición mediadora entre los opuestos, el Altar entre las Dos Columnas, que enseña al Iniciado cómo atraer su energía</a:t>
            </a:r>
          </a:p>
          <a:p>
            <a:pPr eaLnBrk="1" hangingPunct="1"/>
            <a:r>
              <a:rPr lang="es-AR" b="1" i="1">
                <a:ea typeface="Arial Unicode MS" pitchFamily="34" charset="-128"/>
                <a:cs typeface="Arial Unicode MS" pitchFamily="34" charset="-128"/>
              </a:rPr>
              <a:t>de la reconciliación entre dos aparentes enemigos. Así, para el Martinista las columnas son los pilares a través de los</a:t>
            </a:r>
          </a:p>
          <a:p>
            <a:pPr eaLnBrk="1" hangingPunct="1"/>
            <a:r>
              <a:rPr lang="es-AR" b="1" i="1">
                <a:ea typeface="Arial Unicode MS" pitchFamily="34" charset="-128"/>
                <a:cs typeface="Arial Unicode MS" pitchFamily="34" charset="-128"/>
              </a:rPr>
              <a:t>cuales estableces su fuerza.”</a:t>
            </a:r>
            <a:endParaRPr lang="es-ES_tradnl" b="1" i="1">
              <a:ea typeface="Arial Unicode MS" pitchFamily="34" charset="-128"/>
              <a:cs typeface="Arial Unicode MS" pitchFamily="34" charset="-128"/>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box(out)">
                                      <p:cBhvr>
                                        <p:cTn id="7" dur="2000"/>
                                        <p:tgtEl>
                                          <p:spTgt spid="491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8372"/>
                                        </p:tgtEl>
                                        <p:attrNameLst>
                                          <p:attrName>style.visibility</p:attrName>
                                        </p:attrNameLst>
                                      </p:cBhvr>
                                      <p:to>
                                        <p:strVal val="visible"/>
                                      </p:to>
                                    </p:set>
                                    <p:animEffect transition="in" filter="wedge">
                                      <p:cBhvr>
                                        <p:cTn id="12" dur="20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6" descr="http://movimientoporlaverdad.files.wordpress.com/2013/02/2torres13.jpg?w=6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050" y="0"/>
            <a:ext cx="4705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Text Box 4"/>
          <p:cNvSpPr txBox="1">
            <a:spLocks noChangeArrowheads="1"/>
          </p:cNvSpPr>
          <p:nvPr/>
        </p:nvSpPr>
        <p:spPr bwMode="auto">
          <a:xfrm>
            <a:off x="228600" y="838200"/>
            <a:ext cx="3429000" cy="531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i="1">
                <a:ea typeface="Arial Unicode MS" pitchFamily="34" charset="-128"/>
                <a:cs typeface="Arial Unicode MS" pitchFamily="34" charset="-128"/>
              </a:rPr>
              <a:t>“Desde otro punto de vista, las dos columnas representan la fuerza creativa binaria universal. El poder creativo de la Unidad emana del centro del Universo (la Inmensidad Divina, en la terminología de Pasquales) como una fuerza dual o binaria. </a:t>
            </a:r>
          </a:p>
          <a:p>
            <a:pPr eaLnBrk="1" hangingPunct="1"/>
            <a:r>
              <a:rPr lang="es-AR" b="1" i="1">
                <a:ea typeface="Arial Unicode MS" pitchFamily="34" charset="-128"/>
                <a:cs typeface="Arial Unicode MS" pitchFamily="34" charset="-128"/>
              </a:rPr>
              <a:t>Así pues, mientras una aparente dualidad divide al Universo en principio, todo es Uno en manifestación. En el tercer punto o condición de manifestación, lo positivo y lo negativo están unidos y los opuestos se mezclan uno con otro”.</a:t>
            </a:r>
            <a:endParaRPr lang="es-ES_tradnl" b="1" i="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wedge">
                                      <p:cBhvr>
                                        <p:cTn id="7" dur="2000"/>
                                        <p:tgtEl>
                                          <p:spTgt spid="59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9396"/>
                                        </p:tgtEl>
                                        <p:attrNameLst>
                                          <p:attrName>style.visibility</p:attrName>
                                        </p:attrNameLst>
                                      </p:cBhvr>
                                      <p:to>
                                        <p:strVal val="visible"/>
                                      </p:to>
                                    </p:set>
                                    <p:animEffect transition="in" filter="wedge">
                                      <p:cBhvr>
                                        <p:cTn id="12" dur="2000"/>
                                        <p:tgtEl>
                                          <p:spTgt spid="59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p:txBody>
          <a:bodyPr/>
          <a:lstStyle/>
          <a:p>
            <a:pPr eaLnBrk="1" hangingPunct="1"/>
            <a:r>
              <a:rPr lang="es-MX" sz="4000" smtClean="0"/>
              <a:t>Los colores de las columnas</a:t>
            </a:r>
            <a:endParaRPr lang="es-ES_tradnl" sz="4000" smtClean="0"/>
          </a:p>
        </p:txBody>
      </p:sp>
      <p:sp>
        <p:nvSpPr>
          <p:cNvPr id="712707" name="Rectangle 3"/>
          <p:cNvSpPr>
            <a:spLocks noGrp="1" noChangeArrowheads="1"/>
          </p:cNvSpPr>
          <p:nvPr>
            <p:ph sz="half" idx="1"/>
          </p:nvPr>
        </p:nvSpPr>
        <p:spPr>
          <a:xfrm>
            <a:off x="76200" y="1447800"/>
            <a:ext cx="4648200" cy="4525963"/>
          </a:xfrm>
        </p:spPr>
        <p:txBody>
          <a:bodyPr/>
          <a:lstStyle/>
          <a:p>
            <a:pPr>
              <a:defRPr/>
            </a:pPr>
            <a:r>
              <a:rPr lang="es-MX" sz="1600" dirty="0" smtClean="0"/>
              <a:t>En los antiguos Rituales de la OMT, </a:t>
            </a:r>
            <a:r>
              <a:rPr lang="es-MX" sz="1600" dirty="0" err="1" smtClean="0"/>
              <a:t>Jaquin</a:t>
            </a:r>
            <a:r>
              <a:rPr lang="es-MX" sz="1600" dirty="0" smtClean="0"/>
              <a:t> era roja y </a:t>
            </a:r>
            <a:r>
              <a:rPr lang="es-MX" sz="1600" dirty="0" err="1" smtClean="0"/>
              <a:t>Boaz</a:t>
            </a:r>
            <a:r>
              <a:rPr lang="es-MX" sz="1600" dirty="0" smtClean="0"/>
              <a:t> negra. En los Rituales actuales, </a:t>
            </a:r>
            <a:r>
              <a:rPr lang="es-MX" sz="1600" dirty="0" err="1" smtClean="0"/>
              <a:t>Jaquin</a:t>
            </a:r>
            <a:r>
              <a:rPr lang="es-MX" sz="1600" dirty="0" smtClean="0"/>
              <a:t> es blanco y </a:t>
            </a:r>
            <a:r>
              <a:rPr lang="es-MX" sz="1600" dirty="0" err="1" smtClean="0"/>
              <a:t>Boaz</a:t>
            </a:r>
            <a:r>
              <a:rPr lang="es-MX" sz="1600" dirty="0" smtClean="0"/>
              <a:t> negra.</a:t>
            </a:r>
          </a:p>
          <a:p>
            <a:pPr>
              <a:defRPr/>
            </a:pPr>
            <a:r>
              <a:rPr lang="es-MX" sz="1600" dirty="0" smtClean="0"/>
              <a:t>Nosotros preferimos la primera opción, si bien reconocemos el valor simbólico de la segunda.</a:t>
            </a:r>
          </a:p>
          <a:p>
            <a:pPr>
              <a:defRPr/>
            </a:pPr>
            <a:r>
              <a:rPr lang="es-MX" sz="1600" dirty="0" smtClean="0"/>
              <a:t>En la imagen, un cuadro masónico en el que las columnas se ven negra y roja.</a:t>
            </a:r>
          </a:p>
          <a:p>
            <a:pPr>
              <a:defRPr/>
            </a:pPr>
            <a:r>
              <a:rPr lang="es-MX" sz="1600" dirty="0" smtClean="0"/>
              <a:t>Y un documento </a:t>
            </a:r>
            <a:r>
              <a:rPr lang="es-MX" sz="1600" dirty="0" err="1" smtClean="0"/>
              <a:t>Martinista</a:t>
            </a:r>
            <a:r>
              <a:rPr lang="es-MX" sz="1600" dirty="0" smtClean="0"/>
              <a:t> con tales colores.</a:t>
            </a:r>
            <a:endParaRPr lang="es-AR" sz="1600" dirty="0" smtClean="0"/>
          </a:p>
          <a:p>
            <a:pPr>
              <a:defRPr/>
            </a:pPr>
            <a:r>
              <a:rPr lang="es-AR" sz="1600" dirty="0" smtClean="0"/>
              <a:t>Ahora bien, a veces el simbolismo de los colores se ha invertido. Por ejemplo, en Egipto la palabra </a:t>
            </a:r>
            <a:r>
              <a:rPr lang="es-AR" sz="1600" i="1" dirty="0" err="1" smtClean="0"/>
              <a:t>keme</a:t>
            </a:r>
            <a:r>
              <a:rPr lang="es-AR" sz="1600" dirty="0" err="1" smtClean="0"/>
              <a:t>t</a:t>
            </a:r>
            <a:r>
              <a:rPr lang="es-AR" sz="1600" dirty="0" smtClean="0"/>
              <a:t>, "tierra negra" (fértil), se oponía a </a:t>
            </a:r>
            <a:r>
              <a:rPr lang="es-AR" sz="1600" i="1" dirty="0" err="1" smtClean="0"/>
              <a:t>desheret</a:t>
            </a:r>
            <a:r>
              <a:rPr lang="es-AR" sz="1600" dirty="0" smtClean="0"/>
              <a:t>, "tierra roja" (el desierto). En la simbología egipcia, el rojo, asociado a </a:t>
            </a:r>
            <a:r>
              <a:rPr lang="es-AR" sz="1600" dirty="0" err="1" smtClean="0"/>
              <a:t>Seth</a:t>
            </a:r>
            <a:r>
              <a:rPr lang="es-AR" sz="1600" dirty="0" smtClean="0"/>
              <a:t>, representaba la muerte o la desolación, en tanto que el negro, asociado con Osiris, representaba la regeneración.</a:t>
            </a:r>
          </a:p>
          <a:p>
            <a:pPr>
              <a:defRPr/>
            </a:pPr>
            <a:r>
              <a:rPr lang="es-MX" sz="1600" dirty="0" smtClean="0"/>
              <a:t>En el Arcano N° 2 del Tarot, la Papisa o Gran Sacerdotisa, las columnas suelen representarse negra y blanca.</a:t>
            </a:r>
            <a:endParaRPr lang="es-AR" sz="1600" dirty="0" smtClean="0"/>
          </a:p>
          <a:p>
            <a:pPr marL="0" indent="0" eaLnBrk="1" hangingPunct="1">
              <a:lnSpc>
                <a:spcPct val="80000"/>
              </a:lnSpc>
              <a:buFontTx/>
              <a:buNone/>
              <a:defRPr/>
            </a:pPr>
            <a:endParaRPr lang="es-ES_tradnl" sz="1600" dirty="0" smtClean="0"/>
          </a:p>
        </p:txBody>
      </p:sp>
      <p:pic>
        <p:nvPicPr>
          <p:cNvPr id="5" name="Picture 6" descr="Pim0013_thumb%5B1%5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447800"/>
            <a:ext cx="38195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http://www.konozer.es/spip/IMG/rubon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447800"/>
            <a:ext cx="333533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theHighPriestess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447800"/>
            <a:ext cx="32035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Major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4775" y="1444625"/>
            <a:ext cx="2968625"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791075" y="6334125"/>
            <a:ext cx="3819525" cy="52387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1400"/>
              <a:t>En este Tarot (</a:t>
            </a:r>
            <a:r>
              <a:rPr lang="es-MX" sz="1400" i="1"/>
              <a:t>circa </a:t>
            </a:r>
            <a:r>
              <a:rPr lang="es-MX" sz="1400"/>
              <a:t>1970), en el Arcano «El Hierofante», las columnas son negra y roja.</a:t>
            </a:r>
            <a:endParaRPr lang="es-AR" sz="140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2706"/>
                                        </p:tgtEl>
                                        <p:attrNameLst>
                                          <p:attrName>style.visibility</p:attrName>
                                        </p:attrNameLst>
                                      </p:cBhvr>
                                      <p:to>
                                        <p:strVal val="visible"/>
                                      </p:to>
                                    </p:set>
                                    <p:animEffect transition="in" filter="blinds(horizontal)">
                                      <p:cBhvr>
                                        <p:cTn id="7" dur="500"/>
                                        <p:tgtEl>
                                          <p:spTgt spid="712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2707">
                                            <p:txEl>
                                              <p:pRg st="0" end="0"/>
                                            </p:txEl>
                                          </p:spTgt>
                                        </p:tgtEl>
                                        <p:attrNameLst>
                                          <p:attrName>style.visibility</p:attrName>
                                        </p:attrNameLst>
                                      </p:cBhvr>
                                      <p:to>
                                        <p:strVal val="visible"/>
                                      </p:to>
                                    </p:set>
                                    <p:animEffect transition="in" filter="blinds(horizontal)">
                                      <p:cBhvr>
                                        <p:cTn id="12" dur="500"/>
                                        <p:tgtEl>
                                          <p:spTgt spid="7127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2707">
                                            <p:txEl>
                                              <p:pRg st="1" end="1"/>
                                            </p:txEl>
                                          </p:spTgt>
                                        </p:tgtEl>
                                        <p:attrNameLst>
                                          <p:attrName>style.visibility</p:attrName>
                                        </p:attrNameLst>
                                      </p:cBhvr>
                                      <p:to>
                                        <p:strVal val="visible"/>
                                      </p:to>
                                    </p:set>
                                    <p:animEffect transition="in" filter="blinds(horizontal)">
                                      <p:cBhvr>
                                        <p:cTn id="17" dur="500"/>
                                        <p:tgtEl>
                                          <p:spTgt spid="7127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12707">
                                            <p:txEl>
                                              <p:pRg st="2" end="2"/>
                                            </p:txEl>
                                          </p:spTgt>
                                        </p:tgtEl>
                                        <p:attrNameLst>
                                          <p:attrName>style.visibility</p:attrName>
                                        </p:attrNameLst>
                                      </p:cBhvr>
                                      <p:to>
                                        <p:strVal val="visible"/>
                                      </p:to>
                                    </p:set>
                                    <p:animEffect transition="in" filter="blinds(horizontal)">
                                      <p:cBhvr>
                                        <p:cTn id="22" dur="500"/>
                                        <p:tgtEl>
                                          <p:spTgt spid="7127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12707">
                                            <p:txEl>
                                              <p:pRg st="3" end="3"/>
                                            </p:txEl>
                                          </p:spTgt>
                                        </p:tgtEl>
                                        <p:attrNameLst>
                                          <p:attrName>style.visibility</p:attrName>
                                        </p:attrNameLst>
                                      </p:cBhvr>
                                      <p:to>
                                        <p:strVal val="visible"/>
                                      </p:to>
                                    </p:set>
                                    <p:animEffect transition="in" filter="blinds(horizontal)">
                                      <p:cBhvr>
                                        <p:cTn id="32" dur="500"/>
                                        <p:tgtEl>
                                          <p:spTgt spid="712707">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xit" presetSubtype="32" fill="hold" nodeType="clickEffect">
                                  <p:stCondLst>
                                    <p:cond delay="0"/>
                                  </p:stCondLst>
                                  <p:childTnLst>
                                    <p:animEffect transition="out" filter="diamond(out)">
                                      <p:cBhvr>
                                        <p:cTn id="36" dur="2000"/>
                                        <p:tgtEl>
                                          <p:spTgt spid="5"/>
                                        </p:tgtEl>
                                      </p:cBhvr>
                                    </p:animEffect>
                                    <p:set>
                                      <p:cBhvr>
                                        <p:cTn id="37" dur="1" fill="hold">
                                          <p:stCondLst>
                                            <p:cond delay="1999"/>
                                          </p:stCondLst>
                                        </p:cTn>
                                        <p:tgtEl>
                                          <p:spTgt spid="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ox(out)">
                                      <p:cBhvr>
                                        <p:cTn id="42" dur="2000"/>
                                        <p:tgtEl>
                                          <p:spTgt spid="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12707">
                                            <p:txEl>
                                              <p:pRg st="4" end="4"/>
                                            </p:txEl>
                                          </p:spTgt>
                                        </p:tgtEl>
                                        <p:attrNameLst>
                                          <p:attrName>style.visibility</p:attrName>
                                        </p:attrNameLst>
                                      </p:cBhvr>
                                      <p:to>
                                        <p:strVal val="visible"/>
                                      </p:to>
                                    </p:set>
                                    <p:animEffect transition="in" filter="blinds(horizontal)">
                                      <p:cBhvr>
                                        <p:cTn id="47" dur="500"/>
                                        <p:tgtEl>
                                          <p:spTgt spid="712707">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12707">
                                            <p:txEl>
                                              <p:pRg st="5" end="5"/>
                                            </p:txEl>
                                          </p:spTgt>
                                        </p:tgtEl>
                                        <p:attrNameLst>
                                          <p:attrName>style.visibility</p:attrName>
                                        </p:attrNameLst>
                                      </p:cBhvr>
                                      <p:to>
                                        <p:strVal val="visible"/>
                                      </p:to>
                                    </p:set>
                                    <p:animEffect transition="in" filter="blinds(horizontal)">
                                      <p:cBhvr>
                                        <p:cTn id="52" dur="500"/>
                                        <p:tgtEl>
                                          <p:spTgt spid="712707">
                                            <p:txEl>
                                              <p:pRg st="5" end="5"/>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8" presetClass="exit" presetSubtype="32" fill="hold" nodeType="clickEffect">
                                  <p:stCondLst>
                                    <p:cond delay="0"/>
                                  </p:stCondLst>
                                  <p:childTnLst>
                                    <p:animEffect transition="out" filter="diamond(out)">
                                      <p:cBhvr>
                                        <p:cTn id="56" dur="2000"/>
                                        <p:tgtEl>
                                          <p:spTgt spid="6"/>
                                        </p:tgtEl>
                                      </p:cBhvr>
                                    </p:animEffect>
                                    <p:set>
                                      <p:cBhvr>
                                        <p:cTn id="57" dur="1" fill="hold">
                                          <p:stCondLst>
                                            <p:cond delay="1999"/>
                                          </p:stCondLst>
                                        </p:cTn>
                                        <p:tgtEl>
                                          <p:spTgt spid="6"/>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2000"/>
                                        <p:tgtEl>
                                          <p:spTgt spid="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8" presetClass="exit" presetSubtype="32" fill="hold" nodeType="clickEffect">
                                  <p:stCondLst>
                                    <p:cond delay="0"/>
                                  </p:stCondLst>
                                  <p:childTnLst>
                                    <p:animEffect transition="out" filter="diamond(out)">
                                      <p:cBhvr>
                                        <p:cTn id="66" dur="2000"/>
                                        <p:tgtEl>
                                          <p:spTgt spid="7"/>
                                        </p:tgtEl>
                                      </p:cBhvr>
                                    </p:animEffect>
                                    <p:set>
                                      <p:cBhvr>
                                        <p:cTn id="67" dur="1" fill="hold">
                                          <p:stCondLst>
                                            <p:cond delay="1999"/>
                                          </p:stCondLst>
                                        </p:cTn>
                                        <p:tgtEl>
                                          <p:spTgt spid="7"/>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32" fill="hold" nodeType="click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box(out)">
                                      <p:cBhvr>
                                        <p:cTn id="72" dur="2000"/>
                                        <p:tgtEl>
                                          <p:spTgt spid="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fade">
                                      <p:cBhvr>
                                        <p:cTn id="7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6" grpId="0" autoUpdateAnimBg="0"/>
      <p:bldP spid="712707" grpId="0" build="p" autoUpdateAnimBg="0"/>
      <p:bldP spid="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ocultismopel.files.wordpress.com/2015/05/23838_1430125352453_1212444063_1250661_232566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a:spLocks noChangeArrowheads="1"/>
          </p:cNvSpPr>
          <p:nvPr/>
        </p:nvSpPr>
        <p:spPr bwMode="auto">
          <a:xfrm>
            <a:off x="0" y="5562600"/>
            <a:ext cx="9144000" cy="12001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i="1"/>
              <a:t>“Así como las dos grandes rocas en España y África que separaban los pueblos del Mediterráneo de las tierras al Occidente, hasta que Hércules logró separarlas con violencia, así Jachin y Boaz desafían nuestro derecho a la gran Sabiduría que yace dentro del Templo de los Misterios, al que se ingresa atravesándolas”.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5" name="Text Box 3"/>
          <p:cNvSpPr txBox="1">
            <a:spLocks noChangeArrowheads="1"/>
          </p:cNvSpPr>
          <p:nvPr/>
        </p:nvSpPr>
        <p:spPr bwMode="auto">
          <a:xfrm>
            <a:off x="457200" y="1152525"/>
            <a:ext cx="342900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i="1">
                <a:ea typeface="Arial Unicode MS" pitchFamily="34" charset="-128"/>
                <a:cs typeface="Arial Unicode MS" pitchFamily="34" charset="-128"/>
              </a:rPr>
              <a:t>“Comenzamos a darnos cuenta que estos pilares existen y siempre han existido: trascienden el tiempo, no están fijos en el espacio y tienen muchos nombres. Expresan algo fundamental en la estructura del Universo. El Sepher Yezirah nos dice que la Unidad en sí los llamó a ser: «Creó una realidad de la nada, trajo la nada a existencia y labró, por así decirlo, colosales pilares del aire intangible»”.</a:t>
            </a:r>
            <a:endParaRPr lang="es-ES_tradnl" b="1" i="1">
              <a:ea typeface="Arial Unicode MS" pitchFamily="34" charset="-128"/>
              <a:cs typeface="Arial Unicode MS" pitchFamily="34" charset="-128"/>
            </a:endParaRPr>
          </a:p>
        </p:txBody>
      </p:sp>
      <p:pic>
        <p:nvPicPr>
          <p:cNvPr id="468997" name="Picture 5" descr="159643_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2600" y="0"/>
            <a:ext cx="393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8997"/>
                                        </p:tgtEl>
                                        <p:attrNameLst>
                                          <p:attrName>style.visibility</p:attrName>
                                        </p:attrNameLst>
                                      </p:cBhvr>
                                      <p:to>
                                        <p:strVal val="visible"/>
                                      </p:to>
                                    </p:set>
                                    <p:animEffect transition="in" filter="box(out)">
                                      <p:cBhvr>
                                        <p:cTn id="7" dur="2000"/>
                                        <p:tgtEl>
                                          <p:spTgt spid="4689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68995"/>
                                        </p:tgtEl>
                                        <p:attrNameLst>
                                          <p:attrName>style.visibility</p:attrName>
                                        </p:attrNameLst>
                                      </p:cBhvr>
                                      <p:to>
                                        <p:strVal val="visible"/>
                                      </p:to>
                                    </p:set>
                                    <p:animEffect transition="in" filter="wedge">
                                      <p:cBhvr>
                                        <p:cTn id="12" dur="2000"/>
                                        <p:tgtEl>
                                          <p:spTgt spid="468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5" grpId="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p:txBody>
          <a:bodyPr/>
          <a:lstStyle/>
          <a:p>
            <a:pPr eaLnBrk="1" hangingPunct="1"/>
            <a:r>
              <a:rPr lang="es-MX" sz="4000" smtClean="0"/>
              <a:t>Las dos columnas y el Iniciado</a:t>
            </a:r>
            <a:endParaRPr lang="es-ES_tradnl" sz="4000" smtClean="0"/>
          </a:p>
        </p:txBody>
      </p:sp>
      <p:sp>
        <p:nvSpPr>
          <p:cNvPr id="470020" name="Rectangle 4"/>
          <p:cNvSpPr>
            <a:spLocks noGrp="1" noChangeArrowheads="1"/>
          </p:cNvSpPr>
          <p:nvPr>
            <p:ph type="body" sz="half" idx="1"/>
          </p:nvPr>
        </p:nvSpPr>
        <p:spPr>
          <a:xfrm>
            <a:off x="457200" y="1447800"/>
            <a:ext cx="4419600" cy="4525963"/>
          </a:xfrm>
        </p:spPr>
        <p:txBody>
          <a:bodyPr/>
          <a:lstStyle/>
          <a:p>
            <a:pPr>
              <a:lnSpc>
                <a:spcPct val="80000"/>
              </a:lnSpc>
            </a:pPr>
            <a:r>
              <a:rPr lang="es-AR" sz="2400" i="1" smtClean="0"/>
              <a:t>“La columna roja y la columna negra expresan las polaridades opuestas existentes en la Naturaleza, las cuales, si no son equilibradas o mantenidas en equilibrio, destruirían todo reduciéndolo al caos”.</a:t>
            </a:r>
          </a:p>
          <a:p>
            <a:pPr>
              <a:lnSpc>
                <a:spcPct val="80000"/>
              </a:lnSpc>
            </a:pPr>
            <a:r>
              <a:rPr lang="es-AR" sz="2400" i="1" smtClean="0"/>
              <a:t>“La túnica blanca del Iniciado es el tercer pilar simbólico, que los unifica o reconcilia armoniosamente”.</a:t>
            </a:r>
          </a:p>
          <a:p>
            <a:pPr>
              <a:lnSpc>
                <a:spcPct val="80000"/>
              </a:lnSpc>
            </a:pPr>
            <a:r>
              <a:rPr lang="es-MX" sz="2400" smtClean="0"/>
              <a:t>Esto se explicaba en los antiguos discursos de la OMT, de ahí la referencia al rojo y al negro.</a:t>
            </a:r>
            <a:endParaRPr lang="es-ES_tradnl" sz="2400" smtClean="0"/>
          </a:p>
        </p:txBody>
      </p:sp>
      <p:pic>
        <p:nvPicPr>
          <p:cNvPr id="470023" name="Picture 7" descr="puer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2400" y="1423988"/>
            <a:ext cx="3073400" cy="490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2706"/>
                                        </p:tgtEl>
                                        <p:attrNameLst>
                                          <p:attrName>style.visibility</p:attrName>
                                        </p:attrNameLst>
                                      </p:cBhvr>
                                      <p:to>
                                        <p:strVal val="visible"/>
                                      </p:to>
                                    </p:set>
                                    <p:animEffect transition="in" filter="blinds(horizontal)">
                                      <p:cBhvr>
                                        <p:cTn id="7" dur="500"/>
                                        <p:tgtEl>
                                          <p:spTgt spid="712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0020">
                                            <p:txEl>
                                              <p:pRg st="0" end="0"/>
                                            </p:txEl>
                                          </p:spTgt>
                                        </p:tgtEl>
                                        <p:attrNameLst>
                                          <p:attrName>style.visibility</p:attrName>
                                        </p:attrNameLst>
                                      </p:cBhvr>
                                      <p:to>
                                        <p:strVal val="visible"/>
                                      </p:to>
                                    </p:set>
                                    <p:animEffect transition="in" filter="blinds(horizontal)">
                                      <p:cBhvr>
                                        <p:cTn id="12" dur="500"/>
                                        <p:tgtEl>
                                          <p:spTgt spid="47002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0020">
                                            <p:txEl>
                                              <p:pRg st="1" end="1"/>
                                            </p:txEl>
                                          </p:spTgt>
                                        </p:tgtEl>
                                        <p:attrNameLst>
                                          <p:attrName>style.visibility</p:attrName>
                                        </p:attrNameLst>
                                      </p:cBhvr>
                                      <p:to>
                                        <p:strVal val="visible"/>
                                      </p:to>
                                    </p:set>
                                    <p:animEffect transition="in" filter="blinds(horizontal)">
                                      <p:cBhvr>
                                        <p:cTn id="17" dur="500"/>
                                        <p:tgtEl>
                                          <p:spTgt spid="47002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0020">
                                            <p:txEl>
                                              <p:pRg st="2" end="2"/>
                                            </p:txEl>
                                          </p:spTgt>
                                        </p:tgtEl>
                                        <p:attrNameLst>
                                          <p:attrName>style.visibility</p:attrName>
                                        </p:attrNameLst>
                                      </p:cBhvr>
                                      <p:to>
                                        <p:strVal val="visible"/>
                                      </p:to>
                                    </p:set>
                                    <p:animEffect transition="in" filter="blinds(horizontal)">
                                      <p:cBhvr>
                                        <p:cTn id="22" dur="500"/>
                                        <p:tgtEl>
                                          <p:spTgt spid="470020">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70023"/>
                                        </p:tgtEl>
                                        <p:attrNameLst>
                                          <p:attrName>style.visibility</p:attrName>
                                        </p:attrNameLst>
                                      </p:cBhvr>
                                      <p:to>
                                        <p:strVal val="visible"/>
                                      </p:to>
                                    </p:set>
                                    <p:animEffect transition="in" filter="box(out)">
                                      <p:cBhvr>
                                        <p:cTn id="27" dur="2000"/>
                                        <p:tgtEl>
                                          <p:spTgt spid="470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6" grpId="0" autoUpdateAnimBg="0"/>
      <p:bldP spid="470020" grpId="0" build="p"/>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p:txBody>
          <a:bodyPr/>
          <a:lstStyle/>
          <a:p>
            <a:pPr eaLnBrk="1" hangingPunct="1"/>
            <a:r>
              <a:rPr lang="es-MX" sz="4000" smtClean="0"/>
              <a:t>Las dos columnas y el Iniciado</a:t>
            </a:r>
            <a:endParaRPr lang="es-ES_tradnl" sz="4000" smtClean="0"/>
          </a:p>
        </p:txBody>
      </p:sp>
      <p:sp>
        <p:nvSpPr>
          <p:cNvPr id="473091" name="Rectangle 3"/>
          <p:cNvSpPr>
            <a:spLocks noGrp="1" noChangeArrowheads="1"/>
          </p:cNvSpPr>
          <p:nvPr>
            <p:ph type="body" sz="half" idx="1"/>
          </p:nvPr>
        </p:nvSpPr>
        <p:spPr>
          <a:xfrm>
            <a:off x="381000" y="1447800"/>
            <a:ext cx="3657600" cy="4525963"/>
          </a:xfrm>
        </p:spPr>
        <p:txBody>
          <a:bodyPr/>
          <a:lstStyle/>
          <a:p>
            <a:pPr>
              <a:lnSpc>
                <a:spcPct val="80000"/>
              </a:lnSpc>
            </a:pPr>
            <a:r>
              <a:rPr lang="es-AR" sz="2000" i="1" smtClean="0"/>
              <a:t>“Juntos, simbolizan la fuerza constructiva y la fuerza destructiva, operando como magnetos para atraer o repeler cualquier cosa dentro de su esfera de influencia”.</a:t>
            </a:r>
          </a:p>
          <a:p>
            <a:pPr>
              <a:lnSpc>
                <a:spcPct val="80000"/>
              </a:lnSpc>
            </a:pPr>
            <a:r>
              <a:rPr lang="es-AR" sz="2000" i="1" smtClean="0"/>
              <a:t>“Cualquiera de los dos sin el otro, atraería el Universo y todo lo que hay en él fuera de su órbita, haciendo que el orden fuera imposible; sin embargo, juntos aprovechan el incesante conflicto binario hasta que es descubierta y se hace uso de la condición mediadora que acepta sus oposiciones y las equilibra”.</a:t>
            </a:r>
            <a:endParaRPr lang="es-ES_tradnl" sz="2000" i="1" smtClean="0"/>
          </a:p>
        </p:txBody>
      </p:sp>
      <p:pic>
        <p:nvPicPr>
          <p:cNvPr id="473094" name="Picture 6" descr="Sephirot_pavime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1825" y="1462088"/>
            <a:ext cx="4092575" cy="501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2706"/>
                                        </p:tgtEl>
                                        <p:attrNameLst>
                                          <p:attrName>style.visibility</p:attrName>
                                        </p:attrNameLst>
                                      </p:cBhvr>
                                      <p:to>
                                        <p:strVal val="visible"/>
                                      </p:to>
                                    </p:set>
                                    <p:animEffect transition="in" filter="blinds(horizontal)">
                                      <p:cBhvr>
                                        <p:cTn id="7" dur="500"/>
                                        <p:tgtEl>
                                          <p:spTgt spid="712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3091">
                                            <p:txEl>
                                              <p:pRg st="0" end="0"/>
                                            </p:txEl>
                                          </p:spTgt>
                                        </p:tgtEl>
                                        <p:attrNameLst>
                                          <p:attrName>style.visibility</p:attrName>
                                        </p:attrNameLst>
                                      </p:cBhvr>
                                      <p:to>
                                        <p:strVal val="visible"/>
                                      </p:to>
                                    </p:set>
                                    <p:animEffect transition="in" filter="blinds(horizontal)">
                                      <p:cBhvr>
                                        <p:cTn id="12" dur="500"/>
                                        <p:tgtEl>
                                          <p:spTgt spid="4730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3091">
                                            <p:txEl>
                                              <p:pRg st="1" end="1"/>
                                            </p:txEl>
                                          </p:spTgt>
                                        </p:tgtEl>
                                        <p:attrNameLst>
                                          <p:attrName>style.visibility</p:attrName>
                                        </p:attrNameLst>
                                      </p:cBhvr>
                                      <p:to>
                                        <p:strVal val="visible"/>
                                      </p:to>
                                    </p:set>
                                    <p:animEffect transition="in" filter="blinds(horizontal)">
                                      <p:cBhvr>
                                        <p:cTn id="17" dur="500"/>
                                        <p:tgtEl>
                                          <p:spTgt spid="4730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73094"/>
                                        </p:tgtEl>
                                        <p:attrNameLst>
                                          <p:attrName>style.visibility</p:attrName>
                                        </p:attrNameLst>
                                      </p:cBhvr>
                                      <p:to>
                                        <p:strVal val="visible"/>
                                      </p:to>
                                    </p:set>
                                    <p:animEffect transition="in" filter="box(out)">
                                      <p:cBhvr>
                                        <p:cTn id="22" dur="2000"/>
                                        <p:tgtEl>
                                          <p:spTgt spid="473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6" grpId="0" autoUpdateAnimBg="0"/>
      <p:bldP spid="473091" grpId="0" build="p"/>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p:txBody>
          <a:bodyPr/>
          <a:lstStyle/>
          <a:p>
            <a:pPr eaLnBrk="1" hangingPunct="1"/>
            <a:r>
              <a:rPr lang="es-MX" sz="4000" smtClean="0"/>
              <a:t>Las dos columnas y el Iniciado</a:t>
            </a:r>
            <a:endParaRPr lang="es-ES_tradnl" sz="4000" smtClean="0"/>
          </a:p>
        </p:txBody>
      </p:sp>
      <p:sp>
        <p:nvSpPr>
          <p:cNvPr id="473091" name="Rectangle 3"/>
          <p:cNvSpPr>
            <a:spLocks noGrp="1" noChangeArrowheads="1"/>
          </p:cNvSpPr>
          <p:nvPr>
            <p:ph idx="1"/>
          </p:nvPr>
        </p:nvSpPr>
        <p:spPr/>
        <p:txBody>
          <a:bodyPr/>
          <a:lstStyle/>
          <a:p>
            <a:pPr>
              <a:lnSpc>
                <a:spcPct val="80000"/>
              </a:lnSpc>
            </a:pPr>
            <a:r>
              <a:rPr lang="es-AR" sz="2000" i="1" smtClean="0"/>
              <a:t>«El Iniciado se ofrece a sí mismo como la condición equilibrante, en donde los conflictos y oposiciones de la vida pueden ser reconciliados por la armonía. Las pruebas, estímulos, impulsos e inclinaciones que experimenta y encuentra dentro y fuera de él, son debidos a la abundante emanación de fuerza del Pilar de la Fuerza y del Pilar del Establecimiento».</a:t>
            </a:r>
          </a:p>
          <a:p>
            <a:pPr>
              <a:lnSpc>
                <a:spcPct val="80000"/>
              </a:lnSpc>
            </a:pPr>
            <a:r>
              <a:rPr lang="es-MX" sz="2000" i="1" smtClean="0"/>
              <a:t>«Verdaderamente, estas son fuerzas poderosas, que siempre parecen trastornar, confundir, desequilibrar. Como figuras en un caleidoscopio, se encuentran y se separan, cambian caracteres, se convierten momentáneamente en una. Jamás están quietas y bailan perpetuamente en muchos ritmos, bajo muchos disfraces. Puede parecer que la columna roja es la negra; el establecimiento puede parecer burlonamente inestable; la fuerza puede mostrarse súbitamente como debilidad. El cambio regula su danza y la antítesis es siempre el tema».</a:t>
            </a:r>
          </a:p>
          <a:p>
            <a:pPr>
              <a:lnSpc>
                <a:spcPct val="80000"/>
              </a:lnSpc>
            </a:pPr>
            <a:r>
              <a:rPr lang="es-MX" sz="2000" i="1" smtClean="0"/>
              <a:t>«Sabiduría – tontería; riqueza – pobreza; fecundidad – infecundidad; vida – muerte; dominio – dependencia; paz – guerra; belleza – fealdad; son sus nombres».</a:t>
            </a:r>
            <a:endParaRPr lang="es-ES_tradnl" sz="2000" i="1"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2706"/>
                                        </p:tgtEl>
                                        <p:attrNameLst>
                                          <p:attrName>style.visibility</p:attrName>
                                        </p:attrNameLst>
                                      </p:cBhvr>
                                      <p:to>
                                        <p:strVal val="visible"/>
                                      </p:to>
                                    </p:set>
                                    <p:animEffect transition="in" filter="blinds(horizontal)">
                                      <p:cBhvr>
                                        <p:cTn id="7" dur="500"/>
                                        <p:tgtEl>
                                          <p:spTgt spid="712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3091">
                                            <p:txEl>
                                              <p:pRg st="0" end="0"/>
                                            </p:txEl>
                                          </p:spTgt>
                                        </p:tgtEl>
                                        <p:attrNameLst>
                                          <p:attrName>style.visibility</p:attrName>
                                        </p:attrNameLst>
                                      </p:cBhvr>
                                      <p:to>
                                        <p:strVal val="visible"/>
                                      </p:to>
                                    </p:set>
                                    <p:animEffect transition="in" filter="blinds(horizontal)">
                                      <p:cBhvr>
                                        <p:cTn id="12" dur="500"/>
                                        <p:tgtEl>
                                          <p:spTgt spid="4730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3091">
                                            <p:txEl>
                                              <p:pRg st="1" end="1"/>
                                            </p:txEl>
                                          </p:spTgt>
                                        </p:tgtEl>
                                        <p:attrNameLst>
                                          <p:attrName>style.visibility</p:attrName>
                                        </p:attrNameLst>
                                      </p:cBhvr>
                                      <p:to>
                                        <p:strVal val="visible"/>
                                      </p:to>
                                    </p:set>
                                    <p:animEffect transition="in" filter="blinds(horizontal)">
                                      <p:cBhvr>
                                        <p:cTn id="17" dur="500"/>
                                        <p:tgtEl>
                                          <p:spTgt spid="4730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3091">
                                            <p:txEl>
                                              <p:pRg st="2" end="2"/>
                                            </p:txEl>
                                          </p:spTgt>
                                        </p:tgtEl>
                                        <p:attrNameLst>
                                          <p:attrName>style.visibility</p:attrName>
                                        </p:attrNameLst>
                                      </p:cBhvr>
                                      <p:to>
                                        <p:strVal val="visible"/>
                                      </p:to>
                                    </p:set>
                                    <p:animEffect transition="in" filter="blinds(horizontal)">
                                      <p:cBhvr>
                                        <p:cTn id="22" dur="500"/>
                                        <p:tgtEl>
                                          <p:spTgt spid="4730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6" grpId="0" autoUpdateAnimBg="0"/>
      <p:bldP spid="473091"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7" name="Picture 7" descr="http://www.centrosangiorgio.com/occultismo/massoneria/immagini/tempio_massonic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7375" y="-34925"/>
            <a:ext cx="5711825" cy="689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66675" y="665163"/>
            <a:ext cx="3133725"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t>«Hombres del Deseo:</a:t>
            </a:r>
          </a:p>
          <a:p>
            <a:pPr eaLnBrk="1" hangingPunct="1"/>
            <a:r>
              <a:rPr lang="es-MX" i="1"/>
              <a:t>estos pilares eternos de</a:t>
            </a:r>
          </a:p>
          <a:p>
            <a:pPr eaLnBrk="1" hangingPunct="1"/>
            <a:r>
              <a:rPr lang="es-MX" i="1"/>
              <a:t>los antiguos están ahora</a:t>
            </a:r>
          </a:p>
          <a:p>
            <a:pPr eaLnBrk="1" hangingPunct="1"/>
            <a:r>
              <a:rPr lang="es-MX" i="1"/>
              <a:t>atravesando nuestro curso.</a:t>
            </a:r>
          </a:p>
          <a:p>
            <a:pPr eaLnBrk="1" hangingPunct="1"/>
            <a:r>
              <a:rPr lang="es-MX" i="1"/>
              <a:t>La necesidad nos obliga a</a:t>
            </a:r>
          </a:p>
          <a:p>
            <a:pPr eaLnBrk="1" hangingPunct="1"/>
            <a:r>
              <a:rPr lang="es-MX" i="1"/>
              <a:t>seguir adelante para</a:t>
            </a:r>
          </a:p>
          <a:p>
            <a:pPr eaLnBrk="1" hangingPunct="1"/>
            <a:r>
              <a:rPr lang="es-MX" i="1"/>
              <a:t>enfrentarlos. No podemos</a:t>
            </a:r>
          </a:p>
          <a:p>
            <a:pPr eaLnBrk="1" hangingPunct="1"/>
            <a:r>
              <a:rPr lang="es-MX" i="1"/>
              <a:t>cambiar nuestro sendero,</a:t>
            </a:r>
          </a:p>
          <a:p>
            <a:pPr eaLnBrk="1" hangingPunct="1"/>
            <a:r>
              <a:rPr lang="es-MX" i="1"/>
              <a:t>ni escapar a su intención.</a:t>
            </a:r>
          </a:p>
          <a:p>
            <a:pPr eaLnBrk="1" hangingPunct="1"/>
            <a:r>
              <a:rPr lang="es-MX" i="1"/>
              <a:t>La vida yace ante nosotros,</a:t>
            </a:r>
          </a:p>
          <a:p>
            <a:pPr eaLnBrk="1" hangingPunct="1"/>
            <a:r>
              <a:rPr lang="es-MX" i="1"/>
              <a:t>llena de incontables</a:t>
            </a:r>
          </a:p>
          <a:p>
            <a:pPr eaLnBrk="1" hangingPunct="1"/>
            <a:r>
              <a:rPr lang="es-MX" i="1"/>
              <a:t>sutilezas de oposición.</a:t>
            </a:r>
          </a:p>
          <a:p>
            <a:pPr eaLnBrk="1" hangingPunct="1"/>
            <a:r>
              <a:rPr lang="es-MX" i="1"/>
              <a:t>Pero la vida debe ser vivida.</a:t>
            </a:r>
          </a:p>
          <a:p>
            <a:pPr eaLnBrk="1" hangingPunct="1"/>
            <a:r>
              <a:rPr lang="es-MX" i="1"/>
              <a:t>Aceptémosla con coraje</a:t>
            </a:r>
          </a:p>
          <a:p>
            <a:pPr eaLnBrk="1" hangingPunct="1"/>
            <a:r>
              <a:rPr lang="es-MX" i="1"/>
              <a:t>y luchemos para encontrar</a:t>
            </a:r>
          </a:p>
          <a:p>
            <a:pPr eaLnBrk="1" hangingPunct="1"/>
            <a:r>
              <a:rPr lang="es-MX" i="1"/>
              <a:t>fuerza en el establecimiento</a:t>
            </a:r>
          </a:p>
          <a:p>
            <a:pPr eaLnBrk="1" hangingPunct="1"/>
            <a:r>
              <a:rPr lang="es-MX" i="1"/>
              <a:t>y poder decir como dijo el</a:t>
            </a:r>
          </a:p>
          <a:p>
            <a:pPr eaLnBrk="1" hangingPunct="1"/>
            <a:r>
              <a:rPr lang="es-MX" i="1"/>
              <a:t>Iniciado antiguo: ´Vengo de</a:t>
            </a:r>
          </a:p>
          <a:p>
            <a:pPr eaLnBrk="1" hangingPunct="1"/>
            <a:r>
              <a:rPr lang="es-MX" i="1"/>
              <a:t>entre los pilares´».</a:t>
            </a:r>
            <a:endParaRPr lang="es-AR" i="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6567"/>
                                        </p:tgtEl>
                                        <p:attrNameLst>
                                          <p:attrName>style.visibility</p:attrName>
                                        </p:attrNameLst>
                                      </p:cBhvr>
                                      <p:to>
                                        <p:strVal val="visible"/>
                                      </p:to>
                                    </p:set>
                                    <p:animEffect transition="in" filter="box(out)">
                                      <p:cBhvr>
                                        <p:cTn id="7" dur="2000"/>
                                        <p:tgtEl>
                                          <p:spTgt spid="665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152400" y="287338"/>
            <a:ext cx="8915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b="1"/>
              <a:t>El valor del Iniciado es caminar en medio del sendero, a través de las inquietudes y disturbios de la vida, y preservar su ecuanimidad. De otra</a:t>
            </a:r>
          </a:p>
          <a:p>
            <a:pPr algn="ctr" eaLnBrk="1" hangingPunct="1"/>
            <a:r>
              <a:rPr lang="es-MX" b="1"/>
              <a:t>manera, él será arrastrado a una columna más que a la otra, o se frustrará en </a:t>
            </a:r>
          </a:p>
          <a:p>
            <a:pPr algn="ctr" eaLnBrk="1" hangingPunct="1"/>
            <a:r>
              <a:rPr lang="es-MX" b="1"/>
              <a:t>su habilidad para armonizarlas.</a:t>
            </a:r>
          </a:p>
        </p:txBody>
      </p:sp>
      <p:pic>
        <p:nvPicPr>
          <p:cNvPr id="101380" name="Picture 4" descr="Datei:J.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700"/>
            <a:ext cx="1935163"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1" name="Picture 6" descr="Datei: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4975" y="1828800"/>
            <a:ext cx="1978025"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http://www.azothart.com/Photos/martinist%20triangles%20im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6850" y="2667000"/>
            <a:ext cx="37401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1380"/>
                                        </p:tgtEl>
                                        <p:attrNameLst>
                                          <p:attrName>style.visibility</p:attrName>
                                        </p:attrNameLst>
                                      </p:cBhvr>
                                      <p:to>
                                        <p:strVal val="visible"/>
                                      </p:to>
                                    </p:set>
                                    <p:animEffect transition="in" filter="box(out)">
                                      <p:cBhvr>
                                        <p:cTn id="12" dur="2000"/>
                                        <p:tgtEl>
                                          <p:spTgt spid="101380"/>
                                        </p:tgtEl>
                                      </p:cBhvr>
                                    </p:animEffect>
                                  </p:childTnLst>
                                </p:cTn>
                              </p:par>
                              <p:par>
                                <p:cTn id="13" presetID="4" presetClass="entr" presetSubtype="32" fill="hold" nodeType="withEffect">
                                  <p:stCondLst>
                                    <p:cond delay="0"/>
                                  </p:stCondLst>
                                  <p:childTnLst>
                                    <p:set>
                                      <p:cBhvr>
                                        <p:cTn id="14" dur="1" fill="hold">
                                          <p:stCondLst>
                                            <p:cond delay="0"/>
                                          </p:stCondLst>
                                        </p:cTn>
                                        <p:tgtEl>
                                          <p:spTgt spid="101381"/>
                                        </p:tgtEl>
                                        <p:attrNameLst>
                                          <p:attrName>style.visibility</p:attrName>
                                        </p:attrNameLst>
                                      </p:cBhvr>
                                      <p:to>
                                        <p:strVal val="visible"/>
                                      </p:to>
                                    </p:set>
                                    <p:animEffect transition="in" filter="box(out)">
                                      <p:cBhvr>
                                        <p:cTn id="15" dur="2000"/>
                                        <p:tgtEl>
                                          <p:spTgt spid="10138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32"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amond(out)">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p:txBody>
          <a:bodyPr/>
          <a:lstStyle/>
          <a:p>
            <a:pPr eaLnBrk="1" hangingPunct="1"/>
            <a:r>
              <a:rPr lang="es-MX" sz="4000" smtClean="0"/>
              <a:t>Letras dobles y columnas</a:t>
            </a:r>
            <a:endParaRPr lang="es-ES_tradnl" sz="4000" smtClean="0"/>
          </a:p>
        </p:txBody>
      </p:sp>
      <p:sp>
        <p:nvSpPr>
          <p:cNvPr id="473091" name="Rectangle 3"/>
          <p:cNvSpPr>
            <a:spLocks noGrp="1" noChangeArrowheads="1"/>
          </p:cNvSpPr>
          <p:nvPr>
            <p:ph idx="1"/>
          </p:nvPr>
        </p:nvSpPr>
        <p:spPr/>
        <p:txBody>
          <a:bodyPr/>
          <a:lstStyle/>
          <a:p>
            <a:pPr>
              <a:lnSpc>
                <a:spcPct val="80000"/>
              </a:lnSpc>
            </a:pPr>
            <a:r>
              <a:rPr lang="es-MX" sz="2000" smtClean="0"/>
              <a:t>Es comprensible que exista una relación entre las dos columnas, símbolo de la dualidad, y las siete letras dobles del alfabeto hebreo.</a:t>
            </a:r>
          </a:p>
          <a:p>
            <a:pPr>
              <a:lnSpc>
                <a:spcPct val="80000"/>
              </a:lnSpc>
            </a:pPr>
            <a:r>
              <a:rPr lang="es-MX" sz="2000" smtClean="0"/>
              <a:t>De hecho, los metafísicos hebreos expresaron los conflictos de la vida y la necesidad de armonizarlos en las siete letras dobles de su alfabeto. Estas mismas enseñanzas están expresadas concretamente en los pilares simbólicos que flanquean la mesa del Maestro.</a:t>
            </a:r>
          </a:p>
          <a:p>
            <a:pPr>
              <a:lnSpc>
                <a:spcPct val="80000"/>
              </a:lnSpc>
            </a:pPr>
            <a:r>
              <a:rPr lang="es-MX" sz="2000" smtClean="0"/>
              <a:t>La Heptada en sí es un símbolo del mundo de los opuestos; sus Oficiales simbolizan las influencias de la Unidad, que están constantemente apuntando sus cañones duales sobre la humanidad, y las dos columnas nos recuerdan las obligaciones que nuestra propia Reintegración nos ordena que enfrentemos.</a:t>
            </a:r>
          </a:p>
          <a:p>
            <a:pPr>
              <a:lnSpc>
                <a:spcPct val="80000"/>
              </a:lnSpc>
            </a:pPr>
            <a:r>
              <a:rPr lang="es-MX" sz="2000" smtClean="0"/>
              <a:t>Tenemos, entonces un triple simbolismo:</a:t>
            </a:r>
          </a:p>
          <a:p>
            <a:pPr>
              <a:lnSpc>
                <a:spcPct val="80000"/>
              </a:lnSpc>
            </a:pPr>
            <a:r>
              <a:rPr lang="es-MX" sz="2000" smtClean="0"/>
              <a:t>Los siete Oficiales corresponden a las siete letras dobles del alfabeto hebreo.</a:t>
            </a:r>
          </a:p>
          <a:p>
            <a:pPr>
              <a:lnSpc>
                <a:spcPct val="80000"/>
              </a:lnSpc>
            </a:pPr>
            <a:r>
              <a:rPr lang="es-MX" sz="2000" smtClean="0"/>
              <a:t>Cada letra se vincula a un par de opuestos.</a:t>
            </a:r>
          </a:p>
          <a:p>
            <a:pPr>
              <a:lnSpc>
                <a:spcPct val="80000"/>
              </a:lnSpc>
            </a:pPr>
            <a:r>
              <a:rPr lang="es-MX" sz="2000" smtClean="0"/>
              <a:t>Y cada par se asocia a uno de los siete «planetas» de los antiguos.</a:t>
            </a:r>
            <a:endParaRPr lang="es-ES_tradnl" sz="20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2706"/>
                                        </p:tgtEl>
                                        <p:attrNameLst>
                                          <p:attrName>style.visibility</p:attrName>
                                        </p:attrNameLst>
                                      </p:cBhvr>
                                      <p:to>
                                        <p:strVal val="visible"/>
                                      </p:to>
                                    </p:set>
                                    <p:animEffect transition="in" filter="blinds(horizontal)">
                                      <p:cBhvr>
                                        <p:cTn id="7" dur="500"/>
                                        <p:tgtEl>
                                          <p:spTgt spid="712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3091">
                                            <p:txEl>
                                              <p:pRg st="0" end="0"/>
                                            </p:txEl>
                                          </p:spTgt>
                                        </p:tgtEl>
                                        <p:attrNameLst>
                                          <p:attrName>style.visibility</p:attrName>
                                        </p:attrNameLst>
                                      </p:cBhvr>
                                      <p:to>
                                        <p:strVal val="visible"/>
                                      </p:to>
                                    </p:set>
                                    <p:animEffect transition="in" filter="blinds(horizontal)">
                                      <p:cBhvr>
                                        <p:cTn id="12" dur="500"/>
                                        <p:tgtEl>
                                          <p:spTgt spid="4730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3091">
                                            <p:txEl>
                                              <p:pRg st="1" end="1"/>
                                            </p:txEl>
                                          </p:spTgt>
                                        </p:tgtEl>
                                        <p:attrNameLst>
                                          <p:attrName>style.visibility</p:attrName>
                                        </p:attrNameLst>
                                      </p:cBhvr>
                                      <p:to>
                                        <p:strVal val="visible"/>
                                      </p:to>
                                    </p:set>
                                    <p:animEffect transition="in" filter="blinds(horizontal)">
                                      <p:cBhvr>
                                        <p:cTn id="17" dur="500"/>
                                        <p:tgtEl>
                                          <p:spTgt spid="4730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3091">
                                            <p:txEl>
                                              <p:pRg st="2" end="2"/>
                                            </p:txEl>
                                          </p:spTgt>
                                        </p:tgtEl>
                                        <p:attrNameLst>
                                          <p:attrName>style.visibility</p:attrName>
                                        </p:attrNameLst>
                                      </p:cBhvr>
                                      <p:to>
                                        <p:strVal val="visible"/>
                                      </p:to>
                                    </p:set>
                                    <p:animEffect transition="in" filter="blinds(horizontal)">
                                      <p:cBhvr>
                                        <p:cTn id="22" dur="500"/>
                                        <p:tgtEl>
                                          <p:spTgt spid="4730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3091">
                                            <p:txEl>
                                              <p:pRg st="3" end="3"/>
                                            </p:txEl>
                                          </p:spTgt>
                                        </p:tgtEl>
                                        <p:attrNameLst>
                                          <p:attrName>style.visibility</p:attrName>
                                        </p:attrNameLst>
                                      </p:cBhvr>
                                      <p:to>
                                        <p:strVal val="visible"/>
                                      </p:to>
                                    </p:set>
                                    <p:animEffect transition="in" filter="blinds(horizontal)">
                                      <p:cBhvr>
                                        <p:cTn id="27" dur="500"/>
                                        <p:tgtEl>
                                          <p:spTgt spid="4730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73091">
                                            <p:txEl>
                                              <p:pRg st="4" end="4"/>
                                            </p:txEl>
                                          </p:spTgt>
                                        </p:tgtEl>
                                        <p:attrNameLst>
                                          <p:attrName>style.visibility</p:attrName>
                                        </p:attrNameLst>
                                      </p:cBhvr>
                                      <p:to>
                                        <p:strVal val="visible"/>
                                      </p:to>
                                    </p:set>
                                    <p:animEffect transition="in" filter="blinds(horizontal)">
                                      <p:cBhvr>
                                        <p:cTn id="32" dur="500"/>
                                        <p:tgtEl>
                                          <p:spTgt spid="47309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3091">
                                            <p:txEl>
                                              <p:pRg st="5" end="5"/>
                                            </p:txEl>
                                          </p:spTgt>
                                        </p:tgtEl>
                                        <p:attrNameLst>
                                          <p:attrName>style.visibility</p:attrName>
                                        </p:attrNameLst>
                                      </p:cBhvr>
                                      <p:to>
                                        <p:strVal val="visible"/>
                                      </p:to>
                                    </p:set>
                                    <p:animEffect transition="in" filter="blinds(horizontal)">
                                      <p:cBhvr>
                                        <p:cTn id="37" dur="500"/>
                                        <p:tgtEl>
                                          <p:spTgt spid="47309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73091">
                                            <p:txEl>
                                              <p:pRg st="6" end="6"/>
                                            </p:txEl>
                                          </p:spTgt>
                                        </p:tgtEl>
                                        <p:attrNameLst>
                                          <p:attrName>style.visibility</p:attrName>
                                        </p:attrNameLst>
                                      </p:cBhvr>
                                      <p:to>
                                        <p:strVal val="visible"/>
                                      </p:to>
                                    </p:set>
                                    <p:animEffect transition="in" filter="blinds(horizontal)">
                                      <p:cBhvr>
                                        <p:cTn id="42" dur="500"/>
                                        <p:tgtEl>
                                          <p:spTgt spid="4730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6" grpId="0" autoUpdateAnimBg="0"/>
      <p:bldP spid="473091"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7538" y="0"/>
            <a:ext cx="5427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box(out)">
                                      <p:cBhvr>
                                        <p:cTn id="7" dur="20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p:txBody>
          <a:bodyPr/>
          <a:lstStyle/>
          <a:p>
            <a:pPr eaLnBrk="1" hangingPunct="1"/>
            <a:r>
              <a:rPr lang="es-AR" sz="3600" smtClean="0"/>
              <a:t>4. Los pares de opuestos</a:t>
            </a:r>
            <a:endParaRPr lang="es-ES_tradnl" sz="3600" smtClean="0"/>
          </a:p>
        </p:txBody>
      </p:sp>
      <p:sp>
        <p:nvSpPr>
          <p:cNvPr id="104451" name="AutoShape 10" descr="data:image/png;base64,iVBORw0KGgoAAAANSUhEUgAAASsAAACoCAMAAACPKThEAAAAe1BMVEUAAAD////29vb7+/vn5+fv7+/IyMgYGBi0tLSKioq6urrr6+udnZ0tLS3f399paWmqqqrX19ekpKRSUlJ2dnZubm7Ozs5XV1fg4OAaGhrT09NCQkLAwMAnJyeEhIR8fHw4ODgzMzNNTU1gYGAODg6UlJREREQgICBWVlZiZzczAAAfUUlEQVR4nN1dh5arOAy16b2FlkDoJf//hetCDyGQMjNvdc6+2UkyAa5l6UqWZQD/sqi2oEiBpcSCHTK/fTMQ/PYNEGE52xfiWLG0Wk5S1ytvTaa3YgWmUp3zwkw0BNyFY3/jLn8VK96wfan2Tpl+BofkrGcnr5Z8O+R/8HZ/BSueC30nLQu9eg7LtlR5E3iyZHA/gdnPYsXwnFS7ZfQQI1Fvq15zmiJrZ2/mG6BlpVsL6ndt2o9hxRoIpegBQm0WpI4ECp9j+ND2fdugj83bKQCO3xS2iT4mhBJIrAq0D6HOvVrhv2bLfgIrXqm9VZ3Iy8RCLk4ln+JOwFEkSbKQOEjwT0kSClDEZSPI6OO6JAAZpoBjNxQMzUvPsb/yHN/GypbcOy3IXEcSDKQ4oSDVyOuZbpqY183nH+WUgSwdf/WS9Y/dHP/jz/JFrHjBOc0fQC9ry2fRzBLi2sx2grMtJnoELBLj3L1XKtxHH+hLWDEXLRLnAy0LLOIISlocJQjb0gbkOroAa+AqZzBzB1Xzyen4DaxCyZybJ/EkC76V3rI9HKHNbqYra46EyTo3iC1Imuya5WnhHAc55aCKU6D48zECUXL5EKH4NFa8n0wnXtbkFaj02wMHOBP95Dl+yD3zYwxn2IKTmLcmF9e+Rb63fLkrfAKuj2LFW954+1WWxEJtrj1P91RmreBn1gGxZJoVxxIKcmiUY/biuWmaJHKN3lcEm2cYdsAS04tYc0/59fFFehE96224PodVqN0m99ZIHPTTtbvWE0nBDEAjf8XFWnmQvV+jMqkdyVfHa+MYWyuXdvBqzn8vrfe46oewEuqZFUmMixOsPGajCZ1WmNdb/r6Nzz1NEkbM2IuUTICPILf8g0B64yE/gZXvLu6oXJon9EixzeNg2Y8RfS+ekKkqu5VliSZg0OSPSfoobanFg79TLW/zw/XLROIDWMnPHkVGusRdJDd68NwF/RElt+qUWNzUICFdYVnGEKxaTstG3wSsSeLO44Xm1geB9yJab2NlrM21XgSeF0DCX+TmsfU1OSi5AmKTEF5TBKocRUUdwsaFbis2l8mlWIbnbcT0vVP+SNmyTr1WLeUglfaS4XoTK3W4qch0m+U9XVWWl0GRPbjltinNVEDfIkXxFbh1BES314igVzcTOUEkSTrNvPAcdynXYUgIDGy6zVIi4aexCodgrFJUYWm1EFZFs2KZznp0MtNaUjRZdoNb6WLN3OcLr2Wq+Yg3MAzxsdcou6cLiKoQimY7xRaVMI9PxDewEiZWoVkf5YXkZh37Nsf5kuYWb+T5zvRvsXULOcSx6mDB5Yua6I0ab5l55cewsjYN7Z0E0oWBDALJ3MrYvSB6ouCZib5antuAm0PIhF8/iImQah20Wi9iJRx5nLPrIH5dPrzn98WVDHJbhjNTJF0jpt5+6KmPqdZLWHGrPtmVoaqtzay2fR6DvC2tp1AfaGiTQAvoNfGkjyajdyTweQEr1qH3Yjqj0meewap2PrXkWfLh2fZcMlMxsFlnbHkSwEcOommQd25rf3KNv4cVw1kEocKZeO0yZGGYjnPsXN5iDipfw2RLIk8iy66cVQ4jV5Ukz2Aka/GCvNtqHcGK8WuPqpKuMEKPlK4YkHHHcWwjG7ljxrmnED8mkWupSL8QjRlUO09sFidCVmhXszcdeACrehiVQNX6/3d9RCWn5itDw6TKvwhUJ3lKkjC+PPjrQsMvCCtxhvNhrISJG0v667sqtKfhhBxEjPb7OPUS1XiBwnAG7TKxdQrvlzNu6rPHP4AVM9imSZEBmunW5IIuGp76S0/9upiSig171v+eYHZxTw6tj2Hl91PumnZJARR/ogEbr5UhoOK/o1Ez0bF6cVpvqgrM6eNi8aHyOXvYhVWPie4ovTonswRDyrJ2eozI/6xcTeSYwz4RGEnIqPqLsKx9Gk7vwaqzSJUT9gTYZbjR8RUCw2l3OYY/J1Wg8IzTKVdeIzW6LCh18oQ9PMeK6fSn4PyM/l9gq8NVWtNXne1E5N8R0RO4uKOkLbZQ9nxRvDHew4rL6PfIfGeNqtgYsBGTUPtXgKJyTQyhmwMNdpLhjEJUm/PwGVZ+B7wpdV/nGqMFr+1dqZg/JjfF6gJGD7lIdh6JbVGtJ1j1CA1L3+r4kgz97z/YV+Ts9n6oRjZmHvh4r2LV06c+cNfQnEyHq/xOwPdZyQ3Iz5NF0cOE6SZWHVfQBDoMDQ/DbgK6SHn/xfk3yLXuPbczmOT+rcsDOLawoiQ8Mww6pS3IdUhlyCo6ewum/qaIZsh0Xqnkmfmwtw9Ktx5jpdIvaNWY/My4YUamyOT/fT71TCoLdtSnjeE8RKzWwXqIVR8rKxQhxEZ6eAxo/ftIYdFjKNDZIcNFpdtqmuYRVlr3RzmBKhdg3L0QGBr434irQqpawWIFoVpLPDzAaoCZ0KsCDkpa/dH4+FWpe63g+Fk8q6/EO+tYzYmTD/vveQaUhghF+o/pHcfTnxKcRSDBLqyYGk4TFoExGPUn8cwJ6+M1vi9y/dvidqUiyTz7ds/gV7BiAdEMUSahkjvYrpu9uhIyit78mzZf9+kTunMLf2ff77Fi6B8WIfmJ5h9FPdOsLy6G/rJY9JlNVpq8eHuKlUSJZ8HhXJUZQo4idOKWicT/lbi0AjCLp0vUy1XpJVYqDf1EEvYlw/yT/tUwea8EzP2Kuf4Eq856KxgqD6pddkeB/2utwlJ2tMicxDvOJlYdIzNJMmFIJPgDE90pmvbv2TaNzqFymnZgt7CiPEok2F7s7i8kyB5zcJ4g/IN6aFA3aEzsu7yBVfcxUkzt9msSZwiNn73r35GSZlbMKSflH2LFEvWj1r0ZisNjyP16qkr6iTuIJDKvYn4088lDrKjTo7BeIF0estS1/Oc7FYyviPIzC9o+xHmHcLKabjzAigZGAZl6EiX8AQfXXKAE91z5eu3N5FVIupn9x0XG+hvBMUDxHmBFnSZJ6ZRUx1CEB7P7b4x21C3UEq4QizsLmJYoZFj5pr8pHjP+v7+KFTXgMUGMWvliXPOaSf6MQhRDytpSTB0SY2NZ5ZMS/YNS9ilHUwe69CRW3SseIe6TXEnErmFFnsghxsm+4H+LyZrXnTgPplTqlMCbpWWKOELfBJJTROrbrkhp2bcphQULFIJwHshsoCFyE6L/Mpq4w/Po9QVenlh2e6xpc1awIrriqdjE1ITwR8s81lTiVRoRQ9ZO10Bs805hQcWeQKW/TlUzFY+jw0rtxUHXu7QcqGGGXBFSd4oVvpBQn1/0nCUFYpw5onqPFUYyJ8pVsJg2VEPcPJdzjIGEdzpfmiD1T88VphAz93W1ilRiT4OM/JYxUHayGjGiGOJM27DgLpQ1UrSXdt1ZZDOWPK5WeHdYET/JkX9Vkv6MIeyWtearW3WI/72v2vbVvUVFkdErZXl4rkTzEkYeXkBbQxc0/Oz1AqRIMx7s2dmWiiMsSxhDFX+BFSs2AXBU/JZE9E8eyEI7TwpLT/fAPb0b+m+eoyF7M+Es4Ai2ttfZniSBi3+JtjfI3YtH9KYYWWW2wKoGmXtlM/ROSbpqNOxg1805Fz24uWRFrgpGqFIhbqvwxrdpJxA8ca2mAfPDpQQ2xLbHGpUynmFF8KkJOnyXD730n8w+v3TD44EoIZpP9ctYyUB4Ql1I9X/zdEHlTiKiWNm4CnadYUW4JbGaMsQVe+bR1MJBqXFAJb8+A13o+bL1bFdQfTCV1AsNS6zR2DhTrDBKFX5PZEgmRl0uxD6Ql8NCUYHM2YLGi1URlcdFKTiyzSfhn3+mlzMZRD0cX2BGrOir+L5rEul4y0KbBxK8YeczgUdXuzz/4Loox4j6lT2yNc0iwE4q9esBqxjPt4CQEYYQJ2FnNHJoa9xcsgJ4KahfTk6L2ZGLnfWNphorQnimbg+/63yHFYNpaMVikp5ADkEmQm46uR7Ok9xeefFa2D6Wi5Rl2eNdxxllceaPVHo3Mn4ecX84qhAtmFQDWR1WZO0mgPjBLySscWZ5BPGh0z2tBDqLLep2LFTrRk1UjxKfN6QlJmU/e2gIHy3HeYM4FMGKWCsZe/CWLuRcZukp8eFMc+/e0eCaxOv+jjmtvvw9ORAlGMQSq+MLNsWKwH3BqqRBFuFZjU4QrwDNPW89eUBh4SzXkSJyWct4qX+33tsj5mXSQiSlWJFpzJJUM1n0SuDgBFMErzJT3S7Bih1FO925tIkUEe1+n+rHUqWBLNfjlST027vfSOoig3Hi6CzBCoejKUnGMCSrIYyqh7G6ZtPv4Ilylst9ZdcdrTTYy1cmXeOpK/uOeEZ23ylppSUO6vgVPsaKx+MtYTOd0YTVZP9WekegiCmrluyr3LUBD1mubPZnH1jh8LjHg8SHu5qUrUpJJqEwBoUOxoq8aGCUasLfczgOv3eH1arf3bmxE+uWNR1sa4Vd1Uemjxs+uR5jvbpD3cdGSR7V5oSxIr+SbCCtErntWqSZULv2UUH4OlqTpBKzTLxWV+DcNa16KOkzpIjcbRXcJ2TDtjneYIWxIl9FGJVAjHUyGLSKalW5RnnH8WqPNv0RepOuwGUOoICGtjtw29336/GqwYaU2GA1k9QYBwhRRyOMNe5CPJ40sKErXU/lgpWVCCfNm4O3PAqdZtrKKq3PtMOyr7od8u00kViYF2jvFauMqI7UXQBdCQy5v5AMgL9kPcggq3LHzvo1HmCx3ZPWz2/1XnB2N10pk5Cn8DGbKeBjfYZeWG2L8cxhR5QVQL+FZLFzusXNX2k6adfAjklLqraLdpVSojC/2F4xAZa6vIxCtlAPCG3xevFoSybhsM+tsYFgR5AdQFzfmZjzK7nLtkuTzHN9V4CXNwQXFB2Lz0HNsh7hs68IL4Jiqb91jYahGhYuAM8/7tm2vYN0TQ6nkonBYkciUAPidVLC1GnA2Gcilnun8ZMpCYh6l16FZhE92I3xXB5OL9Ed9Yp/mIRInl/hTuqDHYDIk/JjKJvQFJRANtuUhLVnXToQBXv23WwUwbkH2qGYlq8gtW/dmVlL+RDJX7rowQXcM4ZJGH2oR/IULQ+xHZOJKWp4ipAjgb5qa3Uq9MO0n4f2wuzMpjKPS+QO90RDUB2m8BimeowIS4CZ6AlC/OASQezWzQ8pBkbnBOzNpZBnMfNCttcXp6kLfoOVNofROp7TwJY5GvWqIDGLRZugXyBmUf2SGyKmSff9wrZdPMAaDGLtIuvhd7mTch51s3QpO+SAGaQGwsFlowWFzQD2yxdapmYTxMpumximpJ2fFR4aDirF3tumo6Azj/U0UcFZUCjztSF8DCo4xLCw5U12xW4TkeehpI7QQjfFEiZjkC9zu9Mc5HEUhNXVlglhEesdcQ5re1ilwivYsBxK6A3mVGAFlhEeJ1aCvWDxWD9F7mhOy2xmrYZEhBYQQ2IYxJCglHT2RB9Z2GTRcsJ/y6lHz+utkIMNuRI3SS4NGG4HLvakF6AEvcz0NhYvqlLecQITTxt3tYfjnLLALUwnLyBHqquk5viqLm1pb6aSMdoWRr0sivmBBW7C3M9Fnmdij3Rd00vBhuyzsTUmZN6BzOMP9hK4Ar+h1KydvtxY0cNhyuiJKpxbwVVMAK+BEUgmyy59UREwxaCbc3Y2vNvq0/qI7oOynHQZGh/35u3VsBWw39ogC25Mr2VMjEoNd6YcdDlZ5/GW/HKuD0l6mi3MnDECGU0jZQzVo1FXh+3gQDQy4HBXkM3tY/bgxJWZlBLt0sJvfbim1rHiJhdI92LVialN5f2KleQ2w4oYg5whL2Qs5Taj74kHElqFMvAwRUmrGZnPsvnXZwsWI1vUjFnSzhySM8HKhXDPWHxN5AxhdRkeN8J6pfOEE+TdLksFT3D9CrRMHIxThZ0ITWzBmbFdtmV1e99kEDPR6m2FZff9eRNV8t4oAfiE4O7AZ2OYxTe87HRViQPUeapXCtbeoOw3awJy6JiNjTKBuM6m3+fCE5AmTVlBG+E1ett7zaLKiF8PwAbwIw2johLIMYguh5My2CRl3PBsJnl+alBbtWtbgWHRJRANWuWIIHnkwBw+Kxjoe59omVKFMGTHSXiCfPhiBdVUihpX4ZXHSwKwFT/xQ5ifkoPqBJIrFjlqU2pi6f3JVLu0eDZNXmgmDi3kIiDzkLeld4vWXc6XmUmdePE4c3NE2he3CVzxnZjskHCUSUqvpmENTSEjG47/nbQEA6RTWzEh78HUHdZsghcSZfm9VeRKCU8RMnTj8DevV2dReW/wGmwu05ELaCQeDGiQatMhbQitigftJzZDPAO5wv9SmZ82lb11T1RMRkKTTpInky7SLHg4MJmK9dYu7RKbpIQZLJFEkDjT7F9MtSUnzDRl+rIS8l5XaXoZJ9/pow3oLLYBMTvfNoTFe2cLj7gZej+TGj+rww+zJQZk3ByCR02XuM48nosFbCw6VUWAT0YSiGMz+xW9DIj2Z8wJlgovDtmETbn2pJoC1r+4F9jH1zbGuM+gSZqKPLXZpUAEPLYiJ5s9v/FljFiLEe6bDwgyqNYO3nhJRE5Bc1DF5fUu1MSBbrSKvX2E5TclIiiNudkKkuRfRe1pQcvcu5JlwR/iQZ8AVDMY6I7KN0ez11siKBgjEIo4e+bx05Tc7+0eJsvvGTukOXNISMSVIW71ylCDZZLJkEDQ158LBKt5Q63kc4WeXoigksEVX/3KQ/jj5wmsCiEC7niqlAkB0bGAmoVLZypIAUAOb3FI3V1NfHdw16XhQ5ueBWyYQMFgrc6Z340BByl5WsI+KDauKZq8r3STk+b+bGeoqKZG/m5PxzJSfk3EqERQWVyk4Yp9OFtsroU3tk2+JZRvhMwQDgqQhsJ9c9oOOIu86LJEwSY76UC1GPO70oeXJIcpLZLODWjMEk66ZB2s+f+YUE4Mx5UGG9I1wIZqzLnDKutqsipJrfqqRyr1YqmQv3wALaczfSleiyh/CZuF1KRwKB3Njo6MOeUJXWRhdMyPrvhaToan63k4WyK/N1HOavdM8RVapJEM8x/pxskQkKTRXJW4Dpku0tOFea0LwBwSBYkhqKcrgzW3l1AVBn9YPSTcpswD1+tf6OPg0T3Kk2bJCsbKwKqi0TLtc2fMc1oK5wSg38YSIICvm2cNzqQ9undEpHlmDw3I9GV99xU/KzbZZFOOnTSrkNS3ZwBbKBqjcp1iKbSogVgqfJpSCeE7Wf6n0tpQNTlkSf1LNn1dejPT8KIU1GALY40m7uoBuoX+DkG5WxqO6M+MaIdc4Bqer3TVxttSdQWIBqK9SMtPzkulnR8Xo6tKGwN5mWJF+xF0M5Ptfko0701th5CCTP1GZFameL7XQEU0xsbV44vMsx7/SspdplRBm5QI2BQrQkDNbo7VvZfkp4kjvLHke53SKoYBJRtPt1X14sW/4BYrnkxBkR95et7vHyT2nKE0s2W6OXripyfTqV8c34I10BBiS1DhQyB+3w3atE92Pan1diGc7F2Su2RLDbugUO4N1E3KQMRw39oU6aFBVDoe0+KmG7/dmIyYJrxUQ4yW7uLBE3qsKEpS5+iMvuop7TPfGiJLBctkX7mzGk32S0eFC94uRG1HEcM3pYB080CnVibe2kWbFZE9vBl+8dwpTjlY/0GTfPSJALLf2KVl1i1ioRQqExcJSPFXyclzMSBZEql40tkDXPHpx/S0L7I3fF6SId3t/MjwX0dMN1Hu9369J/1SSQJ/cFPvQ5FIPTlefJhk65gRK5qKKboBFZkhYOzP6JLxvGw5+jDazt4NB2XwwOn3PO5zKbtDYAI48W1dhTjBipZQn3pf5w2KNTQmtYizFLpmXM+PoD8uEqQFSiX/m930WwQVwUid7krhJlh1nKvPMoDxxIS4B+tKEgwerUy+So+6qr0quqFm+OfZGuqF2+ant44DbKzIXmbkmCclsgWcYkUKkEHdG/Xz0DO6NdQZKlVGf2YfSh934sJLFQT4cFG6u7CRY4aB4Y9TLaGL+G7jSSSgIwwjVkSxzkzP1ZNhqTzn1B84nBlFo6kaIEt4IQlZn9rSHz/XKe10JJoVQPdqNfS/Iq9qA6nXum2FuKiG+dQy4GPBRXAp4ssYnbLfbPqkUPzzYvYQ2XCaGPKXWNEPhYOHs0aCb23v43v/Fqn+UE4ijvshAvdnk1dlv4FVms1AEy6xIo0HwBUOE84amUHj70rsJlL6ihWLaQZRgwZytc2k8ludH/77bQn6juzSbNNvFd5jRWfaafxUOt2duCN/frZU+EKETS+S+2T+3R3xALXs+Fe+JDnb0UwFzh5jsjVr7JlJP6lPfc90ATj75o02VOtPd1DB/miQbwsaJZoK1uCs6qtg17BaUQpLyob/D17ZX71TUhiTVcrJVgIUlQmCULb6zzT0RrYqJvMdTcAwm7zxqM/2XW1my0NpiGSdb7B1Il7nWbp2i9CvIUz9Y7Xt795BRygVyErT0ZkdkT3r336X7M4MyAy61Xyph3rR7VXP+9tQweliA+3nmGjdH2CmEAczyvxA0PkZCj0aY3SBpi8rfa/3WS6SlgZIzgmZgYqbujhi/8mUgw27GFRZ1J2cN8/m6GbcpACjQD6T+VbpiqB27qPSMFI26UV8PWXd25nmOHXw5bjBZaBDTFXBwYVSLPbcLbDquHLtS6MPxF5zYvcLhpM+lI4bKvioY0YjIkq8jO9QsNy87OMwXpCSosmImwok6bMMdVisaeASquXplsuzhLL+5ifGCQdEk0ZQVc2v7BctjfDutZ0SMLh/UYM5SilvnEaNJ4oiEe3XWO0jlaQZ3zs05a4Pwt2O6iVWZddhQpwyZkzzZ0hoa53dX+XYKdkCpkloZLc3TlIbVuE+hdLRvcurokv9dqLgApebq+83ny+xQiF+fxcTaoMHexb1N6Hjlu8HIDdsxx0Gp4Q4eL1n7XP5tNVMeqWqcOJzkexd2ae/dv4gtUZVzMg9WrmCpkkpT5W0Zrc3BAJcMrsddOvKRfJADXIoZGhqqTNTyhskEGOMkaDyH121CNS+BcvNRteZ19GvHky/dgZoN78yebJVMKvxPfuT7pe6wzPiTdvgEzW3XYuPCVQmXPAUZy8UEp7nGZcI+l7PTdga6G7N8HRyMtLpad1tvqvwqSrH0zoxLNL8e/XVXeer56WOM3eqSmSf7Kz9dtHakN19zNlZrCqgLayCif012ctTon8fsqpGlmuKZigkm3hd6x0c1uKg0ikppnX2wk+Y6xuo18+WHdbobtDIxu+44ShEmT5QJEs8NGKnfH6DohVbWXbP/ZtDZi9xHOtNs65LkNE664L7HMcLElI9ainy6Hxnezx4fhoGVqQ1pj+PDEsLbwc3VvqHPpEcXkSdh88/+DlBlmM4Kh5k8Uq3jPShM358xnrnTiMV+sHUKKWYonFLPcrkOESuMnDk067MQNYg1a0c3K3hh/J5JprjMg8vgz8v1pDKH5xFv41Vf+h8Jdt+pk/LjTPNgE6WpotkaZV7yOoIKmTDWJOT1DWDItJbcW23M88/O9T3s3K18Hxg7HLQ/UKAzN1pubm1AccmVohM919mLhZVAgv5WZZbm3Z5mUih2nkulmH4UQzkR0vspsRT9KMHzWVCaAjFZHoUPgzT4dfcJqqQW9udXjaxQpynn9r13cJ8UNsM8uK3dat+jW6mK9e15liSolhaLaeudzoy3SpZudi27UtaUjb5e9AW82XZVuK1qYcqcJ4BW7JteYIVmoidS7wZF19Q5rd8TbHDFZOvHNJ7nt4FY9gX+xvZDu1Cxy9SnncPeorVmAGMLBa62eJaDpQq5MmqWvt4KVAiObieJ3JrS0BjEmqfTs60QKplASuYuWHRD2E1CZXKmK3LZFGc0bopMNm72PPvS9GRR21n+65dWCFyPkw+GUeGEbwb40QQyOJCKNX9PoB1Pfhjpxmf9jez24cVMhiD1lQ+kwgPTgESNRrXscxFki5GG1QAcYskSc1TUSY4PHWA9TdK2KmkR1p+7sUKhbV91qHK9UbmeJWTwek+ONaLmylLNumqzvCy3ZlMluUVvDIDW2ZnTvBcfLtcO7AOtFQ+hBUi68noBqs0RKqmQP1R2iUvXU0x+LGP183EINXldg++QRKVZTipg+talOWHixsKbVdD81exQsZo0S0Bcd9L1qAA5+EtVZGZaAZL6iXIg583n/nWr/mK3RVT4F38Cxn/D5bYZ/Ur7XaPYYXI6QwWB80z5AClZ4+hyztr9Mx+Y3grcDxn+7GFN6tSUT5E9a/1od78r2MFx3wGvbBs0SLn9iOr0vpasWihWVZtfsR/XmXlxb7gL2EFcU5mPsS5Fqu4z6qbJiisqfdk27C4P7vXJpd3cPOPY4VEqM15rvZ80gS/H7MaZLEJZCcA5UbK3f6xIkfdxDnJd+VVrJAwqpKU0Yxw6tEJRSSxb2cNJ51wVX0JOdkM1hFb7YxcXfOoOZWmh8RE3u9UNHn7uqXSy1Tzt5pq/gxWFDAuvFgyyVTdzbxT6oogsBmWD5+HvefsZibWJeRUnmEmqUmc1VG50DAEyZFTs7w12XUHdG1WlF4thO9r0yjvYjUIo4aG7fuSJrtlEWX6qAvnKNt+rio3O/K6R1ieM+wL8pB1Wp6aKMty/dqe2/aq53mWRSevlvyLsfvrDsjHsFoIgs72hVhxZDeIdPGxJmRJfPw8hLmwDE+08SM3viHfwmopDCZLiqQl3i27IiVA0rhWfPn6A35Q/gOlwt4OhHUc0g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138247" name="Picture 7" descr="http://3.bp.blogspot.com/-qWiAYZ5YflQ/UY6JPMmfYMI/AAAAAAAAHPY/wtzUVJXLI1E/s1600/adam-kadmon-pilla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390650"/>
            <a:ext cx="259080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6274"/>
                                        </p:tgtEl>
                                        <p:attrNameLst>
                                          <p:attrName>style.visibility</p:attrName>
                                        </p:attrNameLst>
                                      </p:cBhvr>
                                      <p:to>
                                        <p:strVal val="visible"/>
                                      </p:to>
                                    </p:set>
                                    <p:animEffect transition="in" filter="blinds(horizontal)">
                                      <p:cBhvr>
                                        <p:cTn id="7" dur="500"/>
                                        <p:tgtEl>
                                          <p:spTgt spid="566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38247"/>
                                        </p:tgtEl>
                                        <p:attrNameLst>
                                          <p:attrName>style.visibility</p:attrName>
                                        </p:attrNameLst>
                                      </p:cBhvr>
                                      <p:to>
                                        <p:strVal val="visible"/>
                                      </p:to>
                                    </p:set>
                                    <p:animEffect transition="in" filter="box(out)">
                                      <p:cBhvr>
                                        <p:cTn id="12" dur="2000"/>
                                        <p:tgtEl>
                                          <p:spTgt spid="138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4" grpId="0"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El camino del Hombre</a:t>
            </a:r>
            <a:endParaRPr lang="es-ES_tradnl" sz="4000" smtClean="0"/>
          </a:p>
        </p:txBody>
      </p:sp>
      <p:sp>
        <p:nvSpPr>
          <p:cNvPr id="521219" name="Rectangle 3"/>
          <p:cNvSpPr>
            <a:spLocks noGrp="1" noChangeArrowheads="1"/>
          </p:cNvSpPr>
          <p:nvPr>
            <p:ph idx="1"/>
          </p:nvPr>
        </p:nvSpPr>
        <p:spPr/>
        <p:txBody>
          <a:bodyPr/>
          <a:lstStyle/>
          <a:p>
            <a:pPr marL="0" indent="0" eaLnBrk="1" hangingPunct="1">
              <a:lnSpc>
                <a:spcPct val="80000"/>
              </a:lnSpc>
              <a:buFontTx/>
              <a:buNone/>
            </a:pPr>
            <a:endParaRPr lang="es-ES" sz="2200" smtClean="0"/>
          </a:p>
          <a:p>
            <a:pPr marL="0" indent="0" eaLnBrk="1" hangingPunct="1">
              <a:lnSpc>
                <a:spcPct val="80000"/>
              </a:lnSpc>
            </a:pPr>
            <a:r>
              <a:rPr lang="es-ES" sz="2200" smtClean="0"/>
              <a:t> </a:t>
            </a:r>
            <a:r>
              <a:rPr lang="es-ES" sz="2200" i="1" smtClean="0"/>
              <a:t>«El lugar del Hombre en el exilio es el Mundo tal como él cree que es. Puede parecer un Bosque de Errores que no presenta rastro o vestigio de que hayan caminado por él, y en el cual existen algunos signos y símbolos de dirección, si llegara a haberlos; o puede parecer un lugar de ansiosa confusión y tormento, donde fuerzas desconocidas y sin nombre hicieron de los seres humanos juguetes ciegos y esclavos de la fortuna. Sin embargo, como quiera que el Hombre crea que es el Mundo, eso es para él. Dondequiera que él crea que está, allí debe comenzar su orientación».</a:t>
            </a:r>
          </a:p>
          <a:p>
            <a:pPr marL="0" indent="0" eaLnBrk="1" hangingPunct="1">
              <a:lnSpc>
                <a:spcPct val="80000"/>
              </a:lnSpc>
            </a:pPr>
            <a:r>
              <a:rPr lang="es-ES" sz="2200" i="1" smtClean="0"/>
              <a:t> «Se nos ha dicho que la Heptada Martinista representa este Mundo, sus Oficiales simbolizan las influencias planetarias que esparcen sus fuerzas sobre el Hombre, y las columnas se yerguen para presentar las oposiciones de la vida, las que deben ser armonizadas».</a:t>
            </a:r>
            <a:endParaRPr lang="es-ES_tradnl" sz="2200" i="1"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Los opuestos de la vida</a:t>
            </a:r>
            <a:endParaRPr lang="es-ES_tradnl" sz="4000" smtClean="0"/>
          </a:p>
        </p:txBody>
      </p:sp>
      <p:sp>
        <p:nvSpPr>
          <p:cNvPr id="521219" name="Rectangle 3"/>
          <p:cNvSpPr>
            <a:spLocks noGrp="1" noChangeArrowheads="1"/>
          </p:cNvSpPr>
          <p:nvPr>
            <p:ph idx="1"/>
          </p:nvPr>
        </p:nvSpPr>
        <p:spPr>
          <a:xfrm>
            <a:off x="457200" y="1371600"/>
            <a:ext cx="8229600" cy="4525963"/>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000" smtClean="0"/>
              <a:t> </a:t>
            </a:r>
            <a:r>
              <a:rPr lang="es-ES" sz="2000" i="1" smtClean="0"/>
              <a:t>«Los opuestos de la vida serán los Maestros del Hombre y establecerán su camino de retorno».</a:t>
            </a:r>
          </a:p>
          <a:p>
            <a:pPr marL="0" indent="0" eaLnBrk="1" hangingPunct="1">
              <a:lnSpc>
                <a:spcPct val="80000"/>
              </a:lnSpc>
            </a:pPr>
            <a:r>
              <a:rPr lang="es-ES" sz="2000" i="1" smtClean="0"/>
              <a:t> «Ellos han sido llamados sabiduría-tontería; riqueza-pobreza; fecundidad-infecundidad; vida-muerte; dominio-dependencia; paz-guerra; belleza-fealdad».</a:t>
            </a:r>
          </a:p>
          <a:p>
            <a:pPr marL="0" indent="0" eaLnBrk="1" hangingPunct="1">
              <a:lnSpc>
                <a:spcPct val="80000"/>
              </a:lnSpc>
            </a:pPr>
            <a:r>
              <a:rPr lang="es-ES" sz="2000" i="1" smtClean="0"/>
              <a:t> «Estos términos son generalmente familiares, pero su impersonalidad y abstracción pueden hacerlos parecer muy austeros para que realmente sean nuestros Maestros. Por ello, debemos comenzar a verlos diferentemente».</a:t>
            </a:r>
          </a:p>
          <a:p>
            <a:pPr marL="0" indent="0" eaLnBrk="1" hangingPunct="1">
              <a:lnSpc>
                <a:spcPct val="80000"/>
              </a:lnSpc>
            </a:pPr>
            <a:r>
              <a:rPr lang="es-ES_tradnl" sz="2000" i="1" smtClean="0"/>
              <a:t> «Dos piedras construyen dos casas; tres piedras construyen seis casas; cuatro piedras construyen veinticuatro casas; cinco piedras construyen ciento veinte casas; seis piedras construyen setecientas veinte casas y siete piedras construyen cinco mil cuarenta casas. Desde allí, vayan y cuenten lo que la boca no puede expresar y el oído no puede oír» </a:t>
            </a:r>
            <a:r>
              <a:rPr lang="es-ES_tradnl" sz="2000" smtClean="0"/>
              <a:t>(Sepher Yezirah).</a:t>
            </a:r>
          </a:p>
          <a:p>
            <a:pPr marL="0" indent="0" eaLnBrk="1" hangingPunct="1">
              <a:lnSpc>
                <a:spcPct val="80000"/>
              </a:lnSpc>
            </a:pPr>
            <a:r>
              <a:rPr lang="es-ES_tradnl" sz="2000" i="1" smtClean="0"/>
              <a:t> «Con siete piedras, el ser humano construye su habitación en el Mundo de las Esferas».</a:t>
            </a:r>
            <a:endParaRPr lang="es-ES_tradnl" sz="2000" smtClean="0"/>
          </a:p>
          <a:p>
            <a:pPr marL="0" indent="0" eaLnBrk="1" hangingPunct="1">
              <a:lnSpc>
                <a:spcPct val="80000"/>
              </a:lnSpc>
            </a:pPr>
            <a:r>
              <a:rPr lang="es-ES_tradnl" sz="2000" i="1" smtClean="0"/>
              <a:t> </a:t>
            </a:r>
            <a:r>
              <a:rPr lang="es-ES_tradnl" sz="2000" smtClean="0"/>
              <a:t>De estas siete, la Sabiduría es la piedra primera y fundamental.</a:t>
            </a:r>
            <a:endParaRPr lang="es-ES_tradnl" sz="2000" i="1"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Sabiduría-Tontería</a:t>
            </a:r>
            <a:endParaRPr lang="es-ES_tradnl" sz="4000" smtClean="0"/>
          </a:p>
        </p:txBody>
      </p:sp>
      <p:sp>
        <p:nvSpPr>
          <p:cNvPr id="521219" name="Rectangle 3"/>
          <p:cNvSpPr>
            <a:spLocks noGrp="1" noChangeArrowheads="1"/>
          </p:cNvSpPr>
          <p:nvPr>
            <p:ph idx="1"/>
          </p:nvPr>
        </p:nvSpPr>
        <p:spPr>
          <a:xfrm>
            <a:off x="457200" y="1219200"/>
            <a:ext cx="8229600" cy="4525963"/>
          </a:xfrm>
        </p:spPr>
        <p:txBody>
          <a:bodyPr/>
          <a:lstStyle/>
          <a:p>
            <a:pPr marL="0" indent="0" eaLnBrk="1" hangingPunct="1">
              <a:lnSpc>
                <a:spcPct val="80000"/>
              </a:lnSpc>
              <a:buFontTx/>
              <a:buNone/>
            </a:pPr>
            <a:endParaRPr lang="es-ES" sz="2200" smtClean="0"/>
          </a:p>
          <a:p>
            <a:pPr marL="0" indent="0" eaLnBrk="1" hangingPunct="1">
              <a:lnSpc>
                <a:spcPct val="80000"/>
              </a:lnSpc>
            </a:pPr>
            <a:r>
              <a:rPr lang="es-ES" sz="2200" smtClean="0"/>
              <a:t> </a:t>
            </a:r>
            <a:r>
              <a:rPr lang="es-ES" sz="2200" i="1" smtClean="0"/>
              <a:t>«Las cosas no son lo que parecen ser, ni parecen ser lo que son; o son y no parecen ser, o no son y sin embargo parecen serlo. Precisamente, el acertar en todos estos casos es la tarea del hombre sabio.» </a:t>
            </a:r>
            <a:r>
              <a:rPr lang="es-ES" sz="2200" smtClean="0"/>
              <a:t>(Epicteto)</a:t>
            </a:r>
          </a:p>
          <a:p>
            <a:pPr marL="0" indent="0" eaLnBrk="1" hangingPunct="1">
              <a:lnSpc>
                <a:spcPct val="80000"/>
              </a:lnSpc>
            </a:pPr>
            <a:r>
              <a:rPr lang="es-ES" sz="2200" i="1" smtClean="0"/>
              <a:t>«¿Qué es sabiduría? Salomón, el gran rey hebreo, cuyo mismo nombre es sinónimo de Sabiduría, la consideraba como un legado recibido por los hombres desde la Unidad. Esto, por supuesto, no dispensaba a los seres humanos de buscarla constantemente».</a:t>
            </a:r>
          </a:p>
          <a:p>
            <a:pPr marL="0" indent="0" eaLnBrk="1" hangingPunct="1">
              <a:lnSpc>
                <a:spcPct val="80000"/>
              </a:lnSpc>
            </a:pPr>
            <a:r>
              <a:rPr lang="es-ES" sz="2200" i="1" smtClean="0"/>
              <a:t> «Para Salomón, la sabiduría significaba el discernimiento de la realidad de los hechos y la habilidad para tomarlos como base en la formación de juicios rectos. También significaba la adquisición de conocimiento útil, y la correcta aplicación del mismo».</a:t>
            </a:r>
          </a:p>
          <a:p>
            <a:pPr marL="0" indent="0" eaLnBrk="1" hangingPunct="1">
              <a:lnSpc>
                <a:spcPct val="80000"/>
              </a:lnSpc>
            </a:pPr>
            <a:r>
              <a:rPr lang="es-ES" sz="2200" smtClean="0"/>
              <a:t> Estas caracterizaciones de la sabiduría, sin embargo, pertenecen más a lo exotérico, y nosotros buscamos algo más elevado.</a:t>
            </a:r>
            <a:endParaRPr lang="es-ES_tradnl" sz="22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Sabiduría-Tontería</a:t>
            </a:r>
            <a:endParaRPr lang="es-ES_tradnl" sz="4000" smtClean="0"/>
          </a:p>
        </p:txBody>
      </p:sp>
      <p:sp>
        <p:nvSpPr>
          <p:cNvPr id="521219" name="Rectangle 3"/>
          <p:cNvSpPr>
            <a:spLocks noGrp="1" noChangeArrowheads="1"/>
          </p:cNvSpPr>
          <p:nvPr>
            <p:ph idx="1"/>
          </p:nvPr>
        </p:nvSpPr>
        <p:spPr>
          <a:xfrm>
            <a:off x="304800" y="1371600"/>
            <a:ext cx="8610600" cy="4525963"/>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000" smtClean="0"/>
              <a:t> En primer lugar, quizás pueda generar confusión el hecho de considerar que la sabiduría y la tontería deban ser armonizadas, sobre todo cuando en los escritos cabalísticos «tontería» es intercambiada con «ignorancia», «locura», «insensatez» y otros epítetos que por cierto no conducen a nada deseable.</a:t>
            </a:r>
          </a:p>
          <a:p>
            <a:pPr marL="0" indent="0" eaLnBrk="1" hangingPunct="1">
              <a:lnSpc>
                <a:spcPct val="80000"/>
              </a:lnSpc>
            </a:pPr>
            <a:r>
              <a:rPr lang="es-ES" sz="2000" smtClean="0"/>
              <a:t> La confusión proviene del hecho de considerar erróneamente que los dos opuestos tienen un comportamiento similar.</a:t>
            </a:r>
          </a:p>
          <a:p>
            <a:pPr marL="0" indent="0" eaLnBrk="1" hangingPunct="1">
              <a:lnSpc>
                <a:spcPct val="80000"/>
              </a:lnSpc>
            </a:pPr>
            <a:r>
              <a:rPr lang="es-ES" sz="2000" smtClean="0"/>
              <a:t> Pero, en realidad, un polo es activo y el otro es pasivo, </a:t>
            </a:r>
            <a:r>
              <a:rPr lang="es-ES" sz="2000" i="1" smtClean="0"/>
              <a:t>y el pasivo no necesita ser buscado, sino que por su misma pasividad es dado espontáneamente</a:t>
            </a:r>
            <a:r>
              <a:rPr lang="es-ES" sz="2000" smtClean="0"/>
              <a:t>.</a:t>
            </a:r>
          </a:p>
          <a:p>
            <a:pPr marL="0" indent="0" eaLnBrk="1" hangingPunct="1">
              <a:lnSpc>
                <a:spcPct val="80000"/>
              </a:lnSpc>
            </a:pPr>
            <a:r>
              <a:rPr lang="es-ES" sz="2000" smtClean="0"/>
              <a:t> La obscuridad, por ejemplo, es pasiva, y en ausencia de luz existe automáticamente, no necesita ser generada. La luz, por el contrario, </a:t>
            </a:r>
            <a:r>
              <a:rPr lang="es-ES" sz="2000" i="1" smtClean="0"/>
              <a:t>debe ser encendida</a:t>
            </a:r>
            <a:r>
              <a:rPr lang="es-ES" sz="2000" smtClean="0"/>
              <a:t>. Asimismo, la ignorancia, la tontería o insentatez existe automáticamente en ausencia de conocimiento. </a:t>
            </a:r>
          </a:p>
          <a:p>
            <a:pPr marL="0" indent="0" eaLnBrk="1" hangingPunct="1">
              <a:lnSpc>
                <a:spcPct val="80000"/>
              </a:lnSpc>
            </a:pPr>
            <a:r>
              <a:rPr lang="es-ES" sz="2000" smtClean="0"/>
              <a:t> Por lo tanto, lo que debe ser buscado es la </a:t>
            </a:r>
            <a:r>
              <a:rPr lang="es-ES" sz="2000" i="1" smtClean="0"/>
              <a:t>Sabiduría</a:t>
            </a:r>
            <a:r>
              <a:rPr lang="es-ES" sz="2000" smtClean="0"/>
              <a:t>, a los efectos de equilibrar la ignorancia que de otro modo poseeríamos automáticamente.</a:t>
            </a:r>
          </a:p>
          <a:p>
            <a:pPr marL="0" indent="0" eaLnBrk="1" hangingPunct="1">
              <a:lnSpc>
                <a:spcPct val="80000"/>
              </a:lnSpc>
            </a:pPr>
            <a:r>
              <a:rPr lang="es-ES" sz="2000" smtClean="0"/>
              <a:t> Y convengamos que, en nuestro mundo, el polo pasivo o negativo es el que siempre predomina, a menos que hagamos un esfuerzo de voluntad buscando el polo activo o positivo. </a:t>
            </a:r>
            <a:endParaRPr lang="es-ES_tradnl" sz="20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Sabiduría-Tontería</a:t>
            </a:r>
            <a:endParaRPr lang="es-ES_tradnl" sz="4000" smtClean="0"/>
          </a:p>
        </p:txBody>
      </p:sp>
      <p:sp>
        <p:nvSpPr>
          <p:cNvPr id="521219" name="Rectangle 3"/>
          <p:cNvSpPr>
            <a:spLocks noGrp="1" noChangeArrowheads="1"/>
          </p:cNvSpPr>
          <p:nvPr>
            <p:ph idx="1"/>
          </p:nvPr>
        </p:nvSpPr>
        <p:spPr>
          <a:xfrm>
            <a:off x="304800" y="1371600"/>
            <a:ext cx="8610600" cy="4525963"/>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000" smtClean="0"/>
              <a:t> Ahora bien, la sabiduría humana tiene sus límites. Es siempre relativa a la situación espacio-temporal, al contexto en el que es obtenida, y no puede ser absoluta.</a:t>
            </a:r>
          </a:p>
          <a:p>
            <a:pPr marL="0" indent="0" eaLnBrk="1" hangingPunct="1">
              <a:lnSpc>
                <a:spcPct val="80000"/>
              </a:lnSpc>
            </a:pPr>
            <a:r>
              <a:rPr lang="es-ES" sz="2000" smtClean="0"/>
              <a:t> Por lo tanto, la búsqueda de la Sabiduría nos conduce a equilibrar nuestra ignorancia innata, y no a convertirnos en sabios incontrovertibles.</a:t>
            </a:r>
          </a:p>
          <a:p>
            <a:pPr marL="0" indent="0" eaLnBrk="1" hangingPunct="1">
              <a:lnSpc>
                <a:spcPct val="80000"/>
              </a:lnSpc>
            </a:pPr>
            <a:r>
              <a:rPr lang="es-ES" sz="2000" smtClean="0"/>
              <a:t> ¡Cuantos «Maestros» esotéricos, autoproclamados sabios absolutos, deberían recordar esto!</a:t>
            </a:r>
          </a:p>
          <a:p>
            <a:pPr marL="0" indent="0" eaLnBrk="1" hangingPunct="1">
              <a:lnSpc>
                <a:spcPct val="80000"/>
              </a:lnSpc>
            </a:pPr>
            <a:r>
              <a:rPr lang="es-ES" sz="2000" smtClean="0"/>
              <a:t> El creer que nuestra sabiduría es absoluta es un síntoma profundo de ignorancia.</a:t>
            </a:r>
          </a:p>
          <a:p>
            <a:pPr marL="0" indent="0" eaLnBrk="1" hangingPunct="1">
              <a:lnSpc>
                <a:spcPct val="80000"/>
              </a:lnSpc>
            </a:pPr>
            <a:r>
              <a:rPr lang="es-ES" sz="2000" smtClean="0"/>
              <a:t> Por ello, el Martinismo se opone a todo tipo de fundamentalismo, de integrismo, de dogmatismo rígido.</a:t>
            </a:r>
          </a:p>
          <a:p>
            <a:pPr marL="0" indent="0" eaLnBrk="1" hangingPunct="1">
              <a:lnSpc>
                <a:spcPct val="80000"/>
              </a:lnSpc>
            </a:pPr>
            <a:r>
              <a:rPr lang="es-ES" sz="2000" smtClean="0"/>
              <a:t> Diríamos que, entre la sabiduría y la locura se encuentran la duda, el cuestionamiento y la prudencia, sintetizados en el concepto griego de </a:t>
            </a:r>
            <a:r>
              <a:rPr lang="es-ES" sz="2000" i="1" smtClean="0"/>
              <a:t>phronesis</a:t>
            </a:r>
            <a:r>
              <a:rPr lang="es-ES" sz="2000" smtClean="0"/>
              <a:t>.</a:t>
            </a:r>
          </a:p>
          <a:p>
            <a:pPr marL="0" indent="0" eaLnBrk="1" hangingPunct="1">
              <a:lnSpc>
                <a:spcPct val="80000"/>
              </a:lnSpc>
            </a:pPr>
            <a:r>
              <a:rPr lang="es-ES" sz="2000" smtClean="0"/>
              <a:t> Es sabia la admonición bíblica: </a:t>
            </a:r>
            <a:r>
              <a:rPr lang="es-ES" sz="2000" i="1" smtClean="0"/>
              <a:t>«La sabiduría es la cosa principal; por lo tanto, adquiere sabiduría» </a:t>
            </a:r>
            <a:r>
              <a:rPr lang="es-ES" sz="2000" smtClean="0"/>
              <a:t>(Proverbios, 4:7). A lo que nosotros agregamos: </a:t>
            </a:r>
            <a:r>
              <a:rPr lang="es-ES" sz="2000" i="1" smtClean="0"/>
              <a:t>«Y no cometas la locura de creer que tu sabiduría es algo definitivo, por lo tanto, no ceses de buscarla nunca jamás»</a:t>
            </a:r>
            <a:r>
              <a:rPr lang="es-ES" sz="2000" smtClean="0"/>
              <a:t>.</a:t>
            </a:r>
            <a:endParaRPr lang="es-ES_tradnl" sz="20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21219">
                                            <p:txEl>
                                              <p:pRg st="7" end="7"/>
                                            </p:txEl>
                                          </p:spTgt>
                                        </p:tgtEl>
                                        <p:attrNameLst>
                                          <p:attrName>style.visibility</p:attrName>
                                        </p:attrNameLst>
                                      </p:cBhvr>
                                      <p:to>
                                        <p:strVal val="visible"/>
                                      </p:to>
                                    </p:set>
                                    <p:animEffect transition="in" filter="blinds(horizontal)">
                                      <p:cBhvr>
                                        <p:cTn id="42" dur="500"/>
                                        <p:tgtEl>
                                          <p:spTgt spid="5212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Sabiduría - Tontería</a:t>
            </a:r>
            <a:endParaRPr lang="es-ES_tradnl" sz="4000" smtClean="0"/>
          </a:p>
        </p:txBody>
      </p:sp>
      <p:sp>
        <p:nvSpPr>
          <p:cNvPr id="521219" name="Rectangle 3"/>
          <p:cNvSpPr>
            <a:spLocks noGrp="1" noChangeArrowheads="1"/>
          </p:cNvSpPr>
          <p:nvPr>
            <p:ph sz="half" idx="1"/>
          </p:nvPr>
        </p:nvSpPr>
        <p:spPr>
          <a:xfrm>
            <a:off x="304800" y="1219200"/>
            <a:ext cx="4419600" cy="4525963"/>
          </a:xfrm>
        </p:spPr>
        <p:txBody>
          <a:bodyPr/>
          <a:lstStyle/>
          <a:p>
            <a:pPr marL="0" indent="0" eaLnBrk="1" hangingPunct="1">
              <a:lnSpc>
                <a:spcPct val="80000"/>
              </a:lnSpc>
              <a:buFontTx/>
              <a:buNone/>
            </a:pPr>
            <a:endParaRPr lang="es-ES" sz="1900" smtClean="0"/>
          </a:p>
          <a:p>
            <a:pPr marL="0" indent="0" eaLnBrk="1" hangingPunct="1">
              <a:lnSpc>
                <a:spcPct val="80000"/>
              </a:lnSpc>
            </a:pPr>
            <a:r>
              <a:rPr lang="es-ES" sz="1900" i="1" smtClean="0"/>
              <a:t> </a:t>
            </a:r>
            <a:r>
              <a:rPr lang="es-ES" sz="1900" smtClean="0"/>
              <a:t>Por otra parte, el Martinismo afirma que la Sabiduría es un logro personal, individual, que no puede obtenerse de otro, y en ello radica uno de los significados simbólicos de la máscara. </a:t>
            </a:r>
          </a:p>
          <a:p>
            <a:pPr marL="0" indent="0" eaLnBrk="1" hangingPunct="1">
              <a:lnSpc>
                <a:spcPct val="80000"/>
              </a:lnSpc>
            </a:pPr>
            <a:r>
              <a:rPr lang="es-ES" sz="1900" smtClean="0"/>
              <a:t> Al respecto, se cita una frase de Epicteto, el filósofo estoico, cuando uno de sus discípulos se presentaba a sí mismo como sabio</a:t>
            </a:r>
            <a:r>
              <a:rPr lang="es-ES" sz="1900" i="1" smtClean="0"/>
              <a:t> </a:t>
            </a:r>
            <a:r>
              <a:rPr lang="es-ES" sz="1900" smtClean="0"/>
              <a:t>porque se había asociado con un hombre sabio. Epicteto lo reprendió diciéndole: </a:t>
            </a:r>
            <a:r>
              <a:rPr lang="es-ES" sz="1900" i="1" smtClean="0"/>
              <a:t>«Yo también me he asociado con muchos hombres ricos y, sin embargo, no soy rico»</a:t>
            </a:r>
            <a:r>
              <a:rPr lang="es-ES" sz="1900" smtClean="0"/>
              <a:t>. </a:t>
            </a:r>
          </a:p>
          <a:p>
            <a:pPr marL="0" indent="0" eaLnBrk="1" hangingPunct="1">
              <a:lnSpc>
                <a:spcPct val="80000"/>
              </a:lnSpc>
            </a:pPr>
            <a:r>
              <a:rPr lang="es-ES" sz="1900" smtClean="0"/>
              <a:t> La misma historia Martinista lo ilustra: Martínez Pasquales fue una luz que iluminó durante un cierto tiempo, pero muchos de sus seguidores no estuvieron a la altura: sólo los iluminaba un reflejo de su Maestro, pero carecían de su propia Sabiduría. </a:t>
            </a:r>
            <a:endParaRPr lang="es-ES_tradnl" sz="1900" smtClean="0"/>
          </a:p>
        </p:txBody>
      </p:sp>
      <p:pic>
        <p:nvPicPr>
          <p:cNvPr id="110597" name="Picture 5" descr="https://www.wien.gv.at/kultur/wienbibliothek/images/objekt-nov2010-sapientia-gro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4300" y="1371600"/>
            <a:ext cx="32639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10597"/>
                                        </p:tgtEl>
                                        <p:attrNameLst>
                                          <p:attrName>style.visibility</p:attrName>
                                        </p:attrNameLst>
                                      </p:cBhvr>
                                      <p:to>
                                        <p:strVal val="visible"/>
                                      </p:to>
                                    </p:set>
                                    <p:animEffect transition="in" filter="box(out)">
                                      <p:cBhvr>
                                        <p:cTn id="27" dur="2000"/>
                                        <p:tgtEl>
                                          <p:spTgt spid="110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a:xfrm>
            <a:off x="381000" y="228600"/>
            <a:ext cx="8229600" cy="1143000"/>
          </a:xfrm>
        </p:spPr>
        <p:txBody>
          <a:bodyPr/>
          <a:lstStyle/>
          <a:p>
            <a:pPr eaLnBrk="1" hangingPunct="1"/>
            <a:r>
              <a:rPr lang="es-ES" sz="4000" smtClean="0"/>
              <a:t>La Filosofía</a:t>
            </a:r>
            <a:endParaRPr lang="es-ES_tradnl" sz="4000" smtClean="0"/>
          </a:p>
        </p:txBody>
      </p:sp>
      <p:sp>
        <p:nvSpPr>
          <p:cNvPr id="521219" name="Rectangle 3"/>
          <p:cNvSpPr>
            <a:spLocks noGrp="1" noChangeArrowheads="1"/>
          </p:cNvSpPr>
          <p:nvPr>
            <p:ph sz="half" idx="1"/>
          </p:nvPr>
        </p:nvSpPr>
        <p:spPr>
          <a:xfrm>
            <a:off x="304800" y="1219200"/>
            <a:ext cx="4419600" cy="4525963"/>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000" i="1" smtClean="0"/>
              <a:t> </a:t>
            </a:r>
            <a:r>
              <a:rPr lang="es-ES" sz="2000" smtClean="0"/>
              <a:t>Platón dice que, entre la Sabiduría y la Ignorancia, se encuentra la Filosofía.</a:t>
            </a:r>
          </a:p>
          <a:p>
            <a:pPr marL="0" indent="0" eaLnBrk="1" hangingPunct="1">
              <a:lnSpc>
                <a:spcPct val="80000"/>
              </a:lnSpc>
            </a:pPr>
            <a:r>
              <a:rPr lang="es-ES" sz="2000" smtClean="0"/>
              <a:t> Porque el filósofo no es todavía un sabio, porque en ese caso no necesitaría buscar la Sabiduría.</a:t>
            </a:r>
          </a:p>
          <a:p>
            <a:pPr marL="0" indent="0" eaLnBrk="1" hangingPunct="1">
              <a:lnSpc>
                <a:spcPct val="80000"/>
              </a:lnSpc>
            </a:pPr>
            <a:r>
              <a:rPr lang="es-ES" sz="2000" smtClean="0"/>
              <a:t> Pero esa misma búsqueda ya lo aparta de la Ignorancia.</a:t>
            </a:r>
          </a:p>
          <a:p>
            <a:pPr marL="0" indent="0" eaLnBrk="1" hangingPunct="1">
              <a:lnSpc>
                <a:spcPct val="80000"/>
              </a:lnSpc>
            </a:pPr>
            <a:r>
              <a:rPr lang="es-ES" sz="2000" smtClean="0"/>
              <a:t> Aquel que camina entre la Sabiduría y la Insensatez es, entonces, el que transita la delgada línea de la Filosofía, del </a:t>
            </a:r>
            <a:r>
              <a:rPr lang="es-ES" sz="2000" i="1" smtClean="0"/>
              <a:t>Amor por la Sabiduría</a:t>
            </a:r>
            <a:r>
              <a:rPr lang="es-ES" sz="2000" smtClean="0"/>
              <a:t>.</a:t>
            </a:r>
          </a:p>
          <a:p>
            <a:pPr marL="0" indent="0" eaLnBrk="1" hangingPunct="1">
              <a:lnSpc>
                <a:spcPct val="80000"/>
              </a:lnSpc>
            </a:pPr>
            <a:r>
              <a:rPr lang="es-ES" sz="2000" smtClean="0"/>
              <a:t> Hasta en la misma palabra se vislumbra una conjunción (Sabiduría + Amor).</a:t>
            </a:r>
          </a:p>
          <a:p>
            <a:pPr marL="0" indent="0" eaLnBrk="1" hangingPunct="1">
              <a:lnSpc>
                <a:spcPct val="80000"/>
              </a:lnSpc>
            </a:pPr>
            <a:r>
              <a:rPr lang="es-ES" sz="2000" smtClean="0"/>
              <a:t> El Martinista, entonces, equilibrando las columnas debe, ante todo, transformarse en un verdadero Filósofo.</a:t>
            </a:r>
            <a:endParaRPr lang="es-ES_tradnl" sz="2000" smtClean="0"/>
          </a:p>
        </p:txBody>
      </p:sp>
      <p:pic>
        <p:nvPicPr>
          <p:cNvPr id="484354" name="Picture 2" descr="http://www.filosofia.org/000/platon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755775"/>
            <a:ext cx="39624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6172200" y="6019800"/>
            <a:ext cx="1427163" cy="4619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2400" b="1"/>
              <a:t>PLATÓN</a:t>
            </a:r>
            <a:endParaRPr lang="es-AR" sz="2400" b="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484354"/>
                                        </p:tgtEl>
                                        <p:attrNameLst>
                                          <p:attrName>style.visibility</p:attrName>
                                        </p:attrNameLst>
                                      </p:cBhvr>
                                      <p:to>
                                        <p:strVal val="visible"/>
                                      </p:to>
                                    </p:set>
                                    <p:animEffect transition="in" filter="box(out)">
                                      <p:cBhvr>
                                        <p:cTn id="42" dur="2000"/>
                                        <p:tgtEl>
                                          <p:spTgt spid="48435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P spid="2"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5" name="Picture 5" descr="http://img.desmotivaciones.es/201103/sabidur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438"/>
            <a:ext cx="9144000" cy="671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2645"/>
                                        </p:tgtEl>
                                        <p:attrNameLst>
                                          <p:attrName>style.visibility</p:attrName>
                                        </p:attrNameLst>
                                      </p:cBhvr>
                                      <p:to>
                                        <p:strVal val="visible"/>
                                      </p:to>
                                    </p:set>
                                    <p:animEffect transition="in" filter="box(out)">
                                      <p:cBhvr>
                                        <p:cTn id="7" dur="2000"/>
                                        <p:tgtEl>
                                          <p:spTgt spid="112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Riqueza - Pobreza</a:t>
            </a:r>
            <a:endParaRPr lang="es-ES_tradnl" sz="4000" smtClean="0"/>
          </a:p>
        </p:txBody>
      </p:sp>
      <p:sp>
        <p:nvSpPr>
          <p:cNvPr id="521219" name="Rectangle 3"/>
          <p:cNvSpPr>
            <a:spLocks noGrp="1" noChangeArrowheads="1"/>
          </p:cNvSpPr>
          <p:nvPr>
            <p:ph sz="half" idx="1"/>
          </p:nvPr>
        </p:nvSpPr>
        <p:spPr>
          <a:xfrm>
            <a:off x="304800" y="1219200"/>
            <a:ext cx="4419600" cy="4525963"/>
          </a:xfrm>
        </p:spPr>
        <p:txBody>
          <a:bodyPr/>
          <a:lstStyle/>
          <a:p>
            <a:pPr marL="0" indent="0" eaLnBrk="1" hangingPunct="1">
              <a:lnSpc>
                <a:spcPct val="80000"/>
              </a:lnSpc>
              <a:buFontTx/>
              <a:buNone/>
            </a:pPr>
            <a:endParaRPr lang="es-ES" sz="1900" smtClean="0"/>
          </a:p>
          <a:p>
            <a:pPr marL="0" indent="0" eaLnBrk="1" hangingPunct="1">
              <a:lnSpc>
                <a:spcPct val="80000"/>
              </a:lnSpc>
            </a:pPr>
            <a:r>
              <a:rPr lang="es-ES" sz="1900" i="1" smtClean="0"/>
              <a:t> </a:t>
            </a:r>
            <a:r>
              <a:rPr lang="es-ES" sz="1900" smtClean="0"/>
              <a:t>Este es un par de opuestos que debe tratarse con mucho cuidado, para evitar la común letanía que exalta la pobreza y desprecia las riquezas materiales, como si la pobreza, fuente de dolor y enfermedad, fuese una virtud.</a:t>
            </a:r>
          </a:p>
          <a:p>
            <a:pPr marL="0" indent="0" eaLnBrk="1" hangingPunct="1">
              <a:lnSpc>
                <a:spcPct val="80000"/>
              </a:lnSpc>
            </a:pPr>
            <a:r>
              <a:rPr lang="es-ES" sz="1900" smtClean="0"/>
              <a:t> La exaltación de la pobreza como una virtud, en realidad, es un argumento de la riqueza y del poder, con el objetivo de evitar que los pobres se rebelen y amenacen sus privilegios.</a:t>
            </a:r>
          </a:p>
          <a:p>
            <a:pPr marL="0" indent="0" eaLnBrk="1" hangingPunct="1">
              <a:lnSpc>
                <a:spcPct val="80000"/>
              </a:lnSpc>
            </a:pPr>
            <a:r>
              <a:rPr lang="es-ES" sz="1900" smtClean="0"/>
              <a:t> Con ironía se ha dicho que «los pobres deben ser felices, porque en la otra vida van a disfrutar», mientras los ricos disfrutan alegremente de la vida presente.</a:t>
            </a:r>
          </a:p>
          <a:p>
            <a:pPr marL="0" indent="0" eaLnBrk="1" hangingPunct="1">
              <a:lnSpc>
                <a:spcPct val="80000"/>
              </a:lnSpc>
            </a:pPr>
            <a:r>
              <a:rPr lang="es-ES" sz="1900" smtClean="0"/>
              <a:t> En ese sentido, numerosos esoteristas y autoproclamados místicos o iniciados deberían leer las obras de Karl Marx.</a:t>
            </a:r>
            <a:endParaRPr lang="es-ES_tradnl" sz="1900" smtClean="0"/>
          </a:p>
        </p:txBody>
      </p:sp>
      <p:pic>
        <p:nvPicPr>
          <p:cNvPr id="485378" name="Picture 2" descr="https://upload.wikimedia.org/wikipedia/commons/d/d4/Karl_Marx_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544638"/>
            <a:ext cx="3624263" cy="516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85378"/>
                                        </p:tgtEl>
                                        <p:attrNameLst>
                                          <p:attrName>style.visibility</p:attrName>
                                        </p:attrNameLst>
                                      </p:cBhvr>
                                      <p:to>
                                        <p:strVal val="visible"/>
                                      </p:to>
                                    </p:set>
                                    <p:animEffect transition="in" filter="box(out)">
                                      <p:cBhvr>
                                        <p:cTn id="32" dur="2000"/>
                                        <p:tgtEl>
                                          <p:spTgt spid="485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Riqueza - Pobreza</a:t>
            </a:r>
            <a:endParaRPr lang="es-ES_tradnl" sz="4000" smtClean="0"/>
          </a:p>
        </p:txBody>
      </p:sp>
      <p:sp>
        <p:nvSpPr>
          <p:cNvPr id="521219" name="Rectangle 3"/>
          <p:cNvSpPr>
            <a:spLocks noGrp="1" noChangeArrowheads="1"/>
          </p:cNvSpPr>
          <p:nvPr>
            <p:ph idx="1"/>
          </p:nvPr>
        </p:nvSpPr>
        <p:spPr>
          <a:xfrm>
            <a:off x="228600" y="1265238"/>
            <a:ext cx="8610600" cy="4525962"/>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000" i="1" smtClean="0"/>
              <a:t> </a:t>
            </a:r>
            <a:r>
              <a:rPr lang="es-ES" sz="2000" smtClean="0"/>
              <a:t>Desde un punto de vista iniciático, este par de opuestos representa los actos de </a:t>
            </a:r>
            <a:r>
              <a:rPr lang="es-ES" sz="2000" i="1" smtClean="0"/>
              <a:t>dar </a:t>
            </a:r>
            <a:r>
              <a:rPr lang="es-ES" sz="2000" smtClean="0"/>
              <a:t>y </a:t>
            </a:r>
            <a:r>
              <a:rPr lang="es-ES" sz="2000" i="1" smtClean="0"/>
              <a:t>recibir</a:t>
            </a:r>
            <a:r>
              <a:rPr lang="es-ES" sz="2000" smtClean="0"/>
              <a:t>.</a:t>
            </a:r>
          </a:p>
          <a:p>
            <a:pPr marL="0" indent="0" eaLnBrk="1" hangingPunct="1">
              <a:lnSpc>
                <a:spcPct val="80000"/>
              </a:lnSpc>
            </a:pPr>
            <a:r>
              <a:rPr lang="es-ES" sz="2000" smtClean="0"/>
              <a:t> </a:t>
            </a:r>
            <a:r>
              <a:rPr lang="es-MX" sz="2000" smtClean="0"/>
              <a:t>La letra hebrea guimel corresponde a estos opuestos y, en efecto, se dice que la guimel representa a un hombre rico corriendo detrás de un hombre pobre (la dalet), para ayudarlo.</a:t>
            </a:r>
          </a:p>
          <a:p>
            <a:pPr marL="0" indent="0" eaLnBrk="1" hangingPunct="1">
              <a:lnSpc>
                <a:spcPct val="80000"/>
              </a:lnSpc>
            </a:pPr>
            <a:r>
              <a:rPr lang="es-MX" sz="2000" smtClean="0"/>
              <a:t> Por eso, la guimel tiene una especie de pie, para correr a ayudar al pobre.</a:t>
            </a:r>
          </a:p>
          <a:p>
            <a:pPr marL="0" indent="0" eaLnBrk="1" hangingPunct="1">
              <a:lnSpc>
                <a:spcPct val="80000"/>
              </a:lnSpc>
            </a:pPr>
            <a:r>
              <a:rPr lang="es-MX" sz="2000" smtClean="0"/>
              <a:t> Si la beth representa la casa, cuya puerta está siempre abierta para todos, guimel representa el “Guever”, el hombre que ve a una persona necesitada parada en la puerta de la casa y le procura alimento, comida, bebida y compañía.</a:t>
            </a:r>
          </a:p>
          <a:p>
            <a:pPr marL="0" indent="0" eaLnBrk="1" hangingPunct="1">
              <a:lnSpc>
                <a:spcPct val="80000"/>
              </a:lnSpc>
            </a:pPr>
            <a:r>
              <a:rPr lang="es-MX" sz="2000" smtClean="0"/>
              <a:t> Ayuda que no implica generar dependencia (notar que guimel también significa «destete»). </a:t>
            </a:r>
          </a:p>
          <a:p>
            <a:pPr marL="0" indent="0" eaLnBrk="1" hangingPunct="1">
              <a:lnSpc>
                <a:spcPct val="80000"/>
              </a:lnSpc>
            </a:pPr>
            <a:r>
              <a:rPr lang="es-MX" sz="2000" smtClean="0"/>
              <a:t> Este juego entre la guimel (el rico) y la dalet (el pobre) es el juego de dar y recibir, pero en sí mismo y pese a su apariencia de caridad, en realidad implica una limitación, porque supone la existencia de «ricos» y «pobres».</a:t>
            </a:r>
          </a:p>
          <a:p>
            <a:pPr marL="0" indent="0" eaLnBrk="1" hangingPunct="1">
              <a:lnSpc>
                <a:spcPct val="80000"/>
              </a:lnSpc>
            </a:pPr>
            <a:r>
              <a:rPr lang="es-MX" sz="2000" smtClean="0"/>
              <a:t> Esotéricamente hablando, la clave de este par viene dada por la letra </a:t>
            </a:r>
            <a:r>
              <a:rPr lang="es-MX" sz="2000" i="1" smtClean="0"/>
              <a:t>hei</a:t>
            </a:r>
            <a:r>
              <a:rPr lang="es-MX" sz="2000" smtClean="0"/>
              <a:t>.</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21219">
                                            <p:txEl>
                                              <p:pRg st="7" end="7"/>
                                            </p:txEl>
                                          </p:spTgt>
                                        </p:tgtEl>
                                        <p:attrNameLst>
                                          <p:attrName>style.visibility</p:attrName>
                                        </p:attrNameLst>
                                      </p:cBhvr>
                                      <p:to>
                                        <p:strVal val="visible"/>
                                      </p:to>
                                    </p:set>
                                    <p:animEffect transition="in" filter="blinds(horizontal)">
                                      <p:cBhvr>
                                        <p:cTn id="42" dur="500"/>
                                        <p:tgtEl>
                                          <p:spTgt spid="5212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 name="Picture 9" descr="gim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07975"/>
            <a:ext cx="4419600"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dal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07975"/>
            <a:ext cx="4418013"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1543050" y="5943600"/>
            <a:ext cx="1581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2800" b="1"/>
              <a:t>GUIMEL</a:t>
            </a:r>
            <a:endParaRPr lang="es-AR" sz="2800" b="1"/>
          </a:p>
        </p:txBody>
      </p:sp>
      <p:sp>
        <p:nvSpPr>
          <p:cNvPr id="16" name="15 CuadroTexto"/>
          <p:cNvSpPr txBox="1">
            <a:spLocks noChangeArrowheads="1"/>
          </p:cNvSpPr>
          <p:nvPr/>
        </p:nvSpPr>
        <p:spPr bwMode="auto">
          <a:xfrm>
            <a:off x="6191250" y="5943600"/>
            <a:ext cx="1641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2800" b="1"/>
              <a:t>DALETH</a:t>
            </a:r>
            <a:endParaRPr lang="es-AR" sz="2800" b="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out)">
                                      <p:cBhvr>
                                        <p:cTn id="7" dur="2000"/>
                                        <p:tgtEl>
                                          <p:spTgt spid="13"/>
                                        </p:tgtEl>
                                      </p:cBhvr>
                                    </p:animEffect>
                                  </p:childTnLst>
                                </p:cTn>
                              </p:par>
                              <p:par>
                                <p:cTn id="8" presetID="4" presetClass="entr" presetSubtype="3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ox(out)">
                                      <p:cBhvr>
                                        <p:cTn id="10" dur="2000"/>
                                        <p:tgtEl>
                                          <p:spTgt spid="1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solidFill>
                  <a:schemeClr val="tx1"/>
                </a:solidFill>
              </a:rPr>
              <a:t>La letra hei</a:t>
            </a:r>
            <a:endParaRPr lang="es-ES_tradnl" sz="4000" smtClean="0">
              <a:solidFill>
                <a:schemeClr val="tx1"/>
              </a:solidFill>
            </a:endParaRPr>
          </a:p>
        </p:txBody>
      </p:sp>
      <p:sp>
        <p:nvSpPr>
          <p:cNvPr id="521219" name="Rectangle 3"/>
          <p:cNvSpPr>
            <a:spLocks noGrp="1" noChangeArrowheads="1"/>
          </p:cNvSpPr>
          <p:nvPr>
            <p:ph type="body" idx="1"/>
          </p:nvPr>
        </p:nvSpPr>
        <p:spPr>
          <a:xfrm>
            <a:off x="152400" y="1219200"/>
            <a:ext cx="8763000" cy="5105400"/>
          </a:xfrm>
        </p:spPr>
        <p:txBody>
          <a:bodyPr/>
          <a:lstStyle/>
          <a:p>
            <a:pPr marL="0" indent="0" eaLnBrk="1" hangingPunct="1">
              <a:lnSpc>
                <a:spcPct val="80000"/>
              </a:lnSpc>
              <a:buFontTx/>
              <a:buNone/>
            </a:pPr>
            <a:endParaRPr lang="es-ES" sz="1800" smtClean="0"/>
          </a:p>
          <a:p>
            <a:pPr marL="0" indent="0" algn="just"/>
            <a:r>
              <a:rPr lang="es-ES" sz="1800" i="1" smtClean="0"/>
              <a:t> </a:t>
            </a:r>
            <a:r>
              <a:rPr lang="es-ES_tradnl" sz="1800" smtClean="0"/>
              <a:t>El nombre de la letra hei aparece en el versículo bíblico: </a:t>
            </a:r>
            <a:r>
              <a:rPr lang="es-ES_tradnl" sz="1800" i="1" smtClean="0"/>
              <a:t>"Tomen [hei] por ustedes mismos, semillas". </a:t>
            </a:r>
            <a:r>
              <a:rPr lang="es-ES_tradnl" sz="1800" smtClean="0"/>
              <a:t>"Tomen" (hei) expresa la revelación propia en el acto de dar de lo de uno a los demás. Dar a los demás en la forma de autoexpresión, es el regalo definitivo del ser. </a:t>
            </a:r>
          </a:p>
          <a:p>
            <a:pPr marL="0" indent="0" algn="just"/>
            <a:r>
              <a:rPr lang="es-ES_tradnl" sz="1800" smtClean="0"/>
              <a:t> En el secreto de la letra guimel, el hombre rico da de sí mismo al pobre; sin embargo, la forma más elevada del dar es cuando el dador se oculta completamente del receptor, como está dicho: </a:t>
            </a:r>
            <a:r>
              <a:rPr lang="es-ES_tradnl" sz="1800" i="1" smtClean="0"/>
              <a:t>"el obsequio  encubierto doblega el enojo". </a:t>
            </a:r>
            <a:r>
              <a:rPr lang="es-MX" sz="1800" smtClean="0"/>
              <a:t>Hei, entonces, es el </a:t>
            </a:r>
            <a:r>
              <a:rPr lang="es-MX" sz="1800" i="1" smtClean="0"/>
              <a:t>acto de dar cubiertos por la máscara</a:t>
            </a:r>
            <a:r>
              <a:rPr lang="es-MX" sz="1800" smtClean="0"/>
              <a:t>.</a:t>
            </a:r>
            <a:r>
              <a:rPr lang="es-ES" sz="1800" i="1" smtClean="0"/>
              <a:t> </a:t>
            </a:r>
            <a:r>
              <a:rPr lang="es-ES" sz="1800" smtClean="0"/>
              <a:t>Sin embargo, aquí todavía estamos en el dominio de lo exotérico.</a:t>
            </a:r>
          </a:p>
          <a:p>
            <a:pPr marL="0" indent="0"/>
            <a:r>
              <a:rPr lang="es-ES_tradnl" sz="1800" smtClean="0"/>
              <a:t> Según la Cábala, el ”alma” posee tres medios de expresión, llamados «vestimentas»: el  pensamiento, el habla y la acción. </a:t>
            </a:r>
          </a:p>
          <a:p>
            <a:pPr marL="0" indent="0"/>
            <a:r>
              <a:rPr lang="es-ES_tradnl" sz="1800" smtClean="0"/>
              <a:t> La vestimenta «superior», el pensamiento, es la expresión del propio intelecto interior y las emociones hacia uno mismo. </a:t>
            </a:r>
          </a:p>
          <a:p>
            <a:pPr marL="0" indent="0"/>
            <a:r>
              <a:rPr lang="es-ES_tradnl" sz="1800" smtClean="0"/>
              <a:t> El proceso del intelecto y las emociones al volverse conscientes al pensar, es similar al darse a sí mismo (el esencial dominio inconsciente del “alma”) a otro (el propio estado de consciencia). </a:t>
            </a:r>
          </a:p>
          <a:p>
            <a:pPr marL="0" indent="0"/>
            <a:r>
              <a:rPr lang="es-ES_tradnl" sz="1800" smtClean="0"/>
              <a:t> Las dos vestimentas «inferiores», habla y acción, posibilitan expresarse a los demás. </a:t>
            </a:r>
          </a:p>
          <a:p>
            <a:pPr marL="0" indent="0" algn="just"/>
            <a:endParaRPr lang="es-MX" sz="1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La letra hei</a:t>
            </a:r>
            <a:endParaRPr lang="es-ES_tradnl" sz="4000" smtClean="0"/>
          </a:p>
        </p:txBody>
      </p:sp>
      <p:sp>
        <p:nvSpPr>
          <p:cNvPr id="521219" name="Rectangle 3"/>
          <p:cNvSpPr>
            <a:spLocks noGrp="1" noChangeArrowheads="1"/>
          </p:cNvSpPr>
          <p:nvPr>
            <p:ph sz="half" idx="1"/>
          </p:nvPr>
        </p:nvSpPr>
        <p:spPr>
          <a:xfrm>
            <a:off x="228600" y="1066800"/>
            <a:ext cx="4419600" cy="5257800"/>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000" smtClean="0"/>
              <a:t> Por lo tanto, en el sentido más profundo del concepto, el pensamiento es el regalo que el rico (la inconsciencia) le regala al pobre (la consciencia).</a:t>
            </a:r>
          </a:p>
          <a:p>
            <a:pPr marL="0" indent="0" eaLnBrk="1" hangingPunct="1">
              <a:lnSpc>
                <a:spcPct val="80000"/>
              </a:lnSpc>
            </a:pPr>
            <a:r>
              <a:rPr lang="es-ES" sz="2000" smtClean="0"/>
              <a:t> Según la Cábala </a:t>
            </a:r>
            <a:r>
              <a:rPr lang="es-ES" sz="2000" i="1" smtClean="0"/>
              <a:t>«se debe bosquejar al receptor en la esencia misma del dador»</a:t>
            </a:r>
            <a:r>
              <a:rPr lang="es-ES" sz="2000" smtClean="0"/>
              <a:t>; por eso, el inconsciente </a:t>
            </a:r>
            <a:r>
              <a:rPr lang="es-ES" sz="2000" i="1" smtClean="0"/>
              <a:t>necesita dar</a:t>
            </a:r>
            <a:r>
              <a:rPr lang="es-ES" sz="2000" smtClean="0"/>
              <a:t>, y no lo hace por un mero acto de caridad.</a:t>
            </a:r>
          </a:p>
          <a:p>
            <a:pPr marL="0" indent="0" eaLnBrk="1" hangingPunct="1">
              <a:lnSpc>
                <a:spcPct val="80000"/>
              </a:lnSpc>
            </a:pPr>
            <a:r>
              <a:rPr lang="es-ES" sz="2000" smtClean="0"/>
              <a:t> El habla y la acción son las «vestimentas» a través de las que damos de nuestro ser interior a los demás, y al dar, en la interacción con otros, recibimos. De hecho, </a:t>
            </a:r>
            <a:r>
              <a:rPr lang="es-ES_tradnl" sz="2000" smtClean="0"/>
              <a:t>las tres líneas de las que se compone la hei, corresponden a estas tres vestimentas: la línea superior horizontal, al pensamiento; la línea vertical derecha, al habla; y el pie suelto a la acción.</a:t>
            </a:r>
          </a:p>
          <a:p>
            <a:pPr marL="0" indent="0" eaLnBrk="1" hangingPunct="1">
              <a:lnSpc>
                <a:spcPct val="80000"/>
              </a:lnSpc>
            </a:pPr>
            <a:endParaRPr lang="es-ES" sz="2000" smtClean="0"/>
          </a:p>
        </p:txBody>
      </p:sp>
      <p:pic>
        <p:nvPicPr>
          <p:cNvPr id="5" name="Picture 9" descr="LetraH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447800"/>
            <a:ext cx="42322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20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7" dur="500"/>
                                        <p:tgtEl>
                                          <p:spTgt spid="5212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22" dur="500"/>
                                        <p:tgtEl>
                                          <p:spTgt spid="5212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7" dur="500"/>
                                        <p:tgtEl>
                                          <p:spTgt spid="521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Fecundidad-Infecundidad</a:t>
            </a:r>
            <a:endParaRPr lang="es-ES_tradnl" sz="4000" smtClean="0"/>
          </a:p>
        </p:txBody>
      </p:sp>
      <p:sp>
        <p:nvSpPr>
          <p:cNvPr id="521219" name="Rectangle 3"/>
          <p:cNvSpPr>
            <a:spLocks noGrp="1" noChangeArrowheads="1"/>
          </p:cNvSpPr>
          <p:nvPr>
            <p:ph sz="half" idx="1"/>
          </p:nvPr>
        </p:nvSpPr>
        <p:spPr>
          <a:xfrm>
            <a:off x="228600" y="1066800"/>
            <a:ext cx="4419600" cy="5257800"/>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000" smtClean="0"/>
              <a:t> </a:t>
            </a:r>
            <a:r>
              <a:rPr lang="es-MX" sz="2000" smtClean="0"/>
              <a:t>Este par de opuestos, por supuesto, no refiere exclusivamente a la reproducción biológica, sino a la generación de cualquier idea, obra o producción que revela la </a:t>
            </a:r>
            <a:r>
              <a:rPr lang="es-MX" sz="2000" i="1" smtClean="0"/>
              <a:t>fecundidad </a:t>
            </a:r>
            <a:r>
              <a:rPr lang="es-MX" sz="2000" smtClean="0"/>
              <a:t>del ser humano.</a:t>
            </a:r>
          </a:p>
          <a:p>
            <a:pPr marL="0" indent="0" eaLnBrk="1" hangingPunct="1">
              <a:lnSpc>
                <a:spcPct val="80000"/>
              </a:lnSpc>
            </a:pPr>
            <a:r>
              <a:rPr lang="es-MX" sz="2000" smtClean="0"/>
              <a:t> Nuevamente, toda Obra requiere trabajo, esfuerzo; por ello la inacción es necesariamente estéril, infecunda.</a:t>
            </a:r>
          </a:p>
          <a:p>
            <a:pPr marL="0" indent="0" eaLnBrk="1" hangingPunct="1">
              <a:lnSpc>
                <a:spcPct val="80000"/>
              </a:lnSpc>
            </a:pPr>
            <a:r>
              <a:rPr lang="es-MX" sz="2000" smtClean="0"/>
              <a:t> No hay, en la vida humana, campos espontáneamente fecundos; sólo el trabajo los libra de la esterilidad.</a:t>
            </a:r>
          </a:p>
          <a:p>
            <a:pPr marL="0" indent="0" eaLnBrk="1" hangingPunct="1">
              <a:lnSpc>
                <a:spcPct val="80000"/>
              </a:lnSpc>
            </a:pPr>
            <a:r>
              <a:rPr lang="es-MX" sz="2000" smtClean="0"/>
              <a:t> Ahora bien, como en todo par de opuestos, aquí hay dos polaridades que deben ser armonizadas.</a:t>
            </a:r>
          </a:p>
          <a:p>
            <a:pPr marL="0" indent="0" eaLnBrk="1" hangingPunct="1">
              <a:lnSpc>
                <a:spcPct val="80000"/>
              </a:lnSpc>
            </a:pPr>
            <a:r>
              <a:rPr lang="es-MX" sz="2000" smtClean="0"/>
              <a:t> ¿Es que la esterilidad puede tener algún valor, algo que nos permita incluirla en tal armonía?</a:t>
            </a:r>
          </a:p>
          <a:p>
            <a:pPr marL="0" indent="0" eaLnBrk="1" hangingPunct="1">
              <a:lnSpc>
                <a:spcPct val="80000"/>
              </a:lnSpc>
            </a:pPr>
            <a:r>
              <a:rPr lang="es-MX" sz="2000" smtClean="0"/>
              <a:t> Aristóteles vendrá en nuestra ayuda para responder esto…</a:t>
            </a:r>
            <a:endParaRPr lang="es-ES" sz="2000" smtClean="0"/>
          </a:p>
        </p:txBody>
      </p:sp>
      <p:pic>
        <p:nvPicPr>
          <p:cNvPr id="465922" name="Picture 2" descr="http://recursostic.educacion.es/secundaria/edad/4esoetica/quincena1/imagenes1/1-aristote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325563"/>
            <a:ext cx="4035425" cy="538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465922"/>
                                        </p:tgtEl>
                                        <p:attrNameLst>
                                          <p:attrName>style.visibility</p:attrName>
                                        </p:attrNameLst>
                                      </p:cBhvr>
                                      <p:to>
                                        <p:strVal val="visible"/>
                                      </p:to>
                                    </p:set>
                                    <p:animEffect transition="in" filter="box(out)">
                                      <p:cBhvr>
                                        <p:cTn id="42" dur="2000"/>
                                        <p:tgtEl>
                                          <p:spTgt spid="465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Fecundidad-Infecundidad</a:t>
            </a:r>
            <a:endParaRPr lang="es-ES_tradnl" sz="4000" smtClean="0"/>
          </a:p>
        </p:txBody>
      </p:sp>
      <p:sp>
        <p:nvSpPr>
          <p:cNvPr id="521219" name="Rectangle 3"/>
          <p:cNvSpPr>
            <a:spLocks noGrp="1" noChangeArrowheads="1"/>
          </p:cNvSpPr>
          <p:nvPr>
            <p:ph sz="half" idx="1"/>
          </p:nvPr>
        </p:nvSpPr>
        <p:spPr>
          <a:xfrm>
            <a:off x="228600" y="1219200"/>
            <a:ext cx="4343400" cy="5257800"/>
          </a:xfrm>
        </p:spPr>
        <p:txBody>
          <a:bodyPr/>
          <a:lstStyle/>
          <a:p>
            <a:pPr marL="0" indent="0" eaLnBrk="1" hangingPunct="1">
              <a:lnSpc>
                <a:spcPct val="80000"/>
              </a:lnSpc>
              <a:buFontTx/>
              <a:buNone/>
            </a:pPr>
            <a:endParaRPr lang="es-ES" sz="1900" smtClean="0"/>
          </a:p>
          <a:p>
            <a:pPr marL="0" indent="0" eaLnBrk="1" hangingPunct="1">
              <a:lnSpc>
                <a:spcPct val="80000"/>
              </a:lnSpc>
            </a:pPr>
            <a:r>
              <a:rPr lang="es-ES" sz="1900" smtClean="0"/>
              <a:t> </a:t>
            </a:r>
            <a:r>
              <a:rPr lang="es-MX" sz="1900" smtClean="0"/>
              <a:t>Según el filósofo griego, todas las cosas tienen una función, consecuencia de su propia naturaleza, y es el objetivo de su existencia el logro de excelencia en tal función.</a:t>
            </a:r>
          </a:p>
          <a:p>
            <a:pPr marL="0" indent="0" eaLnBrk="1" hangingPunct="1">
              <a:lnSpc>
                <a:spcPct val="80000"/>
              </a:lnSpc>
            </a:pPr>
            <a:r>
              <a:rPr lang="es-MX" sz="1900" smtClean="0"/>
              <a:t> Todo lo que cumple con su función, con su propósito, es fecundo; en caso contrario, es infecundo o estéril.</a:t>
            </a:r>
          </a:p>
          <a:p>
            <a:pPr marL="0" indent="0" eaLnBrk="1" hangingPunct="1">
              <a:lnSpc>
                <a:spcPct val="80000"/>
              </a:lnSpc>
            </a:pPr>
            <a:r>
              <a:rPr lang="es-MX" sz="1900" smtClean="0"/>
              <a:t> Y como el logro de la excelencia en el propósito implica siempre la generación de algo que tenga un propósito superior, la excelencia en la función conlleva la generación de algo que supere al propio generador, de ahí que este se vuelva </a:t>
            </a:r>
            <a:r>
              <a:rPr lang="es-MX" sz="1900" i="1" smtClean="0"/>
              <a:t>fecundo</a:t>
            </a:r>
            <a:r>
              <a:rPr lang="es-MX" sz="1900" smtClean="0"/>
              <a:t>.</a:t>
            </a:r>
          </a:p>
          <a:p>
            <a:pPr marL="0" indent="0" eaLnBrk="1" hangingPunct="1">
              <a:lnSpc>
                <a:spcPct val="80000"/>
              </a:lnSpc>
            </a:pPr>
            <a:r>
              <a:rPr lang="es-MX" sz="1900" smtClean="0"/>
              <a:t> Pero nada o nadie debería pretender ser fecundo en aquello que no corresponde a su propósito. Por ello, siempre seremos fecundos y estériles a la vez; fecundos en aquello que es nuestra función y estériles en el resto.</a:t>
            </a:r>
            <a:endParaRPr lang="es-ES" sz="1900" smtClean="0"/>
          </a:p>
        </p:txBody>
      </p:sp>
      <p:pic>
        <p:nvPicPr>
          <p:cNvPr id="119812" name="Picture 2" descr="http://mla-s1-p.mlstatic.com/la-filosofia-como-acto-creador-nicolas-berdiaev-b64-7786-MLA5264227600_102013-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375" y="1393825"/>
            <a:ext cx="3578225"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119812"/>
                                        </p:tgtEl>
                                        <p:attrNameLst>
                                          <p:attrName>style.visibility</p:attrName>
                                        </p:attrNameLst>
                                      </p:cBhvr>
                                      <p:to>
                                        <p:strVal val="visible"/>
                                      </p:to>
                                    </p:set>
                                    <p:animEffect transition="in" filter="box(out)">
                                      <p:cBhvr>
                                        <p:cTn id="32" dur="2000"/>
                                        <p:tgtEl>
                                          <p:spTgt spid="11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Fecundidad-Infecundidad</a:t>
            </a:r>
            <a:endParaRPr lang="es-ES_tradnl" sz="4000" smtClean="0"/>
          </a:p>
        </p:txBody>
      </p:sp>
      <p:sp>
        <p:nvSpPr>
          <p:cNvPr id="521219" name="Rectangle 3"/>
          <p:cNvSpPr>
            <a:spLocks noGrp="1" noChangeArrowheads="1"/>
          </p:cNvSpPr>
          <p:nvPr>
            <p:ph sz="half" idx="1"/>
          </p:nvPr>
        </p:nvSpPr>
        <p:spPr>
          <a:xfrm>
            <a:off x="228600" y="1219200"/>
            <a:ext cx="4343400" cy="5257800"/>
          </a:xfrm>
        </p:spPr>
        <p:txBody>
          <a:bodyPr/>
          <a:lstStyle/>
          <a:p>
            <a:pPr marL="0" indent="0" eaLnBrk="1" hangingPunct="1">
              <a:lnSpc>
                <a:spcPct val="80000"/>
              </a:lnSpc>
              <a:buFontTx/>
              <a:buNone/>
            </a:pPr>
            <a:endParaRPr lang="es-ES" sz="1900" smtClean="0"/>
          </a:p>
          <a:p>
            <a:pPr marL="0" indent="0" eaLnBrk="1" hangingPunct="1">
              <a:lnSpc>
                <a:spcPct val="80000"/>
              </a:lnSpc>
            </a:pPr>
            <a:r>
              <a:rPr lang="es-ES" sz="1900" smtClean="0"/>
              <a:t> </a:t>
            </a:r>
            <a:r>
              <a:rPr lang="es-MX" sz="1900" smtClean="0"/>
              <a:t>Hay todavía un principio más esotérico en el tema de la fecundidad.</a:t>
            </a:r>
          </a:p>
          <a:p>
            <a:pPr marL="0" indent="0" eaLnBrk="1" hangingPunct="1">
              <a:lnSpc>
                <a:spcPct val="80000"/>
              </a:lnSpc>
            </a:pPr>
            <a:r>
              <a:rPr lang="es-MX" sz="1900" smtClean="0"/>
              <a:t> Biológicamente, tal fecundidad se alcanza con la unión de dos seres de distinto sexo.</a:t>
            </a:r>
          </a:p>
          <a:p>
            <a:pPr marL="0" indent="0" eaLnBrk="1" hangingPunct="1">
              <a:lnSpc>
                <a:spcPct val="80000"/>
              </a:lnSpc>
            </a:pPr>
            <a:r>
              <a:rPr lang="es-MX" sz="1900" smtClean="0"/>
              <a:t> Por ello, en la fecundidad, iniciáticamente comprendida, podemos entrever el resultado del encuentro con la </a:t>
            </a:r>
            <a:r>
              <a:rPr lang="es-MX" sz="1900" i="1" smtClean="0"/>
              <a:t>Sophia</a:t>
            </a:r>
            <a:r>
              <a:rPr lang="es-MX" sz="1900" smtClean="0"/>
              <a:t>.</a:t>
            </a:r>
          </a:p>
          <a:p>
            <a:pPr marL="0" indent="0" eaLnBrk="1" hangingPunct="1">
              <a:lnSpc>
                <a:spcPct val="80000"/>
              </a:lnSpc>
            </a:pPr>
            <a:r>
              <a:rPr lang="es-MX" sz="1900" smtClean="0"/>
              <a:t> El hijo que resulta de tal unión es una Obra, la consecuencia del matrimonio alquímico entre los dos aspectos de nuestra naturaleza.</a:t>
            </a:r>
          </a:p>
          <a:p>
            <a:pPr marL="0" indent="0" eaLnBrk="1" hangingPunct="1">
              <a:lnSpc>
                <a:spcPct val="80000"/>
              </a:lnSpc>
            </a:pPr>
            <a:r>
              <a:rPr lang="es-MX" sz="1900" smtClean="0"/>
              <a:t> En el Tarot, la fecundidad se halla representada por la Emperatriz. Aquí mostramos el «Tarot de los Templarios», con la Emperatriz, calificada de «Esposa Invisible o lo Femenino Sagrado», embarazada, llevando un escudo con la Rosa-Cruz y el pelícano.</a:t>
            </a:r>
            <a:endParaRPr lang="es-ES" sz="1900" smtClean="0"/>
          </a:p>
        </p:txBody>
      </p:sp>
      <p:pic>
        <p:nvPicPr>
          <p:cNvPr id="485378" name="Picture 2" descr="http://tarotsgratis.es/cartas_tarot/Tarot_Templarios/03_emperatriz_Tarot_Templari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7175" y="1390650"/>
            <a:ext cx="266382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85378"/>
                                        </p:tgtEl>
                                        <p:attrNameLst>
                                          <p:attrName>style.visibility</p:attrName>
                                        </p:attrNameLst>
                                      </p:cBhvr>
                                      <p:to>
                                        <p:strVal val="visible"/>
                                      </p:to>
                                    </p:set>
                                    <p:animEffect transition="in" filter="box(out)">
                                      <p:cBhvr>
                                        <p:cTn id="32" dur="2000"/>
                                        <p:tgtEl>
                                          <p:spTgt spid="48537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7" dur="500"/>
                                        <p:tgtEl>
                                          <p:spTgt spid="521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92" name="Picture 8" descr="http://negratinta.com/wp-content/uploads/2015/05/dry_land-wallpaper-1280x960-960x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33500"/>
            <a:ext cx="91440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CuadroTexto"/>
          <p:cNvSpPr txBox="1">
            <a:spLocks noChangeArrowheads="1"/>
          </p:cNvSpPr>
          <p:nvPr/>
        </p:nvSpPr>
        <p:spPr bwMode="auto">
          <a:xfrm>
            <a:off x="2717800" y="390525"/>
            <a:ext cx="353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2800" b="1"/>
              <a:t>LA TIERRA BALDÍA</a:t>
            </a:r>
            <a:endParaRPr lang="es-AR" sz="2800" b="1"/>
          </a:p>
        </p:txBody>
      </p:sp>
      <p:pic>
        <p:nvPicPr>
          <p:cNvPr id="118794" name="Picture 10" descr="http://imgc.allpostersimages.com/images/P-473-488-90/13/1384/JO9P000Z/posters/cindy-kassab-flores-silvestres-en-una-carretera-de-tier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10 CuadroTexto"/>
          <p:cNvSpPr txBox="1">
            <a:spLocks noChangeArrowheads="1"/>
          </p:cNvSpPr>
          <p:nvPr/>
        </p:nvSpPr>
        <p:spPr bwMode="auto">
          <a:xfrm>
            <a:off x="2870200" y="542925"/>
            <a:ext cx="3929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2800" b="1"/>
              <a:t>LA TIERRA FECUNDA</a:t>
            </a:r>
            <a:endParaRPr lang="es-AR" sz="2800" b="1"/>
          </a:p>
        </p:txBody>
      </p:sp>
      <p:sp>
        <p:nvSpPr>
          <p:cNvPr id="2" name="1 CuadroTexto"/>
          <p:cNvSpPr txBox="1">
            <a:spLocks noChangeArrowheads="1"/>
          </p:cNvSpPr>
          <p:nvPr/>
        </p:nvSpPr>
        <p:spPr bwMode="auto">
          <a:xfrm>
            <a:off x="268288" y="5257800"/>
            <a:ext cx="8464550" cy="91598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¿Quién podría indicarnos cuál es el propósito que nos hace realmente fecundos?</a:t>
            </a:r>
          </a:p>
          <a:p>
            <a:pPr eaLnBrk="1" hangingPunct="1"/>
            <a:r>
              <a:rPr lang="es-MX"/>
              <a:t>Nunca una autoridad exterior, nunca una ley o una obligación, nunca un supuesto</a:t>
            </a:r>
          </a:p>
          <a:p>
            <a:pPr eaLnBrk="1" hangingPunct="1"/>
            <a:r>
              <a:rPr lang="es-MX"/>
              <a:t>«maestro», sino sólo la vida misma…</a:t>
            </a:r>
            <a:endParaRPr lang="es-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8792"/>
                                        </p:tgtEl>
                                        <p:attrNameLst>
                                          <p:attrName>style.visibility</p:attrName>
                                        </p:attrNameLst>
                                      </p:cBhvr>
                                      <p:to>
                                        <p:strVal val="visible"/>
                                      </p:to>
                                    </p:set>
                                    <p:animEffect transition="in" filter="box(out)">
                                      <p:cBhvr>
                                        <p:cTn id="7" dur="2000"/>
                                        <p:tgtEl>
                                          <p:spTgt spid="118792"/>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out)">
                                      <p:cBhvr>
                                        <p:cTn id="10" dur="2000"/>
                                        <p:tgtEl>
                                          <p:spTgt spid="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8" presetClass="exit" presetSubtype="32" fill="hold" nodeType="clickEffect">
                                  <p:stCondLst>
                                    <p:cond delay="0"/>
                                  </p:stCondLst>
                                  <p:childTnLst>
                                    <p:animEffect transition="out" filter="diamond(out)">
                                      <p:cBhvr>
                                        <p:cTn id="14" dur="2000"/>
                                        <p:tgtEl>
                                          <p:spTgt spid="118792"/>
                                        </p:tgtEl>
                                      </p:cBhvr>
                                    </p:animEffect>
                                    <p:set>
                                      <p:cBhvr>
                                        <p:cTn id="15" dur="1" fill="hold">
                                          <p:stCondLst>
                                            <p:cond delay="1999"/>
                                          </p:stCondLst>
                                        </p:cTn>
                                        <p:tgtEl>
                                          <p:spTgt spid="118792"/>
                                        </p:tgtEl>
                                        <p:attrNameLst>
                                          <p:attrName>style.visibility</p:attrName>
                                        </p:attrNameLst>
                                      </p:cBhvr>
                                      <p:to>
                                        <p:strVal val="hidden"/>
                                      </p:to>
                                    </p:set>
                                  </p:childTnLst>
                                </p:cTn>
                              </p:par>
                              <p:par>
                                <p:cTn id="16" presetID="8" presetClass="exit" presetSubtype="32" fill="hold" grpId="1" nodeType="withEffect">
                                  <p:stCondLst>
                                    <p:cond delay="0"/>
                                  </p:stCondLst>
                                  <p:childTnLst>
                                    <p:animEffect transition="out" filter="diamond(out)">
                                      <p:cBhvr>
                                        <p:cTn id="17" dur="2000"/>
                                        <p:tgtEl>
                                          <p:spTgt spid="9"/>
                                        </p:tgtEl>
                                      </p:cBhvr>
                                    </p:animEffect>
                                    <p:set>
                                      <p:cBhvr>
                                        <p:cTn id="18" dur="1" fill="hold">
                                          <p:stCondLst>
                                            <p:cond delay="1999"/>
                                          </p:stCondLst>
                                        </p:cTn>
                                        <p:tgtEl>
                                          <p:spTgt spid="9"/>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6" presetClass="entr" presetSubtype="32" fill="hold" nodeType="clickEffect">
                                  <p:stCondLst>
                                    <p:cond delay="0"/>
                                  </p:stCondLst>
                                  <p:childTnLst>
                                    <p:set>
                                      <p:cBhvr>
                                        <p:cTn id="22" dur="1" fill="hold">
                                          <p:stCondLst>
                                            <p:cond delay="0"/>
                                          </p:stCondLst>
                                        </p:cTn>
                                        <p:tgtEl>
                                          <p:spTgt spid="118794"/>
                                        </p:tgtEl>
                                        <p:attrNameLst>
                                          <p:attrName>style.visibility</p:attrName>
                                        </p:attrNameLst>
                                      </p:cBhvr>
                                      <p:to>
                                        <p:strVal val="visible"/>
                                      </p:to>
                                    </p:set>
                                    <p:animEffect transition="in" filter="circle(out)">
                                      <p:cBhvr>
                                        <p:cTn id="23" dur="2000"/>
                                        <p:tgtEl>
                                          <p:spTgt spid="118794"/>
                                        </p:tgtEl>
                                      </p:cBhvr>
                                    </p:animEffect>
                                  </p:childTnLst>
                                </p:cTn>
                              </p:par>
                              <p:par>
                                <p:cTn id="24" presetID="6" presetClass="entr" presetSubtype="32"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circle(out)">
                                      <p:cBhvr>
                                        <p:cTn id="26" dur="2000"/>
                                        <p:tgtEl>
                                          <p:spTgt spid="1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1" grpId="0"/>
      <p:bldP spid="2" grpId="0" animBg="1"/>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Vida-Muerte</a:t>
            </a:r>
            <a:endParaRPr lang="es-ES_tradnl" sz="4000" smtClean="0"/>
          </a:p>
        </p:txBody>
      </p:sp>
      <p:sp>
        <p:nvSpPr>
          <p:cNvPr id="521219" name="Rectangle 3"/>
          <p:cNvSpPr>
            <a:spLocks noGrp="1" noChangeArrowheads="1"/>
          </p:cNvSpPr>
          <p:nvPr>
            <p:ph sz="half" idx="1"/>
          </p:nvPr>
        </p:nvSpPr>
        <p:spPr>
          <a:xfrm>
            <a:off x="228600" y="1219200"/>
            <a:ext cx="4343400" cy="4525963"/>
          </a:xfrm>
        </p:spPr>
        <p:txBody>
          <a:bodyPr/>
          <a:lstStyle/>
          <a:p>
            <a:pPr marL="0" indent="0" eaLnBrk="1" hangingPunct="1">
              <a:lnSpc>
                <a:spcPct val="80000"/>
              </a:lnSpc>
              <a:buFontTx/>
              <a:buNone/>
            </a:pPr>
            <a:endParaRPr lang="es-ES" sz="2100" smtClean="0"/>
          </a:p>
          <a:p>
            <a:pPr marL="0" indent="0" eaLnBrk="1" hangingPunct="1">
              <a:lnSpc>
                <a:spcPct val="80000"/>
              </a:lnSpc>
            </a:pPr>
            <a:r>
              <a:rPr lang="es-ES" sz="2100" smtClean="0"/>
              <a:t> Este es, quizás, el par de opuestos más evidente, porque todos los seres humanos debemos inevitablemente experimentarlo.</a:t>
            </a:r>
          </a:p>
          <a:p>
            <a:pPr marL="0" indent="0" eaLnBrk="1" hangingPunct="1">
              <a:lnSpc>
                <a:spcPct val="80000"/>
              </a:lnSpc>
            </a:pPr>
            <a:r>
              <a:rPr lang="es-ES" sz="2100" smtClean="0"/>
              <a:t> Sin embargo, limitar la «muerte» al hecho biológico es muy restringido.</a:t>
            </a:r>
          </a:p>
          <a:p>
            <a:pPr marL="0" indent="0" eaLnBrk="1" hangingPunct="1">
              <a:lnSpc>
                <a:spcPct val="80000"/>
              </a:lnSpc>
            </a:pPr>
            <a:r>
              <a:rPr lang="es-ES" sz="2100" smtClean="0"/>
              <a:t> Hay innumerables muertes, que vivimos (¡vaya paradoja!) muchas veces en la vida: pérdidas, separaciones, dolores; son las pequeñas muertes que, quizás, nos preparan para la Muerte.</a:t>
            </a:r>
          </a:p>
          <a:p>
            <a:pPr marL="0" indent="0" eaLnBrk="1" hangingPunct="1">
              <a:lnSpc>
                <a:spcPct val="80000"/>
              </a:lnSpc>
            </a:pPr>
            <a:r>
              <a:rPr lang="es-ES" sz="2100" smtClean="0"/>
              <a:t> Y la que, tal vez, es la muerte más dolorosa de todas: el olvido.</a:t>
            </a:r>
          </a:p>
          <a:p>
            <a:pPr marL="0" indent="0" eaLnBrk="1" hangingPunct="1">
              <a:lnSpc>
                <a:spcPct val="80000"/>
              </a:lnSpc>
            </a:pPr>
            <a:r>
              <a:rPr lang="es-ES" sz="2100" smtClean="0"/>
              <a:t> Ahora bien, si hay tantas muertes, también habrá numerosas vidas…</a:t>
            </a:r>
          </a:p>
        </p:txBody>
      </p:sp>
      <p:pic>
        <p:nvPicPr>
          <p:cNvPr id="122890" name="Picture 10" descr="http://www.blogodisea.com/wp-content/uploads/2009/02/muerte-07-ciclo-vi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0775" y="1371600"/>
            <a:ext cx="36036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122890"/>
                                        </p:tgtEl>
                                        <p:attrNameLst>
                                          <p:attrName>style.visibility</p:attrName>
                                        </p:attrNameLst>
                                      </p:cBhvr>
                                      <p:to>
                                        <p:strVal val="visible"/>
                                      </p:to>
                                    </p:set>
                                    <p:animEffect transition="in" filter="box(out)">
                                      <p:cBhvr>
                                        <p:cTn id="37" dur="2000"/>
                                        <p:tgtEl>
                                          <p:spTgt spid="122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Vida-Muerte</a:t>
            </a:r>
            <a:endParaRPr lang="es-ES_tradnl" sz="4000" smtClean="0"/>
          </a:p>
        </p:txBody>
      </p:sp>
      <p:sp>
        <p:nvSpPr>
          <p:cNvPr id="521219" name="Rectangle 3"/>
          <p:cNvSpPr>
            <a:spLocks noGrp="1" noChangeArrowheads="1"/>
          </p:cNvSpPr>
          <p:nvPr>
            <p:ph sz="half" idx="1"/>
          </p:nvPr>
        </p:nvSpPr>
        <p:spPr>
          <a:xfrm>
            <a:off x="304800" y="1143000"/>
            <a:ext cx="4038600" cy="4525963"/>
          </a:xfrm>
        </p:spPr>
        <p:txBody>
          <a:bodyPr/>
          <a:lstStyle/>
          <a:p>
            <a:pPr marL="0" indent="0" eaLnBrk="1" hangingPunct="1">
              <a:lnSpc>
                <a:spcPct val="80000"/>
              </a:lnSpc>
              <a:buFontTx/>
              <a:buNone/>
            </a:pPr>
            <a:endParaRPr lang="es-ES" sz="2200" smtClean="0"/>
          </a:p>
          <a:p>
            <a:pPr marL="0" indent="0" eaLnBrk="1" hangingPunct="1">
              <a:lnSpc>
                <a:spcPct val="80000"/>
              </a:lnSpc>
            </a:pPr>
            <a:r>
              <a:rPr lang="es-ES" sz="2200" smtClean="0"/>
              <a:t> Así como experimentamos muchas pequeñas muertes, también tenemos muchos pequeños nacimientos: encuentros, logros, victorias.</a:t>
            </a:r>
          </a:p>
          <a:p>
            <a:pPr marL="0" indent="0" eaLnBrk="1" hangingPunct="1">
              <a:lnSpc>
                <a:spcPct val="80000"/>
              </a:lnSpc>
            </a:pPr>
            <a:r>
              <a:rPr lang="es-ES" sz="2200" smtClean="0"/>
              <a:t> Por ello, nacemos y morimos y volvemos a nacer, permanentemente, día a día.</a:t>
            </a:r>
          </a:p>
          <a:p>
            <a:pPr marL="0" indent="0" eaLnBrk="1" hangingPunct="1">
              <a:lnSpc>
                <a:spcPct val="80000"/>
              </a:lnSpc>
            </a:pPr>
            <a:r>
              <a:rPr lang="es-ES" sz="2200" smtClean="0"/>
              <a:t> Es un péndulo en el que cada opuesto contiene en sí el principio del otro, porque cada nacimiento, de una u otra forma, es siempre una muerte a un estado anterior.</a:t>
            </a:r>
          </a:p>
          <a:p>
            <a:pPr marL="0" indent="0" eaLnBrk="1" hangingPunct="1">
              <a:lnSpc>
                <a:spcPct val="80000"/>
              </a:lnSpc>
            </a:pPr>
            <a:r>
              <a:rPr lang="es-ES" sz="2200" smtClean="0"/>
              <a:t> Con sabiduría, alguien dijo que «siempre que hay un encuentro habrá una despedida».</a:t>
            </a:r>
          </a:p>
        </p:txBody>
      </p:sp>
      <p:pic>
        <p:nvPicPr>
          <p:cNvPr id="122892" name="Picture 12" descr="http://img.desmotivaciones.es/201102/muert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688" y="1219200"/>
            <a:ext cx="3871912"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122892"/>
                                        </p:tgtEl>
                                        <p:attrNameLst>
                                          <p:attrName>style.visibility</p:attrName>
                                        </p:attrNameLst>
                                      </p:cBhvr>
                                      <p:to>
                                        <p:strVal val="visible"/>
                                      </p:to>
                                    </p:set>
                                    <p:animEffect transition="in" filter="box(out)">
                                      <p:cBhvr>
                                        <p:cTn id="32" dur="2000"/>
                                        <p:tgtEl>
                                          <p:spTgt spid="122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4" name="Picture 6" descr="http://www.andrewcharalambous.co.uk/wp-content/uploads/2013/07/life-and-dea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0925" y="0"/>
            <a:ext cx="4613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76200" y="1219200"/>
            <a:ext cx="215265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La Vida y la</a:t>
            </a:r>
          </a:p>
          <a:p>
            <a:pPr eaLnBrk="1" hangingPunct="1"/>
            <a:r>
              <a:rPr lang="es-MX"/>
              <a:t>Muerte, en una</a:t>
            </a:r>
          </a:p>
          <a:p>
            <a:pPr eaLnBrk="1" hangingPunct="1"/>
            <a:r>
              <a:rPr lang="es-MX"/>
              <a:t>danza sin fin.</a:t>
            </a:r>
          </a:p>
          <a:p>
            <a:pPr eaLnBrk="1" hangingPunct="1"/>
            <a:r>
              <a:rPr lang="es-AR" i="1"/>
              <a:t>“En la primera</a:t>
            </a:r>
          </a:p>
          <a:p>
            <a:pPr eaLnBrk="1" hangingPunct="1"/>
            <a:r>
              <a:rPr lang="es-AR" i="1"/>
              <a:t>mitad de la vida la</a:t>
            </a:r>
          </a:p>
          <a:p>
            <a:pPr eaLnBrk="1" hangingPunct="1"/>
            <a:r>
              <a:rPr lang="es-AR" i="1"/>
              <a:t>voluntad de la</a:t>
            </a:r>
          </a:p>
          <a:p>
            <a:pPr eaLnBrk="1" hangingPunct="1"/>
            <a:r>
              <a:rPr lang="es-AR" i="1"/>
              <a:t>libido es la del</a:t>
            </a:r>
          </a:p>
          <a:p>
            <a:pPr eaLnBrk="1" hangingPunct="1"/>
            <a:r>
              <a:rPr lang="es-AR" i="1"/>
              <a:t>crecimiento, en la</a:t>
            </a:r>
          </a:p>
          <a:p>
            <a:pPr eaLnBrk="1" hangingPunct="1"/>
            <a:r>
              <a:rPr lang="es-AR" i="1"/>
              <a:t>segunda mitad de</a:t>
            </a:r>
          </a:p>
          <a:p>
            <a:pPr eaLnBrk="1" hangingPunct="1"/>
            <a:r>
              <a:rPr lang="es-AR" i="1"/>
              <a:t>la vida hace </a:t>
            </a:r>
          </a:p>
          <a:p>
            <a:pPr eaLnBrk="1" hangingPunct="1"/>
            <a:r>
              <a:rPr lang="es-AR" i="1"/>
              <a:t>alusión, </a:t>
            </a:r>
          </a:p>
          <a:p>
            <a:pPr eaLnBrk="1" hangingPunct="1"/>
            <a:r>
              <a:rPr lang="es-AR" i="1"/>
              <a:t>suavemente en </a:t>
            </a:r>
          </a:p>
          <a:p>
            <a:pPr eaLnBrk="1" hangingPunct="1"/>
            <a:r>
              <a:rPr lang="es-AR" i="1"/>
              <a:t>un principio y luego</a:t>
            </a:r>
          </a:p>
          <a:p>
            <a:pPr eaLnBrk="1" hangingPunct="1"/>
            <a:r>
              <a:rPr lang="es-AR" i="1"/>
              <a:t>audiblemente, a su</a:t>
            </a:r>
          </a:p>
          <a:p>
            <a:pPr eaLnBrk="1" hangingPunct="1"/>
            <a:r>
              <a:rPr lang="es-AR" i="1"/>
              <a:t>voluntad de</a:t>
            </a:r>
          </a:p>
          <a:p>
            <a:pPr eaLnBrk="1" hangingPunct="1"/>
            <a:r>
              <a:rPr lang="es-AR" i="1"/>
              <a:t>muerte” </a:t>
            </a:r>
            <a:r>
              <a:rPr lang="es-AR"/>
              <a:t>(Jung)</a:t>
            </a:r>
            <a:endParaRPr lang="es-AR" i="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4934"/>
                                        </p:tgtEl>
                                        <p:attrNameLst>
                                          <p:attrName>style.visibility</p:attrName>
                                        </p:attrNameLst>
                                      </p:cBhvr>
                                      <p:to>
                                        <p:strVal val="visible"/>
                                      </p:to>
                                    </p:set>
                                    <p:animEffect transition="in" filter="box(out)">
                                      <p:cBhvr>
                                        <p:cTn id="7" dur="2000"/>
                                        <p:tgtEl>
                                          <p:spTgt spid="1249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8" name="Picture 6" descr="http://img10.deviantart.net/defb/i/2008/315/8/3/good_and_evil__life_and_death_by_kwek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8275"/>
            <a:ext cx="9144000" cy="646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CuadroTexto"/>
          <p:cNvSpPr txBox="1">
            <a:spLocks noChangeArrowheads="1"/>
          </p:cNvSpPr>
          <p:nvPr/>
        </p:nvSpPr>
        <p:spPr bwMode="auto">
          <a:xfrm>
            <a:off x="76200" y="4722813"/>
            <a:ext cx="3890963" cy="1754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La Cábala asocia a</a:t>
            </a:r>
          </a:p>
          <a:p>
            <a:pPr eaLnBrk="1" hangingPunct="1"/>
            <a:r>
              <a:rPr lang="es-MX"/>
              <a:t>este par de opuestos la letra caf, </a:t>
            </a:r>
          </a:p>
          <a:p>
            <a:pPr eaLnBrk="1" hangingPunct="1"/>
            <a:r>
              <a:rPr lang="es-MX"/>
              <a:t>que corresponde a la palma de </a:t>
            </a:r>
          </a:p>
          <a:p>
            <a:pPr eaLnBrk="1" hangingPunct="1"/>
            <a:r>
              <a:rPr lang="es-MX"/>
              <a:t>la mano. Y en efecto, es en la</a:t>
            </a:r>
          </a:p>
          <a:p>
            <a:pPr eaLnBrk="1" hangingPunct="1"/>
            <a:r>
              <a:rPr lang="es-MX"/>
              <a:t>palma de la mano que la Vida y </a:t>
            </a:r>
          </a:p>
          <a:p>
            <a:pPr eaLnBrk="1" hangingPunct="1"/>
            <a:r>
              <a:rPr lang="es-MX"/>
              <a:t>la Muerte tienen a todo ser humano.</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5958"/>
                                        </p:tgtEl>
                                        <p:attrNameLst>
                                          <p:attrName>style.visibility</p:attrName>
                                        </p:attrNameLst>
                                      </p:cBhvr>
                                      <p:to>
                                        <p:strVal val="visible"/>
                                      </p:to>
                                    </p:set>
                                    <p:animEffect transition="in" filter="box(out)">
                                      <p:cBhvr>
                                        <p:cTn id="7" dur="2000"/>
                                        <p:tgtEl>
                                          <p:spTgt spid="1259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Dominio-Dependencia</a:t>
            </a:r>
            <a:endParaRPr lang="es-ES_tradnl" sz="4000" smtClean="0"/>
          </a:p>
        </p:txBody>
      </p:sp>
      <p:sp>
        <p:nvSpPr>
          <p:cNvPr id="521219" name="Rectangle 3"/>
          <p:cNvSpPr>
            <a:spLocks noGrp="1" noChangeArrowheads="1"/>
          </p:cNvSpPr>
          <p:nvPr>
            <p:ph sz="half" idx="1"/>
          </p:nvPr>
        </p:nvSpPr>
        <p:spPr>
          <a:xfrm>
            <a:off x="228600" y="1524000"/>
            <a:ext cx="3962400" cy="4525963"/>
          </a:xfrm>
        </p:spPr>
        <p:txBody>
          <a:bodyPr/>
          <a:lstStyle/>
          <a:p>
            <a:pPr marL="0" indent="0" eaLnBrk="1" hangingPunct="1">
              <a:lnSpc>
                <a:spcPct val="80000"/>
              </a:lnSpc>
              <a:buFontTx/>
              <a:buNone/>
            </a:pPr>
            <a:endParaRPr lang="es-ES" sz="1900" smtClean="0"/>
          </a:p>
          <a:p>
            <a:pPr marL="0" indent="0" eaLnBrk="1" hangingPunct="1">
              <a:lnSpc>
                <a:spcPct val="80000"/>
              </a:lnSpc>
            </a:pPr>
            <a:r>
              <a:rPr lang="es-ES" sz="1900" smtClean="0"/>
              <a:t> Este quinto par de opuestos es también expresado como Dominio-Servidumbre o Libertad-Esclavitud.</a:t>
            </a:r>
          </a:p>
          <a:p>
            <a:pPr marL="0" indent="0" eaLnBrk="1" hangingPunct="1">
              <a:lnSpc>
                <a:spcPct val="80000"/>
              </a:lnSpc>
            </a:pPr>
            <a:r>
              <a:rPr lang="es-ES" sz="1900" smtClean="0"/>
              <a:t> Las implicaciones sociales de estos conceptos son obvias.</a:t>
            </a:r>
          </a:p>
          <a:p>
            <a:pPr marL="0" indent="0" eaLnBrk="1" hangingPunct="1">
              <a:lnSpc>
                <a:spcPct val="80000"/>
              </a:lnSpc>
            </a:pPr>
            <a:r>
              <a:rPr lang="es-ES" sz="1900" smtClean="0"/>
              <a:t> Pero aquí estamos más interesados en sus significados iniciáticos.</a:t>
            </a:r>
          </a:p>
          <a:p>
            <a:pPr marL="0" indent="0" eaLnBrk="1" hangingPunct="1">
              <a:lnSpc>
                <a:spcPct val="80000"/>
              </a:lnSpc>
            </a:pPr>
            <a:r>
              <a:rPr lang="es-ES" sz="1900" smtClean="0"/>
              <a:t> La letra hebrea </a:t>
            </a:r>
            <a:r>
              <a:rPr lang="es-ES" sz="1900" i="1" smtClean="0"/>
              <a:t>pei </a:t>
            </a:r>
            <a:r>
              <a:rPr lang="es-ES" sz="1900" smtClean="0"/>
              <a:t>gobierna este par. Pei es la boca, la palabra, y no hace falta demostrar que podemos ser esclavos de nuestras palabras.</a:t>
            </a:r>
          </a:p>
          <a:p>
            <a:pPr marL="0" indent="0" eaLnBrk="1" hangingPunct="1">
              <a:lnSpc>
                <a:spcPct val="80000"/>
              </a:lnSpc>
            </a:pPr>
            <a:r>
              <a:rPr lang="es-ES" sz="1900" smtClean="0"/>
              <a:t> La libertad individual absoluta puede ser un ideal, pero en la vida real es algo imposible de alcanzar.</a:t>
            </a:r>
          </a:p>
          <a:p>
            <a:pPr marL="0" indent="0" eaLnBrk="1" hangingPunct="1">
              <a:lnSpc>
                <a:spcPct val="80000"/>
              </a:lnSpc>
            </a:pPr>
            <a:r>
              <a:rPr lang="es-ES" sz="1900" smtClean="0"/>
              <a:t> Todos nos atamos a algo, todos dependemos de alguien o alguien depende de nosotros.</a:t>
            </a:r>
          </a:p>
        </p:txBody>
      </p:sp>
      <p:pic>
        <p:nvPicPr>
          <p:cNvPr id="126980" name="Picture 6" descr="http://imagenesparamotivar.com/wp-content/uploads/2014/03/Imgenes-La-Libertad-no-Tiene-Prec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828800"/>
            <a:ext cx="4602163"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linds(horizontal)">
                                      <p:cBhvr>
                                        <p:cTn id="37" dur="500"/>
                                        <p:tgtEl>
                                          <p:spTgt spid="52121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126980"/>
                                        </p:tgtEl>
                                        <p:attrNameLst>
                                          <p:attrName>style.visibility</p:attrName>
                                        </p:attrNameLst>
                                      </p:cBhvr>
                                      <p:to>
                                        <p:strVal val="visible"/>
                                      </p:to>
                                    </p:set>
                                    <p:animEffect transition="in" filter="box(out)">
                                      <p:cBhvr>
                                        <p:cTn id="42" dur="2000"/>
                                        <p:tgtEl>
                                          <p:spTgt spid="126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Dominio-Dependencia</a:t>
            </a:r>
            <a:endParaRPr lang="es-ES_tradnl" sz="4000" smtClean="0"/>
          </a:p>
        </p:txBody>
      </p:sp>
      <p:sp>
        <p:nvSpPr>
          <p:cNvPr id="521219" name="Rectangle 3"/>
          <p:cNvSpPr>
            <a:spLocks noGrp="1" noChangeArrowheads="1"/>
          </p:cNvSpPr>
          <p:nvPr>
            <p:ph sz="half" idx="1"/>
          </p:nvPr>
        </p:nvSpPr>
        <p:spPr>
          <a:xfrm>
            <a:off x="304800" y="1493838"/>
            <a:ext cx="3962400" cy="4525962"/>
          </a:xfrm>
        </p:spPr>
        <p:txBody>
          <a:bodyPr/>
          <a:lstStyle/>
          <a:p>
            <a:pPr marL="0" indent="0" eaLnBrk="1" hangingPunct="1">
              <a:lnSpc>
                <a:spcPct val="80000"/>
              </a:lnSpc>
              <a:buFontTx/>
              <a:buNone/>
            </a:pPr>
            <a:endParaRPr lang="es-ES" sz="2100" smtClean="0"/>
          </a:p>
          <a:p>
            <a:pPr marL="0" indent="0" eaLnBrk="1" hangingPunct="1">
              <a:lnSpc>
                <a:spcPct val="80000"/>
              </a:lnSpc>
            </a:pPr>
            <a:r>
              <a:rPr lang="es-ES" sz="2100" smtClean="0"/>
              <a:t> Dentro del propio simbolismo Martinista, la máscara nos conduce a la libertad, a la independencia, mas el cordón nos mantiene atados unos a otros.</a:t>
            </a:r>
          </a:p>
          <a:p>
            <a:pPr marL="0" indent="0" eaLnBrk="1" hangingPunct="1">
              <a:lnSpc>
                <a:spcPct val="80000"/>
              </a:lnSpc>
            </a:pPr>
            <a:r>
              <a:rPr lang="es-ES" sz="2100" smtClean="0"/>
              <a:t> Se trata, entonces, de alcanzar un equilibrio entre ambos.</a:t>
            </a:r>
          </a:p>
          <a:p>
            <a:pPr marL="0" indent="0" eaLnBrk="1" hangingPunct="1">
              <a:lnSpc>
                <a:spcPct val="80000"/>
              </a:lnSpc>
            </a:pPr>
            <a:r>
              <a:rPr lang="es-ES" sz="2100" smtClean="0"/>
              <a:t> Notemos que tanto el ermitaño como el asceta, que parecen libres, son en realidad esclavos: los esclaviza su temor a estar atados.</a:t>
            </a:r>
          </a:p>
          <a:p>
            <a:pPr marL="0" indent="0" eaLnBrk="1" hangingPunct="1">
              <a:lnSpc>
                <a:spcPct val="80000"/>
              </a:lnSpc>
            </a:pPr>
            <a:r>
              <a:rPr lang="es-ES" sz="2100" smtClean="0"/>
              <a:t> Quizás el equilibrio entre el dominio y la dependencia sea simplemente la </a:t>
            </a:r>
            <a:r>
              <a:rPr lang="es-ES" sz="2100" i="1" smtClean="0"/>
              <a:t>fraternidad</a:t>
            </a:r>
            <a:r>
              <a:rPr lang="es-ES" sz="2100" smtClean="0"/>
              <a:t>.</a:t>
            </a:r>
          </a:p>
        </p:txBody>
      </p:sp>
      <p:pic>
        <p:nvPicPr>
          <p:cNvPr id="484354" name="Picture 2" descr="http://kaosenlared.net/wp-content/uploads/2015/01/6a01347ff0d110970c016302876219970d-500w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7575" y="1371600"/>
            <a:ext cx="3730625"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84354"/>
                                        </p:tgtEl>
                                        <p:attrNameLst>
                                          <p:attrName>style.visibility</p:attrName>
                                        </p:attrNameLst>
                                      </p:cBhvr>
                                      <p:to>
                                        <p:strVal val="visible"/>
                                      </p:to>
                                    </p:set>
                                    <p:animEffect transition="in" filter="box(out)">
                                      <p:cBhvr>
                                        <p:cTn id="32" dur="2000"/>
                                        <p:tgtEl>
                                          <p:spTgt spid="484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La fraternidad</a:t>
            </a:r>
            <a:endParaRPr lang="es-ES_tradnl" sz="4000" smtClean="0"/>
          </a:p>
        </p:txBody>
      </p:sp>
      <p:sp>
        <p:nvSpPr>
          <p:cNvPr id="521219" name="Rectangle 3"/>
          <p:cNvSpPr>
            <a:spLocks noGrp="1" noChangeArrowheads="1"/>
          </p:cNvSpPr>
          <p:nvPr>
            <p:ph sz="half" idx="1"/>
          </p:nvPr>
        </p:nvSpPr>
        <p:spPr>
          <a:xfrm>
            <a:off x="304800" y="1493838"/>
            <a:ext cx="3962400" cy="4525962"/>
          </a:xfrm>
        </p:spPr>
        <p:txBody>
          <a:bodyPr/>
          <a:lstStyle/>
          <a:p>
            <a:pPr marL="0" indent="0" eaLnBrk="1" hangingPunct="1">
              <a:lnSpc>
                <a:spcPct val="80000"/>
              </a:lnSpc>
              <a:buFontTx/>
              <a:buNone/>
            </a:pPr>
            <a:endParaRPr lang="es-ES" sz="2100" smtClean="0"/>
          </a:p>
          <a:p>
            <a:pPr marL="0" indent="0" eaLnBrk="1" hangingPunct="1">
              <a:lnSpc>
                <a:spcPct val="80000"/>
              </a:lnSpc>
            </a:pPr>
            <a:r>
              <a:rPr lang="es-ES" sz="2100" smtClean="0"/>
              <a:t> En la </a:t>
            </a:r>
            <a:r>
              <a:rPr lang="es-ES" sz="2100" i="1" smtClean="0"/>
              <a:t>fraternidad </a:t>
            </a:r>
            <a:r>
              <a:rPr lang="es-ES" sz="2100" smtClean="0"/>
              <a:t>no existen la esclavitud ni servidumbre.</a:t>
            </a:r>
          </a:p>
          <a:p>
            <a:pPr marL="0" indent="0" eaLnBrk="1" hangingPunct="1">
              <a:lnSpc>
                <a:spcPct val="80000"/>
              </a:lnSpc>
            </a:pPr>
            <a:r>
              <a:rPr lang="es-ES" sz="2100" smtClean="0"/>
              <a:t> Por ello, es un estado de plena </a:t>
            </a:r>
            <a:r>
              <a:rPr lang="es-ES" sz="2100" i="1" smtClean="0"/>
              <a:t>libertad</a:t>
            </a:r>
            <a:r>
              <a:rPr lang="es-ES" sz="2100" smtClean="0"/>
              <a:t>.</a:t>
            </a:r>
          </a:p>
          <a:p>
            <a:pPr marL="0" indent="0" eaLnBrk="1" hangingPunct="1">
              <a:lnSpc>
                <a:spcPct val="80000"/>
              </a:lnSpc>
            </a:pPr>
            <a:r>
              <a:rPr lang="es-ES" sz="2100" smtClean="0"/>
              <a:t> Pero, al mismo tiempo, siendo </a:t>
            </a:r>
            <a:r>
              <a:rPr lang="es-ES" sz="2100" i="1" smtClean="0"/>
              <a:t>hermanos</a:t>
            </a:r>
            <a:r>
              <a:rPr lang="es-ES" sz="2100" smtClean="0"/>
              <a:t>, existe la responsabilidad por ayudar y acompañar al </a:t>
            </a:r>
            <a:r>
              <a:rPr lang="es-ES" sz="2100" i="1" smtClean="0"/>
              <a:t>otro</a:t>
            </a:r>
            <a:r>
              <a:rPr lang="es-ES" sz="2100" smtClean="0"/>
              <a:t>, de donde quienes la practican están atados entre sí.</a:t>
            </a:r>
          </a:p>
          <a:p>
            <a:pPr marL="0" indent="0" eaLnBrk="1" hangingPunct="1">
              <a:lnSpc>
                <a:spcPct val="80000"/>
              </a:lnSpc>
            </a:pPr>
            <a:r>
              <a:rPr lang="es-ES" sz="2100" smtClean="0"/>
              <a:t> Por ello, la fraternidad implica el perfecto equilibrio entre la libertad y la dependencia.</a:t>
            </a:r>
          </a:p>
          <a:p>
            <a:pPr marL="0" indent="0" eaLnBrk="1" hangingPunct="1">
              <a:lnSpc>
                <a:spcPct val="80000"/>
              </a:lnSpc>
            </a:pPr>
            <a:r>
              <a:rPr lang="es-ES" sz="2100" smtClean="0"/>
              <a:t> Por lo que la </a:t>
            </a:r>
            <a:r>
              <a:rPr lang="es-ES" sz="2100" i="1" smtClean="0"/>
              <a:t>cadena Martinista </a:t>
            </a:r>
            <a:r>
              <a:rPr lang="es-ES" sz="2100" smtClean="0"/>
              <a:t>es la representación del logro de este equilibrio.</a:t>
            </a:r>
          </a:p>
        </p:txBody>
      </p:sp>
      <p:pic>
        <p:nvPicPr>
          <p:cNvPr id="485378" name="Picture 2" descr="http://4.bp.blogspot.com/--R5sbgfJskY/UeEKx-6SnyI/AAAAAAAAGGM/QJgVcsypaf8/s1600/941980_575771205796063_541166930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524000"/>
            <a:ext cx="376078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linds(horizontal)">
                                      <p:cBhvr>
                                        <p:cTn id="32" dur="5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485378"/>
                                        </p:tgtEl>
                                        <p:attrNameLst>
                                          <p:attrName>style.visibility</p:attrName>
                                        </p:attrNameLst>
                                      </p:cBhvr>
                                      <p:to>
                                        <p:strVal val="visible"/>
                                      </p:to>
                                    </p:set>
                                    <p:animEffect transition="in" filter="box(out)">
                                      <p:cBhvr>
                                        <p:cTn id="37" dur="2000"/>
                                        <p:tgtEl>
                                          <p:spTgt spid="485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Paz-Guerra</a:t>
            </a:r>
            <a:endParaRPr lang="es-ES_tradnl" sz="4000" smtClean="0"/>
          </a:p>
        </p:txBody>
      </p:sp>
      <p:sp>
        <p:nvSpPr>
          <p:cNvPr id="521219" name="Rectangle 3"/>
          <p:cNvSpPr>
            <a:spLocks noGrp="1" noChangeArrowheads="1"/>
          </p:cNvSpPr>
          <p:nvPr>
            <p:ph sz="half" idx="1"/>
          </p:nvPr>
        </p:nvSpPr>
        <p:spPr>
          <a:xfrm>
            <a:off x="381000" y="1447800"/>
            <a:ext cx="3962400" cy="4525963"/>
          </a:xfrm>
        </p:spPr>
        <p:txBody>
          <a:bodyPr/>
          <a:lstStyle/>
          <a:p>
            <a:pPr marL="0" indent="0" eaLnBrk="1" hangingPunct="1">
              <a:lnSpc>
                <a:spcPct val="80000"/>
              </a:lnSpc>
              <a:buFontTx/>
              <a:buNone/>
            </a:pPr>
            <a:endParaRPr lang="es-ES" sz="2100" smtClean="0"/>
          </a:p>
          <a:p>
            <a:pPr marL="0" indent="0" eaLnBrk="1" hangingPunct="1">
              <a:lnSpc>
                <a:spcPct val="80000"/>
              </a:lnSpc>
            </a:pPr>
            <a:r>
              <a:rPr lang="es-ES" sz="2100" smtClean="0"/>
              <a:t> Saint Martin decía que «adoraba la muerte tanto como odiaba la guerra».</a:t>
            </a:r>
          </a:p>
          <a:p>
            <a:pPr marL="0" indent="0" eaLnBrk="1" hangingPunct="1">
              <a:lnSpc>
                <a:spcPct val="80000"/>
              </a:lnSpc>
            </a:pPr>
            <a:r>
              <a:rPr lang="es-ES" sz="2100" smtClean="0"/>
              <a:t> Siempre con su estilo algo excesivo el Filósofo Desconocido, por «muerte» interpretaba algo similar al «suicidio filosófico» de Novalis.</a:t>
            </a:r>
          </a:p>
          <a:p>
            <a:pPr marL="0" indent="0" eaLnBrk="1" hangingPunct="1">
              <a:lnSpc>
                <a:spcPct val="80000"/>
              </a:lnSpc>
            </a:pPr>
            <a:r>
              <a:rPr lang="es-ES" sz="2100" smtClean="0"/>
              <a:t> Esto significa la muerte del hombre viejo, si bien hoy seguramente expresaríamos el mismo concepto con otras palabras.</a:t>
            </a:r>
          </a:p>
          <a:p>
            <a:pPr marL="0" indent="0" eaLnBrk="1" hangingPunct="1">
              <a:lnSpc>
                <a:spcPct val="80000"/>
              </a:lnSpc>
            </a:pPr>
            <a:r>
              <a:rPr lang="es-ES" sz="2100" smtClean="0"/>
              <a:t> El tema es que la guerra es deplorable para el Martinista y, tristemente, ha estado presente en la humanidad casi desde el principio.</a:t>
            </a:r>
          </a:p>
        </p:txBody>
      </p:sp>
      <p:pic>
        <p:nvPicPr>
          <p:cNvPr id="465922" name="Picture 2" descr="http://dialnet.unirioja.es/recursos/imagen?entidad=LIBRO&amp;tipo_contenido=74&amp;libro=2922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524000"/>
            <a:ext cx="329565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65922"/>
                                        </p:tgtEl>
                                        <p:attrNameLst>
                                          <p:attrName>style.visibility</p:attrName>
                                        </p:attrNameLst>
                                      </p:cBhvr>
                                      <p:to>
                                        <p:strVal val="visible"/>
                                      </p:to>
                                    </p:set>
                                    <p:animEffect transition="in" filter="box(out)">
                                      <p:cBhvr>
                                        <p:cTn id="32" dur="2000"/>
                                        <p:tgtEl>
                                          <p:spTgt spid="465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Paz-Guerra</a:t>
            </a:r>
            <a:endParaRPr lang="es-ES_tradnl" sz="4000" smtClean="0"/>
          </a:p>
        </p:txBody>
      </p:sp>
      <p:sp>
        <p:nvSpPr>
          <p:cNvPr id="521219" name="Rectangle 3"/>
          <p:cNvSpPr>
            <a:spLocks noGrp="1" noChangeArrowheads="1"/>
          </p:cNvSpPr>
          <p:nvPr>
            <p:ph sz="half" idx="1"/>
          </p:nvPr>
        </p:nvSpPr>
        <p:spPr>
          <a:xfrm>
            <a:off x="381000" y="1447800"/>
            <a:ext cx="3962400" cy="4525963"/>
          </a:xfrm>
        </p:spPr>
        <p:txBody>
          <a:bodyPr/>
          <a:lstStyle/>
          <a:p>
            <a:pPr marL="0" indent="0" eaLnBrk="1" hangingPunct="1">
              <a:lnSpc>
                <a:spcPct val="80000"/>
              </a:lnSpc>
              <a:buFontTx/>
              <a:buNone/>
            </a:pPr>
            <a:endParaRPr lang="es-ES" sz="2100" smtClean="0"/>
          </a:p>
          <a:p>
            <a:pPr marL="0" indent="0" eaLnBrk="1" hangingPunct="1">
              <a:lnSpc>
                <a:spcPct val="80000"/>
              </a:lnSpc>
            </a:pPr>
            <a:r>
              <a:rPr lang="es-ES" sz="2100" smtClean="0"/>
              <a:t> Como siempre, aquí tenemos que buscar un significado más esotérico, de corte más iniciático.</a:t>
            </a:r>
          </a:p>
          <a:p>
            <a:pPr marL="0" indent="0" eaLnBrk="1" hangingPunct="1">
              <a:lnSpc>
                <a:spcPct val="80000"/>
              </a:lnSpc>
            </a:pPr>
            <a:r>
              <a:rPr lang="es-ES" sz="2100" smtClean="0"/>
              <a:t> Recordemos que uno de los símbolos Martinistas es la espada, y que en el Martinismo hay mucho de Templarismo.</a:t>
            </a:r>
          </a:p>
          <a:p>
            <a:pPr marL="0" indent="0" eaLnBrk="1" hangingPunct="1">
              <a:lnSpc>
                <a:spcPct val="80000"/>
              </a:lnSpc>
            </a:pPr>
            <a:r>
              <a:rPr lang="es-ES" sz="2100" smtClean="0"/>
              <a:t> Por eso, jamás podríamos reivindicar la guerra, pero sí reivindicamos la «lucha».</a:t>
            </a:r>
          </a:p>
          <a:p>
            <a:pPr marL="0" indent="0" eaLnBrk="1" hangingPunct="1">
              <a:lnSpc>
                <a:spcPct val="80000"/>
              </a:lnSpc>
            </a:pPr>
            <a:r>
              <a:rPr lang="es-ES" sz="2100" smtClean="0"/>
              <a:t> El Iniciado es un guerrero, un luchador, no en combate con otros, ni consigo mismo, sino con las vicisitudes a las que la vida lo enfrenta.</a:t>
            </a:r>
          </a:p>
        </p:txBody>
      </p:sp>
      <p:pic>
        <p:nvPicPr>
          <p:cNvPr id="485378" name="Picture 2" descr="http://www.desmotivaciones.mx/media/demotivators/desmotivaciones.mx_No-llores-por-lo-que-ha-muerto-en-ti-lucha-por-lo-que-aun-vive-en-ti_1332342204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0813" y="1447800"/>
            <a:ext cx="2922587"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85378"/>
                                        </p:tgtEl>
                                        <p:attrNameLst>
                                          <p:attrName>style.visibility</p:attrName>
                                        </p:attrNameLst>
                                      </p:cBhvr>
                                      <p:to>
                                        <p:strVal val="visible"/>
                                      </p:to>
                                    </p:set>
                                    <p:animEffect transition="in" filter="box(out)">
                                      <p:cBhvr>
                                        <p:cTn id="32" dur="2000"/>
                                        <p:tgtEl>
                                          <p:spTgt spid="485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76200" y="4706938"/>
            <a:ext cx="8991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P.: ¿Por qué es roja la máscara del Maestro?</a:t>
            </a:r>
          </a:p>
          <a:p>
            <a:pPr eaLnBrk="1" hangingPunct="1"/>
            <a:r>
              <a:rPr lang="es-MX"/>
              <a:t>R.: Porque el rojo es el color del espíritu. El rojo denota combate, batalla, espiritual o </a:t>
            </a:r>
          </a:p>
          <a:p>
            <a:pPr eaLnBrk="1" hangingPunct="1"/>
            <a:r>
              <a:rPr lang="es-MX"/>
              <a:t>temporal, y denota el sacrificio que el Iniciado está dispuesto a efectuar por su ideal.</a:t>
            </a:r>
          </a:p>
          <a:p>
            <a:pPr eaLnBrk="1" hangingPunct="1"/>
            <a:r>
              <a:rPr lang="es-MX"/>
              <a:t>Por ello, el binomio Paz-Guerra es interpretado como una sucesión alternada de períodos de lucha y asimilación. Durante la «Guerra» el ser se confronta con las </a:t>
            </a:r>
          </a:p>
          <a:p>
            <a:pPr eaLnBrk="1" hangingPunct="1"/>
            <a:r>
              <a:rPr lang="es-MX"/>
              <a:t>experiencias de la vida, y destila la Sapiencia a partir de las mismas; durante la «Paz»</a:t>
            </a:r>
          </a:p>
          <a:p>
            <a:pPr eaLnBrk="1" hangingPunct="1"/>
            <a:r>
              <a:rPr lang="es-MX"/>
              <a:t>esa Sapiencia se asimila, se vuelve «carne de su carne y sangre de su sangre».</a:t>
            </a:r>
          </a:p>
        </p:txBody>
      </p:sp>
      <p:pic>
        <p:nvPicPr>
          <p:cNvPr id="132101" name="Picture 5" descr="http://akifrases.com/frases-imagenes/frase-la-vida-es-lucha-y-sufrimiento-pero-la-grandeza-y-la-fuerza-solo-se-miden-por-la-fuerza-y-la-friedrich-hegel-1860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430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2101"/>
                                        </p:tgtEl>
                                        <p:attrNameLst>
                                          <p:attrName>style.visibility</p:attrName>
                                        </p:attrNameLst>
                                      </p:cBhvr>
                                      <p:to>
                                        <p:strVal val="visible"/>
                                      </p:to>
                                    </p:set>
                                    <p:animEffect transition="in" filter="box(out)">
                                      <p:cBhvr>
                                        <p:cTn id="7" dur="2000"/>
                                        <p:tgtEl>
                                          <p:spTgt spid="1321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5" name="Picture 5" descr="http://akifrases.com/frases-imagenes/frase-veo-en-la-lucha-ajedrecistica-un-modelo-pasmosamente-exacto-de-la-vida-humana-con-su-trajin-gari-kasparov-1178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2088"/>
            <a:ext cx="9144000" cy="430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a:spLocks noChangeArrowheads="1"/>
          </p:cNvSpPr>
          <p:nvPr/>
        </p:nvSpPr>
        <p:spPr bwMode="auto">
          <a:xfrm>
            <a:off x="76200" y="4706938"/>
            <a:ext cx="8991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En síntesis, el par de opuestos Paz-Guerra puede traducirse por «actividad-asimilación», si por «asimilación» no interpretamos «pasividad», sino la incorporación interna de lo que ha vivido exteriormente.</a:t>
            </a:r>
          </a:p>
          <a:p>
            <a:pPr eaLnBrk="1" hangingPunct="1"/>
            <a:r>
              <a:rPr lang="es-MX"/>
              <a:t>Este binomio, entonces, también enseña que tanto lo externo como lo interno son necesarios para la vida y la evolución del hombre, y que la experiencia externa es la materia prima de la que se obtiene el desarrollo interno. La letra </a:t>
            </a:r>
            <a:r>
              <a:rPr lang="es-MX" i="1"/>
              <a:t>daleth</a:t>
            </a:r>
            <a:r>
              <a:rPr lang="es-MX"/>
              <a:t>, la puerta, le</a:t>
            </a:r>
          </a:p>
          <a:p>
            <a:pPr eaLnBrk="1" hangingPunct="1"/>
            <a:r>
              <a:rPr lang="es-MX"/>
              <a:t>corresponde; pues a través de la lucha ingresa en nosotros la paz.</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3125"/>
                                        </p:tgtEl>
                                        <p:attrNameLst>
                                          <p:attrName>style.visibility</p:attrName>
                                        </p:attrNameLst>
                                      </p:cBhvr>
                                      <p:to>
                                        <p:strVal val="visible"/>
                                      </p:to>
                                    </p:set>
                                    <p:animEffect transition="in" filter="box(out)">
                                      <p:cBhvr>
                                        <p:cTn id="7" dur="2000"/>
                                        <p:tgtEl>
                                          <p:spTgt spid="133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Belleza-Fealdad</a:t>
            </a:r>
            <a:endParaRPr lang="es-ES_tradnl" sz="4000" smtClean="0"/>
          </a:p>
        </p:txBody>
      </p:sp>
      <p:sp>
        <p:nvSpPr>
          <p:cNvPr id="521219" name="Rectangle 3"/>
          <p:cNvSpPr>
            <a:spLocks noGrp="1" noChangeArrowheads="1"/>
          </p:cNvSpPr>
          <p:nvPr>
            <p:ph sz="half" idx="1"/>
          </p:nvPr>
        </p:nvSpPr>
        <p:spPr>
          <a:xfrm>
            <a:off x="381000" y="1371600"/>
            <a:ext cx="3962400" cy="4525963"/>
          </a:xfrm>
        </p:spPr>
        <p:txBody>
          <a:bodyPr/>
          <a:lstStyle/>
          <a:p>
            <a:pPr marL="0" indent="0" eaLnBrk="1" hangingPunct="1">
              <a:lnSpc>
                <a:spcPct val="80000"/>
              </a:lnSpc>
              <a:buFontTx/>
              <a:buNone/>
            </a:pPr>
            <a:endParaRPr lang="es-ES" sz="2100" smtClean="0"/>
          </a:p>
          <a:p>
            <a:pPr marL="0" indent="0" eaLnBrk="1" hangingPunct="1">
              <a:lnSpc>
                <a:spcPct val="80000"/>
              </a:lnSpc>
            </a:pPr>
            <a:r>
              <a:rPr lang="es-ES" sz="2100" smtClean="0"/>
              <a:t> No es por azar que este es el último par de opuestos, dado que la </a:t>
            </a:r>
            <a:r>
              <a:rPr lang="es-ES" sz="2100" i="1" smtClean="0"/>
              <a:t>Belleza </a:t>
            </a:r>
            <a:r>
              <a:rPr lang="es-ES" sz="2100" smtClean="0"/>
              <a:t>debería ser el resultado de toda Obra.</a:t>
            </a:r>
          </a:p>
          <a:p>
            <a:pPr marL="0" indent="0" eaLnBrk="1" hangingPunct="1">
              <a:lnSpc>
                <a:spcPct val="80000"/>
              </a:lnSpc>
            </a:pPr>
            <a:r>
              <a:rPr lang="es-ES" sz="2100" smtClean="0"/>
              <a:t> En el clásico trinomio Sabiduría-Fortaleza-Belleza hallamos tres de los siete pares de opuestos (Sabiduría-Tontería; Paz-Guerra y Belleza-Fealdad).</a:t>
            </a:r>
          </a:p>
          <a:p>
            <a:pPr marL="0" indent="0" eaLnBrk="1" hangingPunct="1">
              <a:lnSpc>
                <a:spcPct val="80000"/>
              </a:lnSpc>
            </a:pPr>
            <a:r>
              <a:rPr lang="es-ES" sz="2100" smtClean="0"/>
              <a:t> Se ha dicho que «la Belleza mora en el interior» o que «lo que es Belleza para uno es Fealdad para otro», pero estas frases hechas, aunque contengan algo de verdad, no son más que clichés exotéricos.</a:t>
            </a:r>
          </a:p>
        </p:txBody>
      </p:sp>
      <p:pic>
        <p:nvPicPr>
          <p:cNvPr id="486402" name="Picture 2" descr="http://bp3.blogger.com/_-5vu6dwayOQ/SGzHPHRFtVI/AAAAAAAAAAg/9Bh7jQlTlqc/s320/historiadelafeald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9975" y="1447800"/>
            <a:ext cx="3883025"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86402"/>
                                        </p:tgtEl>
                                        <p:attrNameLst>
                                          <p:attrName>style.visibility</p:attrName>
                                        </p:attrNameLst>
                                      </p:cBhvr>
                                      <p:to>
                                        <p:strVal val="visible"/>
                                      </p:to>
                                    </p:set>
                                    <p:animEffect transition="in" filter="box(out)">
                                      <p:cBhvr>
                                        <p:cTn id="27" dur="2000"/>
                                        <p:tgtEl>
                                          <p:spTgt spid="48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4000" smtClean="0"/>
              <a:t>Belleza-Fealdad</a:t>
            </a:r>
            <a:endParaRPr lang="es-ES_tradnl" sz="4000" smtClean="0"/>
          </a:p>
        </p:txBody>
      </p:sp>
      <p:sp>
        <p:nvSpPr>
          <p:cNvPr id="521219" name="Rectangle 3"/>
          <p:cNvSpPr>
            <a:spLocks noGrp="1" noChangeArrowheads="1"/>
          </p:cNvSpPr>
          <p:nvPr>
            <p:ph sz="half" idx="1"/>
          </p:nvPr>
        </p:nvSpPr>
        <p:spPr>
          <a:xfrm>
            <a:off x="381000" y="1371600"/>
            <a:ext cx="4191000" cy="4525963"/>
          </a:xfrm>
        </p:spPr>
        <p:txBody>
          <a:bodyPr/>
          <a:lstStyle/>
          <a:p>
            <a:pPr marL="0" indent="0" eaLnBrk="1" hangingPunct="1">
              <a:lnSpc>
                <a:spcPct val="80000"/>
              </a:lnSpc>
              <a:buFontTx/>
              <a:buNone/>
            </a:pPr>
            <a:endParaRPr lang="es-ES" sz="2100" smtClean="0"/>
          </a:p>
          <a:p>
            <a:pPr marL="0" indent="0" eaLnBrk="1" hangingPunct="1">
              <a:lnSpc>
                <a:spcPct val="80000"/>
              </a:lnSpc>
            </a:pPr>
            <a:r>
              <a:rPr lang="es-ES" sz="2100" smtClean="0"/>
              <a:t> En el cuento «El Pato Feo» el protagonista, como todos sabemos, alcanza a expresar la verdadera Belleza cuando madura y se transforma en un cisne adulto.</a:t>
            </a:r>
          </a:p>
          <a:p>
            <a:pPr marL="0" indent="0" eaLnBrk="1" hangingPunct="1">
              <a:lnSpc>
                <a:spcPct val="80000"/>
              </a:lnSpc>
            </a:pPr>
            <a:r>
              <a:rPr lang="es-ES" sz="2100" smtClean="0"/>
              <a:t> En otras palabras, expresó la Belleza cuando logró alcanzar el propósito implícito en su propia naturaleza.</a:t>
            </a:r>
          </a:p>
          <a:p>
            <a:pPr marL="0" indent="0" eaLnBrk="1" hangingPunct="1">
              <a:lnSpc>
                <a:spcPct val="80000"/>
              </a:lnSpc>
            </a:pPr>
            <a:r>
              <a:rPr lang="es-ES" sz="2100" smtClean="0"/>
              <a:t> Y esto implicaba que pasara por una fase de aparente «fealdad».</a:t>
            </a:r>
          </a:p>
          <a:p>
            <a:pPr marL="0" indent="0" eaLnBrk="1" hangingPunct="1">
              <a:lnSpc>
                <a:spcPct val="80000"/>
              </a:lnSpc>
            </a:pPr>
            <a:r>
              <a:rPr lang="es-ES" sz="2100" smtClean="0"/>
              <a:t> En tal sentido, «Belleza» es sinónimo de «Perfección», no en sentido absoluto, sino en el de la expresión cabal, total y completa de su verdadera naturaleza.</a:t>
            </a:r>
          </a:p>
        </p:txBody>
      </p:sp>
      <p:pic>
        <p:nvPicPr>
          <p:cNvPr id="135172" name="Picture 2" descr="https://s-media-cache-ak0.pinimg.com/736x/05/7a/bd/057abd6822300bfdc150792b928e5f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375" y="1371600"/>
            <a:ext cx="4264025" cy="536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linds(horizontal)">
                                      <p:cBhvr>
                                        <p:cTn id="12" dur="5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linds(horizontal)">
                                      <p:cBhvr>
                                        <p:cTn id="17" dur="5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linds(horizontal)">
                                      <p:cBhvr>
                                        <p:cTn id="22" dur="5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linds(horizontal)">
                                      <p:cBhvr>
                                        <p:cTn id="27" dur="5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135172"/>
                                        </p:tgtEl>
                                        <p:attrNameLst>
                                          <p:attrName>style.visibility</p:attrName>
                                        </p:attrNameLst>
                                      </p:cBhvr>
                                      <p:to>
                                        <p:strVal val="visible"/>
                                      </p:to>
                                    </p:set>
                                    <p:animEffect transition="in" filter="box(out)">
                                      <p:cBhvr>
                                        <p:cTn id="32" dur="2000"/>
                                        <p:tgtEl>
                                          <p:spTgt spid="135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521219" grpId="0" build="p"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7" name="Picture 5" descr="http://staticvosf5b.lavozdelinterior.com.ar/sites/default/files/styles/landscape_1008_566/public/nota_periodistica/10_Apr_2015_23_06_02_la-bell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76200" y="5334000"/>
            <a:ext cx="90027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En «La Bella y la Bestia» se presenta con claridad el juego de la Belleza y la Fealdad.</a:t>
            </a:r>
          </a:p>
          <a:p>
            <a:pPr eaLnBrk="1" hangingPunct="1"/>
            <a:r>
              <a:rPr lang="es-MX"/>
              <a:t>Algunos dicen que la Bella representa la humanidad y la Bestia el instinto y la fuerza</a:t>
            </a:r>
          </a:p>
          <a:p>
            <a:pPr eaLnBrk="1" hangingPunct="1"/>
            <a:r>
              <a:rPr lang="es-MX"/>
              <a:t>vital; y que ambos son necesarios. Esta interpretación es interesante, pero algo pobre</a:t>
            </a:r>
          </a:p>
          <a:p>
            <a:pPr eaLnBrk="1" hangingPunct="1"/>
            <a:r>
              <a:rPr lang="es-MX"/>
              <a:t>desde el punto de vista iniciático.</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6197"/>
                                        </p:tgtEl>
                                        <p:attrNameLst>
                                          <p:attrName>style.visibility</p:attrName>
                                        </p:attrNameLst>
                                      </p:cBhvr>
                                      <p:to>
                                        <p:strVal val="visible"/>
                                      </p:to>
                                    </p:set>
                                    <p:animEffect transition="in" filter="box(out)">
                                      <p:cBhvr>
                                        <p:cTn id="7" dur="2000"/>
                                        <p:tgtEl>
                                          <p:spTgt spid="1361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22" name="Picture 6" descr="http://www.fibes.es/wp-content/uploads/2012/06/BB-BELLA-Y-BEST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354013"/>
            <a:ext cx="9147175" cy="612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a:spLocks noChangeArrowheads="1"/>
          </p:cNvSpPr>
          <p:nvPr/>
        </p:nvSpPr>
        <p:spPr bwMode="auto">
          <a:xfrm>
            <a:off x="76200" y="323850"/>
            <a:ext cx="9042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Para nosotros, la Bella es el </a:t>
            </a:r>
            <a:r>
              <a:rPr lang="es-MX" i="1"/>
              <a:t>Ánima</a:t>
            </a:r>
            <a:r>
              <a:rPr lang="es-MX"/>
              <a:t>, que nos seduce con su canto de sirena, y la</a:t>
            </a:r>
          </a:p>
          <a:p>
            <a:pPr eaLnBrk="1" hangingPunct="1"/>
            <a:r>
              <a:rPr lang="es-MX"/>
              <a:t>Bestia es la </a:t>
            </a:r>
            <a:r>
              <a:rPr lang="es-MX" i="1"/>
              <a:t>Sombra</a:t>
            </a:r>
            <a:r>
              <a:rPr lang="es-MX"/>
              <a:t>, todo lo que rechazamos de nosotros mismos. Tanto la Belleza de</a:t>
            </a:r>
          </a:p>
          <a:p>
            <a:pPr eaLnBrk="1" hangingPunct="1"/>
            <a:r>
              <a:rPr lang="es-MX"/>
              <a:t>una como la Fealdad de la otra son incompletas: es de su Matrimonio de donde surge </a:t>
            </a:r>
          </a:p>
          <a:p>
            <a:pPr eaLnBrk="1" hangingPunct="1"/>
            <a:r>
              <a:rPr lang="es-MX"/>
              <a:t>la Perla, realmente Bella para el que la posee, despreciable para la mayoría.</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7222"/>
                                        </p:tgtEl>
                                        <p:attrNameLst>
                                          <p:attrName>style.visibility</p:attrName>
                                        </p:attrNameLst>
                                      </p:cBhvr>
                                      <p:to>
                                        <p:strVal val="visible"/>
                                      </p:to>
                                    </p:set>
                                    <p:animEffect transition="in" filter="box(out)">
                                      <p:cBhvr>
                                        <p:cTn id="7" dur="2000"/>
                                        <p:tgtEl>
                                          <p:spTgt spid="1372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out)">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a:xfrm>
            <a:off x="533400" y="228600"/>
            <a:ext cx="8229600" cy="1139825"/>
          </a:xfrm>
        </p:spPr>
        <p:txBody>
          <a:bodyPr/>
          <a:lstStyle/>
          <a:p>
            <a:pPr eaLnBrk="1" hangingPunct="1"/>
            <a:r>
              <a:rPr lang="es-AR" smtClean="0"/>
              <a:t>5. La Unidad</a:t>
            </a:r>
            <a:endParaRPr lang="es-ES_tradnl" smtClean="0"/>
          </a:p>
        </p:txBody>
      </p:sp>
      <p:pic>
        <p:nvPicPr>
          <p:cNvPr id="138244" name="Picture 4" descr="http://1.bp.blogspot.com/_BYJp2tuuoyk/TPUop97CMFI/AAAAAAAAAAg/ifLVI6urtZo/S250/lgrose%2B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2975" y="1371600"/>
            <a:ext cx="5178425" cy="524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41288" y="2209800"/>
            <a:ext cx="1992312"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i="1"/>
              <a:t>«Y lo mismo que</a:t>
            </a:r>
          </a:p>
          <a:p>
            <a:pPr algn="ctr" eaLnBrk="1" hangingPunct="1"/>
            <a:r>
              <a:rPr lang="es-MX" i="1"/>
              <a:t>todas las cosas</a:t>
            </a:r>
          </a:p>
          <a:p>
            <a:pPr algn="ctr" eaLnBrk="1" hangingPunct="1"/>
            <a:r>
              <a:rPr lang="es-MX" i="1"/>
              <a:t>vienen del Uno,</a:t>
            </a:r>
          </a:p>
          <a:p>
            <a:pPr algn="ctr" eaLnBrk="1" hangingPunct="1"/>
            <a:r>
              <a:rPr lang="es-MX" i="1"/>
              <a:t>por la</a:t>
            </a:r>
          </a:p>
          <a:p>
            <a:pPr algn="ctr" eaLnBrk="1" hangingPunct="1"/>
            <a:r>
              <a:rPr lang="es-MX" i="1"/>
              <a:t>meditación</a:t>
            </a:r>
          </a:p>
          <a:p>
            <a:pPr algn="ctr" eaLnBrk="1" hangingPunct="1"/>
            <a:r>
              <a:rPr lang="es-MX" i="1"/>
              <a:t>sobre el Uno,</a:t>
            </a:r>
          </a:p>
          <a:p>
            <a:pPr algn="ctr" eaLnBrk="1" hangingPunct="1"/>
            <a:r>
              <a:rPr lang="es-MX" i="1"/>
              <a:t>así todas las</a:t>
            </a:r>
          </a:p>
          <a:p>
            <a:pPr algn="ctr" eaLnBrk="1" hangingPunct="1"/>
            <a:r>
              <a:rPr lang="es-MX" i="1"/>
              <a:t>cosas han </a:t>
            </a:r>
          </a:p>
          <a:p>
            <a:pPr algn="ctr" eaLnBrk="1" hangingPunct="1"/>
            <a:r>
              <a:rPr lang="es-MX" i="1"/>
              <a:t>nacido de esa</a:t>
            </a:r>
          </a:p>
          <a:p>
            <a:pPr algn="ctr" eaLnBrk="1" hangingPunct="1"/>
            <a:r>
              <a:rPr lang="es-MX" i="1"/>
              <a:t>cosa única,</a:t>
            </a:r>
          </a:p>
          <a:p>
            <a:pPr algn="ctr" eaLnBrk="1" hangingPunct="1"/>
            <a:r>
              <a:rPr lang="es-MX" i="1"/>
              <a:t>por modificación»</a:t>
            </a:r>
          </a:p>
          <a:p>
            <a:pPr algn="ctr" eaLnBrk="1" hangingPunct="1"/>
            <a:r>
              <a:rPr lang="es-MX"/>
              <a:t>(de la Tabla de</a:t>
            </a:r>
          </a:p>
          <a:p>
            <a:pPr algn="ctr" eaLnBrk="1" hangingPunct="1"/>
            <a:r>
              <a:rPr lang="es-MX"/>
              <a:t>Esmeralda)</a:t>
            </a:r>
            <a:endParaRPr lang="es-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6578"/>
                                        </p:tgtEl>
                                        <p:attrNameLst>
                                          <p:attrName>style.visibility</p:attrName>
                                        </p:attrNameLst>
                                      </p:cBhvr>
                                      <p:to>
                                        <p:strVal val="visible"/>
                                      </p:to>
                                    </p:set>
                                    <p:animEffect transition="in" filter="blinds(horizontal)">
                                      <p:cBhvr>
                                        <p:cTn id="7" dur="500"/>
                                        <p:tgtEl>
                                          <p:spTgt spid="536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38244"/>
                                        </p:tgtEl>
                                        <p:attrNameLst>
                                          <p:attrName>style.visibility</p:attrName>
                                        </p:attrNameLst>
                                      </p:cBhvr>
                                      <p:to>
                                        <p:strVal val="visible"/>
                                      </p:to>
                                    </p:set>
                                    <p:animEffect transition="in" filter="box(out)">
                                      <p:cBhvr>
                                        <p:cTn id="12" dur="2000"/>
                                        <p:tgtEl>
                                          <p:spTgt spid="1382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6578" grpId="0" autoUpdateAnimBg="0"/>
      <p:bldP spid="2" grpId="0"/>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p:txBody>
          <a:bodyPr/>
          <a:lstStyle/>
          <a:p>
            <a:pPr eaLnBrk="1" hangingPunct="1"/>
            <a:r>
              <a:rPr lang="es-AR" smtClean="0"/>
              <a:t>La Unidad</a:t>
            </a:r>
            <a:endParaRPr lang="es-ES_tradnl" smtClean="0"/>
          </a:p>
        </p:txBody>
      </p:sp>
      <p:sp>
        <p:nvSpPr>
          <p:cNvPr id="540675" name="Rectangle 3"/>
          <p:cNvSpPr>
            <a:spLocks noGrp="1" noChangeArrowheads="1"/>
          </p:cNvSpPr>
          <p:nvPr>
            <p:ph sz="half" idx="1"/>
          </p:nvPr>
        </p:nvSpPr>
        <p:spPr/>
        <p:txBody>
          <a:bodyPr/>
          <a:lstStyle/>
          <a:p>
            <a:pPr eaLnBrk="1" hangingPunct="1">
              <a:lnSpc>
                <a:spcPct val="80000"/>
              </a:lnSpc>
            </a:pPr>
            <a:r>
              <a:rPr lang="es-ES" sz="2000" i="1" smtClean="0"/>
              <a:t>«Siendo ahora un Filósofo de la Unidad, puedes comunicarte con los sacerdotes de todos los cultos y con los sectarios de todas las filosofías.»</a:t>
            </a:r>
          </a:p>
          <a:p>
            <a:pPr eaLnBrk="1" hangingPunct="1">
              <a:lnSpc>
                <a:spcPct val="80000"/>
              </a:lnSpc>
            </a:pPr>
            <a:r>
              <a:rPr lang="es-ES" sz="2000" i="1" smtClean="0"/>
              <a:t>«Siempre recordarás el fructífero símbolo de las Luminarias, que enseñan la forma en que la diversidad siempre retorna a la Unidad».</a:t>
            </a:r>
          </a:p>
          <a:p>
            <a:pPr eaLnBrk="1" hangingPunct="1">
              <a:lnSpc>
                <a:spcPct val="80000"/>
              </a:lnSpc>
            </a:pPr>
            <a:r>
              <a:rPr lang="es-AR" sz="2000" i="1" smtClean="0"/>
              <a:t>«Contemplando así la multiplicidad de existencias/ Procedente de mi esencia única/ Las comprendo en todas sus relaciones/ Percibo que su principio, medio y fin/ Es en verdad Yo mismo.» </a:t>
            </a:r>
            <a:r>
              <a:rPr lang="es-AR" sz="2000" smtClean="0"/>
              <a:t>(P. Foster Case)</a:t>
            </a:r>
            <a:endParaRPr lang="es-AR" sz="2000" i="1" smtClean="0"/>
          </a:p>
        </p:txBody>
      </p:sp>
      <p:pic>
        <p:nvPicPr>
          <p:cNvPr id="70661" name="Picture 5" descr="https://encrypted-tbn1.gstatic.com/images?q=tbn:ANd9GcTRTCkzyqYdnu_ZCmVa-XdA9j9SutuxuQfcWjdkWDjQwgmg2P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775" y="1295400"/>
            <a:ext cx="3578225"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0674"/>
                                        </p:tgtEl>
                                        <p:attrNameLst>
                                          <p:attrName>style.visibility</p:attrName>
                                        </p:attrNameLst>
                                      </p:cBhvr>
                                      <p:to>
                                        <p:strVal val="visible"/>
                                      </p:to>
                                    </p:set>
                                    <p:animEffect transition="in" filter="blinds(horizontal)">
                                      <p:cBhvr>
                                        <p:cTn id="7" dur="500"/>
                                        <p:tgtEl>
                                          <p:spTgt spid="540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0675">
                                            <p:txEl>
                                              <p:pRg st="0" end="0"/>
                                            </p:txEl>
                                          </p:spTgt>
                                        </p:tgtEl>
                                        <p:attrNameLst>
                                          <p:attrName>style.visibility</p:attrName>
                                        </p:attrNameLst>
                                      </p:cBhvr>
                                      <p:to>
                                        <p:strVal val="visible"/>
                                      </p:to>
                                    </p:set>
                                    <p:animEffect transition="in" filter="blinds(horizontal)">
                                      <p:cBhvr>
                                        <p:cTn id="12" dur="500"/>
                                        <p:tgtEl>
                                          <p:spTgt spid="5406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40675">
                                            <p:txEl>
                                              <p:pRg st="1" end="1"/>
                                            </p:txEl>
                                          </p:spTgt>
                                        </p:tgtEl>
                                        <p:attrNameLst>
                                          <p:attrName>style.visibility</p:attrName>
                                        </p:attrNameLst>
                                      </p:cBhvr>
                                      <p:to>
                                        <p:strVal val="visible"/>
                                      </p:to>
                                    </p:set>
                                    <p:animEffect transition="in" filter="blinds(horizontal)">
                                      <p:cBhvr>
                                        <p:cTn id="17" dur="500"/>
                                        <p:tgtEl>
                                          <p:spTgt spid="5406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40675">
                                            <p:txEl>
                                              <p:pRg st="2" end="2"/>
                                            </p:txEl>
                                          </p:spTgt>
                                        </p:tgtEl>
                                        <p:attrNameLst>
                                          <p:attrName>style.visibility</p:attrName>
                                        </p:attrNameLst>
                                      </p:cBhvr>
                                      <p:to>
                                        <p:strVal val="visible"/>
                                      </p:to>
                                    </p:set>
                                    <p:animEffect transition="in" filter="blinds(horizontal)">
                                      <p:cBhvr>
                                        <p:cTn id="22" dur="500"/>
                                        <p:tgtEl>
                                          <p:spTgt spid="5406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70661"/>
                                        </p:tgtEl>
                                        <p:attrNameLst>
                                          <p:attrName>style.visibility</p:attrName>
                                        </p:attrNameLst>
                                      </p:cBhvr>
                                      <p:to>
                                        <p:strVal val="visible"/>
                                      </p:to>
                                    </p:set>
                                    <p:animEffect transition="in" filter="box(out)">
                                      <p:cBhvr>
                                        <p:cTn id="27" dur="2000"/>
                                        <p:tgtEl>
                                          <p:spTgt spid="70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4" grpId="0" autoUpdateAnimBg="0"/>
      <p:bldP spid="540675" grpId="0" build="p"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p:txBody>
          <a:bodyPr/>
          <a:lstStyle/>
          <a:p>
            <a:pPr eaLnBrk="1" hangingPunct="1"/>
            <a:r>
              <a:rPr lang="es-AR" smtClean="0"/>
              <a:t>La Unidad</a:t>
            </a:r>
            <a:endParaRPr lang="es-ES_tradnl" smtClean="0"/>
          </a:p>
        </p:txBody>
      </p:sp>
      <p:sp>
        <p:nvSpPr>
          <p:cNvPr id="540675" name="Rectangle 3"/>
          <p:cNvSpPr>
            <a:spLocks noGrp="1" noChangeArrowheads="1"/>
          </p:cNvSpPr>
          <p:nvPr>
            <p:ph sz="half" idx="1"/>
          </p:nvPr>
        </p:nvSpPr>
        <p:spPr>
          <a:xfrm>
            <a:off x="304800" y="1371600"/>
            <a:ext cx="4267200" cy="4525963"/>
          </a:xfrm>
        </p:spPr>
        <p:txBody>
          <a:bodyPr/>
          <a:lstStyle/>
          <a:p>
            <a:pPr eaLnBrk="1" hangingPunct="1">
              <a:lnSpc>
                <a:spcPct val="80000"/>
              </a:lnSpc>
            </a:pPr>
            <a:r>
              <a:rPr lang="es-ES" sz="2600" i="1" smtClean="0"/>
              <a:t>«Así como todos los cultos se absorben en la unidad de la religión, así también todas las filosofías se armonizan en la unidad de la ciencia».</a:t>
            </a:r>
          </a:p>
          <a:p>
            <a:pPr eaLnBrk="1" hangingPunct="1">
              <a:lnSpc>
                <a:spcPct val="80000"/>
              </a:lnSpc>
            </a:pPr>
            <a:r>
              <a:rPr lang="es-ES" sz="2600" i="1" smtClean="0"/>
              <a:t>«Igualmente, todos los seres humanos representan células de la Humanidad».</a:t>
            </a:r>
          </a:p>
          <a:p>
            <a:pPr eaLnBrk="1" hangingPunct="1">
              <a:lnSpc>
                <a:spcPct val="80000"/>
              </a:lnSpc>
            </a:pPr>
            <a:r>
              <a:rPr lang="es-ES" sz="2600" smtClean="0"/>
              <a:t>En la imagen, Cuadro del «Sublime Príncipe de la Masonería», grado 87° de una de las variantes del Rito de Memphis.</a:t>
            </a:r>
            <a:endParaRPr lang="es-ES" sz="2600" i="1" smtClean="0"/>
          </a:p>
        </p:txBody>
      </p:sp>
      <p:pic>
        <p:nvPicPr>
          <p:cNvPr id="485378" name="Picture 2" descr="http://mizr.it/Joomla/images/a87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5225" y="1371600"/>
            <a:ext cx="3711575" cy="531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0674"/>
                                        </p:tgtEl>
                                        <p:attrNameLst>
                                          <p:attrName>style.visibility</p:attrName>
                                        </p:attrNameLst>
                                      </p:cBhvr>
                                      <p:to>
                                        <p:strVal val="visible"/>
                                      </p:to>
                                    </p:set>
                                    <p:animEffect transition="in" filter="blinds(horizontal)">
                                      <p:cBhvr>
                                        <p:cTn id="7" dur="500"/>
                                        <p:tgtEl>
                                          <p:spTgt spid="540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0675">
                                            <p:txEl>
                                              <p:pRg st="0" end="0"/>
                                            </p:txEl>
                                          </p:spTgt>
                                        </p:tgtEl>
                                        <p:attrNameLst>
                                          <p:attrName>style.visibility</p:attrName>
                                        </p:attrNameLst>
                                      </p:cBhvr>
                                      <p:to>
                                        <p:strVal val="visible"/>
                                      </p:to>
                                    </p:set>
                                    <p:animEffect transition="in" filter="blinds(horizontal)">
                                      <p:cBhvr>
                                        <p:cTn id="12" dur="500"/>
                                        <p:tgtEl>
                                          <p:spTgt spid="5406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40675">
                                            <p:txEl>
                                              <p:pRg st="1" end="1"/>
                                            </p:txEl>
                                          </p:spTgt>
                                        </p:tgtEl>
                                        <p:attrNameLst>
                                          <p:attrName>style.visibility</p:attrName>
                                        </p:attrNameLst>
                                      </p:cBhvr>
                                      <p:to>
                                        <p:strVal val="visible"/>
                                      </p:to>
                                    </p:set>
                                    <p:animEffect transition="in" filter="blinds(horizontal)">
                                      <p:cBhvr>
                                        <p:cTn id="17" dur="500"/>
                                        <p:tgtEl>
                                          <p:spTgt spid="5406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85378"/>
                                        </p:tgtEl>
                                        <p:attrNameLst>
                                          <p:attrName>style.visibility</p:attrName>
                                        </p:attrNameLst>
                                      </p:cBhvr>
                                      <p:to>
                                        <p:strVal val="visible"/>
                                      </p:to>
                                    </p:set>
                                    <p:animEffect transition="in" filter="box(out)">
                                      <p:cBhvr>
                                        <p:cTn id="22" dur="2000"/>
                                        <p:tgtEl>
                                          <p:spTgt spid="48537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40675">
                                            <p:txEl>
                                              <p:pRg st="2" end="2"/>
                                            </p:txEl>
                                          </p:spTgt>
                                        </p:tgtEl>
                                        <p:attrNameLst>
                                          <p:attrName>style.visibility</p:attrName>
                                        </p:attrNameLst>
                                      </p:cBhvr>
                                      <p:to>
                                        <p:strVal val="visible"/>
                                      </p:to>
                                    </p:set>
                                    <p:animEffect transition="in" filter="blinds(horizontal)">
                                      <p:cBhvr>
                                        <p:cTn id="27" dur="500"/>
                                        <p:tgtEl>
                                          <p:spTgt spid="540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4" grpId="0" autoUpdateAnimBg="0"/>
      <p:bldP spid="540675" grpId="0" build="p" autoUpdateAnimBg="0"/>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p:txBody>
          <a:bodyPr/>
          <a:lstStyle/>
          <a:p>
            <a:pPr eaLnBrk="1" hangingPunct="1"/>
            <a:r>
              <a:rPr lang="es-AR" smtClean="0"/>
              <a:t>La Unidad</a:t>
            </a:r>
            <a:endParaRPr lang="es-ES_tradnl" smtClean="0"/>
          </a:p>
        </p:txBody>
      </p:sp>
      <p:sp>
        <p:nvSpPr>
          <p:cNvPr id="540675" name="Rectangle 3"/>
          <p:cNvSpPr>
            <a:spLocks noGrp="1" noChangeArrowheads="1"/>
          </p:cNvSpPr>
          <p:nvPr>
            <p:ph sz="half" idx="1"/>
          </p:nvPr>
        </p:nvSpPr>
        <p:spPr>
          <a:xfrm>
            <a:off x="304800" y="1417638"/>
            <a:ext cx="4191000" cy="4525962"/>
          </a:xfrm>
        </p:spPr>
        <p:txBody>
          <a:bodyPr/>
          <a:lstStyle/>
          <a:p>
            <a:pPr eaLnBrk="1" hangingPunct="1">
              <a:lnSpc>
                <a:spcPct val="80000"/>
              </a:lnSpc>
            </a:pPr>
            <a:r>
              <a:rPr lang="es-ES" sz="2200" i="1" smtClean="0"/>
              <a:t>«La Humanidad es un Ser real que tiene su propia consciencia y leyes particulares de vitalidad y muerte, que reaccionan sobre cada una de las células del cuerpo de la Humanidad, como cada una de las células del cuerpo humano reaccionan sobre él».</a:t>
            </a:r>
          </a:p>
          <a:p>
            <a:pPr eaLnBrk="1" hangingPunct="1">
              <a:lnSpc>
                <a:spcPct val="80000"/>
              </a:lnSpc>
            </a:pPr>
            <a:r>
              <a:rPr lang="es-ES" sz="2200" smtClean="0"/>
              <a:t>En la imagen, Cuadro del «Comendador de los Astros», grado 52° de una de las variantes del Rito de Memphis, en el que se ven las tres luces con los colores martinistas: negro, rojo y blanco.</a:t>
            </a:r>
          </a:p>
        </p:txBody>
      </p:sp>
      <p:pic>
        <p:nvPicPr>
          <p:cNvPr id="4864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95400"/>
            <a:ext cx="3810000" cy="542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0674"/>
                                        </p:tgtEl>
                                        <p:attrNameLst>
                                          <p:attrName>style.visibility</p:attrName>
                                        </p:attrNameLst>
                                      </p:cBhvr>
                                      <p:to>
                                        <p:strVal val="visible"/>
                                      </p:to>
                                    </p:set>
                                    <p:animEffect transition="in" filter="blinds(horizontal)">
                                      <p:cBhvr>
                                        <p:cTn id="7" dur="500"/>
                                        <p:tgtEl>
                                          <p:spTgt spid="540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0675">
                                            <p:txEl>
                                              <p:pRg st="0" end="0"/>
                                            </p:txEl>
                                          </p:spTgt>
                                        </p:tgtEl>
                                        <p:attrNameLst>
                                          <p:attrName>style.visibility</p:attrName>
                                        </p:attrNameLst>
                                      </p:cBhvr>
                                      <p:to>
                                        <p:strVal val="visible"/>
                                      </p:to>
                                    </p:set>
                                    <p:animEffect transition="in" filter="blinds(horizontal)">
                                      <p:cBhvr>
                                        <p:cTn id="12" dur="500"/>
                                        <p:tgtEl>
                                          <p:spTgt spid="5406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86403"/>
                                        </p:tgtEl>
                                        <p:attrNameLst>
                                          <p:attrName>style.visibility</p:attrName>
                                        </p:attrNameLst>
                                      </p:cBhvr>
                                      <p:to>
                                        <p:strVal val="visible"/>
                                      </p:to>
                                    </p:set>
                                    <p:animEffect transition="in" filter="box(out)">
                                      <p:cBhvr>
                                        <p:cTn id="17" dur="2000"/>
                                        <p:tgtEl>
                                          <p:spTgt spid="48640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40675">
                                            <p:txEl>
                                              <p:pRg st="1" end="1"/>
                                            </p:txEl>
                                          </p:spTgt>
                                        </p:tgtEl>
                                        <p:attrNameLst>
                                          <p:attrName>style.visibility</p:attrName>
                                        </p:attrNameLst>
                                      </p:cBhvr>
                                      <p:to>
                                        <p:strVal val="visible"/>
                                      </p:to>
                                    </p:set>
                                    <p:animEffect transition="in" filter="blinds(horizontal)">
                                      <p:cBhvr>
                                        <p:cTn id="22" dur="500"/>
                                        <p:tgtEl>
                                          <p:spTgt spid="540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4" grpId="0" autoUpdateAnimBg="0"/>
      <p:bldP spid="540675" grpId="0" build="p"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p:txBody>
          <a:bodyPr/>
          <a:lstStyle/>
          <a:p>
            <a:pPr eaLnBrk="1" hangingPunct="1"/>
            <a:r>
              <a:rPr lang="es-AR" smtClean="0"/>
              <a:t>La Unidad</a:t>
            </a:r>
            <a:endParaRPr lang="es-ES_tradnl" smtClean="0"/>
          </a:p>
        </p:txBody>
      </p:sp>
      <p:sp>
        <p:nvSpPr>
          <p:cNvPr id="540675" name="Rectangle 3"/>
          <p:cNvSpPr>
            <a:spLocks noGrp="1" noChangeArrowheads="1"/>
          </p:cNvSpPr>
          <p:nvPr>
            <p:ph sz="half" idx="1"/>
          </p:nvPr>
        </p:nvSpPr>
        <p:spPr>
          <a:xfrm>
            <a:off x="304800" y="1417638"/>
            <a:ext cx="4191000" cy="4525962"/>
          </a:xfrm>
        </p:spPr>
        <p:txBody>
          <a:bodyPr/>
          <a:lstStyle/>
          <a:p>
            <a:pPr eaLnBrk="1" hangingPunct="1">
              <a:lnSpc>
                <a:spcPct val="80000"/>
              </a:lnSpc>
            </a:pPr>
            <a:r>
              <a:rPr lang="es-ES" sz="2200" i="1" smtClean="0"/>
              <a:t>«Así, el cuerpo humano está compuesto de un número de células, teniendo cada una su propia autonomía e individualidad. Sin embargo, la personalidad humana constituye una unidad total, independiente de sus partes componentes».</a:t>
            </a:r>
          </a:p>
          <a:p>
            <a:pPr eaLnBrk="1" hangingPunct="1">
              <a:lnSpc>
                <a:spcPct val="80000"/>
              </a:lnSpc>
            </a:pPr>
            <a:r>
              <a:rPr lang="es-ES" sz="2200" i="1" smtClean="0"/>
              <a:t>«Los antiguos llamaron Adán-Eva a la Humanidad, formada por todos los hombres y mujeres que la constituyen. La palabra Adán corresponde a una parte de este cuerpo gigantesco y Eva a la otra. La historia adánica no es más que la historia de la Humanidad.»</a:t>
            </a:r>
          </a:p>
        </p:txBody>
      </p:sp>
      <p:pic>
        <p:nvPicPr>
          <p:cNvPr id="487426" name="Picture 2" descr="http://photos1.blogger.com/blogger/5721/3238/16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370013"/>
            <a:ext cx="4343400" cy="533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0674"/>
                                        </p:tgtEl>
                                        <p:attrNameLst>
                                          <p:attrName>style.visibility</p:attrName>
                                        </p:attrNameLst>
                                      </p:cBhvr>
                                      <p:to>
                                        <p:strVal val="visible"/>
                                      </p:to>
                                    </p:set>
                                    <p:animEffect transition="in" filter="blinds(horizontal)">
                                      <p:cBhvr>
                                        <p:cTn id="7" dur="500"/>
                                        <p:tgtEl>
                                          <p:spTgt spid="540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0675">
                                            <p:txEl>
                                              <p:pRg st="0" end="0"/>
                                            </p:txEl>
                                          </p:spTgt>
                                        </p:tgtEl>
                                        <p:attrNameLst>
                                          <p:attrName>style.visibility</p:attrName>
                                        </p:attrNameLst>
                                      </p:cBhvr>
                                      <p:to>
                                        <p:strVal val="visible"/>
                                      </p:to>
                                    </p:set>
                                    <p:animEffect transition="in" filter="blinds(horizontal)">
                                      <p:cBhvr>
                                        <p:cTn id="12" dur="500"/>
                                        <p:tgtEl>
                                          <p:spTgt spid="5406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40675">
                                            <p:txEl>
                                              <p:pRg st="1" end="1"/>
                                            </p:txEl>
                                          </p:spTgt>
                                        </p:tgtEl>
                                        <p:attrNameLst>
                                          <p:attrName>style.visibility</p:attrName>
                                        </p:attrNameLst>
                                      </p:cBhvr>
                                      <p:to>
                                        <p:strVal val="visible"/>
                                      </p:to>
                                    </p:set>
                                    <p:animEffect transition="in" filter="blinds(horizontal)">
                                      <p:cBhvr>
                                        <p:cTn id="17" dur="500"/>
                                        <p:tgtEl>
                                          <p:spTgt spid="5406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87426"/>
                                        </p:tgtEl>
                                        <p:attrNameLst>
                                          <p:attrName>style.visibility</p:attrName>
                                        </p:attrNameLst>
                                      </p:cBhvr>
                                      <p:to>
                                        <p:strVal val="visible"/>
                                      </p:to>
                                    </p:set>
                                    <p:animEffect transition="in" filter="box(out)">
                                      <p:cBhvr>
                                        <p:cTn id="22" dur="2000"/>
                                        <p:tgtEl>
                                          <p:spTgt spid="487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4" grpId="0" autoUpdateAnimBg="0"/>
      <p:bldP spid="540675" grpId="0" build="p" autoUpdateAnimBg="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7" name="Picture 7" descr="neurona-univers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825"/>
            <a:ext cx="91440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9" name="Text Box 9"/>
          <p:cNvSpPr txBox="1">
            <a:spLocks noChangeArrowheads="1"/>
          </p:cNvSpPr>
          <p:nvPr/>
        </p:nvSpPr>
        <p:spPr bwMode="auto">
          <a:xfrm>
            <a:off x="1276350" y="5348288"/>
            <a:ext cx="6724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“El Universo es también visto como un gran cuerpo celular”</a:t>
            </a:r>
            <a:endParaRPr lang="es-ES_tradnl"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6807"/>
                                        </p:tgtEl>
                                        <p:attrNameLst>
                                          <p:attrName>style.visibility</p:attrName>
                                        </p:attrNameLst>
                                      </p:cBhvr>
                                      <p:to>
                                        <p:strVal val="visible"/>
                                      </p:to>
                                    </p:set>
                                    <p:animEffect transition="in" filter="box(out)">
                                      <p:cBhvr>
                                        <p:cTn id="7" dur="2000"/>
                                        <p:tgtEl>
                                          <p:spTgt spid="768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809"/>
                                        </p:tgtEl>
                                        <p:attrNameLst>
                                          <p:attrName>style.visibility</p:attrName>
                                        </p:attrNameLst>
                                      </p:cBhvr>
                                      <p:to>
                                        <p:strVal val="visible"/>
                                      </p:to>
                                    </p:set>
                                    <p:animEffect transition="in" filter="fade">
                                      <p:cBhvr>
                                        <p:cTn id="12" dur="2000"/>
                                        <p:tgtEl>
                                          <p:spTgt spid="76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9"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7010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3" name="Text Box 9"/>
          <p:cNvSpPr txBox="1">
            <a:spLocks noChangeArrowheads="1"/>
          </p:cNvSpPr>
          <p:nvPr/>
        </p:nvSpPr>
        <p:spPr bwMode="auto">
          <a:xfrm>
            <a:off x="3600450" y="381000"/>
            <a:ext cx="2114550" cy="366713"/>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“La Gran Unidad”</a:t>
            </a:r>
            <a:endParaRPr lang="es-ES_tradnl"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7831"/>
                                        </p:tgtEl>
                                        <p:attrNameLst>
                                          <p:attrName>style.visibility</p:attrName>
                                        </p:attrNameLst>
                                      </p:cBhvr>
                                      <p:to>
                                        <p:strVal val="visible"/>
                                      </p:to>
                                    </p:set>
                                    <p:animEffect transition="in" filter="box(out)">
                                      <p:cBhvr>
                                        <p:cTn id="7" dur="3000"/>
                                        <p:tgtEl>
                                          <p:spTgt spid="778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7833"/>
                                        </p:tgtEl>
                                        <p:attrNameLst>
                                          <p:attrName>style.visibility</p:attrName>
                                        </p:attrNameLst>
                                      </p:cBhvr>
                                      <p:to>
                                        <p:strVal val="visible"/>
                                      </p:to>
                                    </p:set>
                                    <p:animEffect transition="in" filter="fade">
                                      <p:cBhvr>
                                        <p:cTn id="12" dur="2000"/>
                                        <p:tgtEl>
                                          <p:spTgt spid="778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3" grpId="0" animBg="1"/>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p:txBody>
          <a:bodyPr/>
          <a:lstStyle/>
          <a:p>
            <a:pPr eaLnBrk="1" hangingPunct="1"/>
            <a:r>
              <a:rPr lang="es-AR" smtClean="0"/>
              <a:t>La Fraternidad</a:t>
            </a:r>
            <a:endParaRPr lang="es-ES_tradnl" smtClean="0"/>
          </a:p>
        </p:txBody>
      </p:sp>
      <p:sp>
        <p:nvSpPr>
          <p:cNvPr id="540675" name="Rectangle 3"/>
          <p:cNvSpPr>
            <a:spLocks noGrp="1" noChangeArrowheads="1"/>
          </p:cNvSpPr>
          <p:nvPr>
            <p:ph sz="half" idx="1"/>
          </p:nvPr>
        </p:nvSpPr>
        <p:spPr>
          <a:xfrm>
            <a:off x="304800" y="1570038"/>
            <a:ext cx="4191000" cy="4525962"/>
          </a:xfrm>
        </p:spPr>
        <p:txBody>
          <a:bodyPr/>
          <a:lstStyle/>
          <a:p>
            <a:pPr eaLnBrk="1" hangingPunct="1">
              <a:lnSpc>
                <a:spcPct val="80000"/>
              </a:lnSpc>
            </a:pPr>
            <a:r>
              <a:rPr lang="es-ES" sz="2200" i="1" smtClean="0"/>
              <a:t>«El conocimiento de la unidad del ser humano proporciona la verdadera clave a la hermandad, mostrando que el individuo no puede elevarse sin la elevación paralela de la colectividad, el cuerpo de la Humanidad».</a:t>
            </a:r>
          </a:p>
          <a:p>
            <a:pPr eaLnBrk="1" hangingPunct="1">
              <a:lnSpc>
                <a:spcPct val="80000"/>
              </a:lnSpc>
            </a:pPr>
            <a:r>
              <a:rPr lang="es-ES" sz="2200" i="1" smtClean="0"/>
              <a:t>“Atentos a las diversidades sin fin y a las particularidades de este mundo material u objetivo, continuamos buscando la Verdad implícita en todos los cultos, religiones, filosofías y ciencias”.</a:t>
            </a:r>
          </a:p>
        </p:txBody>
      </p:sp>
      <p:pic>
        <p:nvPicPr>
          <p:cNvPr id="74758" name="Picture 6" descr="articleImageThumbn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0674"/>
                                        </p:tgtEl>
                                        <p:attrNameLst>
                                          <p:attrName>style.visibility</p:attrName>
                                        </p:attrNameLst>
                                      </p:cBhvr>
                                      <p:to>
                                        <p:strVal val="visible"/>
                                      </p:to>
                                    </p:set>
                                    <p:animEffect transition="in" filter="blinds(horizontal)">
                                      <p:cBhvr>
                                        <p:cTn id="7" dur="500"/>
                                        <p:tgtEl>
                                          <p:spTgt spid="540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0675">
                                            <p:txEl>
                                              <p:pRg st="0" end="0"/>
                                            </p:txEl>
                                          </p:spTgt>
                                        </p:tgtEl>
                                        <p:attrNameLst>
                                          <p:attrName>style.visibility</p:attrName>
                                        </p:attrNameLst>
                                      </p:cBhvr>
                                      <p:to>
                                        <p:strVal val="visible"/>
                                      </p:to>
                                    </p:set>
                                    <p:animEffect transition="in" filter="blinds(horizontal)">
                                      <p:cBhvr>
                                        <p:cTn id="12" dur="500"/>
                                        <p:tgtEl>
                                          <p:spTgt spid="5406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40675">
                                            <p:txEl>
                                              <p:pRg st="1" end="1"/>
                                            </p:txEl>
                                          </p:spTgt>
                                        </p:tgtEl>
                                        <p:attrNameLst>
                                          <p:attrName>style.visibility</p:attrName>
                                        </p:attrNameLst>
                                      </p:cBhvr>
                                      <p:to>
                                        <p:strVal val="visible"/>
                                      </p:to>
                                    </p:set>
                                    <p:animEffect transition="in" filter="blinds(horizontal)">
                                      <p:cBhvr>
                                        <p:cTn id="17" dur="500"/>
                                        <p:tgtEl>
                                          <p:spTgt spid="5406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74758"/>
                                        </p:tgtEl>
                                        <p:attrNameLst>
                                          <p:attrName>style.visibility</p:attrName>
                                        </p:attrNameLst>
                                      </p:cBhvr>
                                      <p:to>
                                        <p:strVal val="visible"/>
                                      </p:to>
                                    </p:set>
                                    <p:animEffect transition="in" filter="box(out)">
                                      <p:cBhvr>
                                        <p:cTn id="22" dur="2000"/>
                                        <p:tgtEl>
                                          <p:spTgt spid="74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4" grpId="0" autoUpdateAnimBg="0"/>
      <p:bldP spid="540675" grpId="0" build="p"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0674" name="Rectangle 2"/>
          <p:cNvSpPr>
            <a:spLocks noGrp="1" noChangeArrowheads="1"/>
          </p:cNvSpPr>
          <p:nvPr>
            <p:ph type="title" idx="4294967295"/>
          </p:nvPr>
        </p:nvSpPr>
        <p:spPr/>
        <p:txBody>
          <a:bodyPr/>
          <a:lstStyle/>
          <a:p>
            <a:pPr eaLnBrk="1" hangingPunct="1"/>
            <a:r>
              <a:rPr lang="es-AR" smtClean="0"/>
              <a:t>La Fraternidad</a:t>
            </a:r>
            <a:endParaRPr lang="es-ES_tradnl" smtClean="0"/>
          </a:p>
        </p:txBody>
      </p:sp>
      <p:sp>
        <p:nvSpPr>
          <p:cNvPr id="540675" name="Rectangle 3"/>
          <p:cNvSpPr>
            <a:spLocks noGrp="1" noChangeArrowheads="1"/>
          </p:cNvSpPr>
          <p:nvPr>
            <p:ph sz="half" idx="4294967295"/>
          </p:nvPr>
        </p:nvSpPr>
        <p:spPr>
          <a:xfrm>
            <a:off x="76200" y="1570038"/>
            <a:ext cx="4191000" cy="4525962"/>
          </a:xfrm>
        </p:spPr>
        <p:txBody>
          <a:bodyPr/>
          <a:lstStyle/>
          <a:p>
            <a:pPr eaLnBrk="1" hangingPunct="1">
              <a:lnSpc>
                <a:spcPct val="80000"/>
              </a:lnSpc>
            </a:pPr>
            <a:r>
              <a:rPr lang="es-ES" sz="2200" i="1" smtClean="0"/>
              <a:t>«Esa es la estupenda paradoja de la Creación Universal: aunque infinitamente diversa en expresión material es, empero, espléndidamente Una, unificada por la incesante actividad creadora de la Unidad impersonal, pura inteligencia y pura substancia al mismo tiempo».</a:t>
            </a:r>
          </a:p>
          <a:p>
            <a:pPr eaLnBrk="1" hangingPunct="1">
              <a:lnSpc>
                <a:spcPct val="80000"/>
              </a:lnSpc>
            </a:pPr>
            <a:r>
              <a:rPr lang="es-ES" sz="2200" smtClean="0"/>
              <a:t>El Martinismo se inspiró en el budismo para delinear el sendero que conduce a la comprensión de la Unidad: el denominado Óctuplo Sendero de la «Pureza».</a:t>
            </a:r>
          </a:p>
          <a:p>
            <a:pPr eaLnBrk="1" hangingPunct="1">
              <a:lnSpc>
                <a:spcPct val="80000"/>
              </a:lnSpc>
            </a:pPr>
            <a:endParaRPr lang="es-ES" sz="2200" i="1" smtClean="0"/>
          </a:p>
        </p:txBody>
      </p:sp>
      <p:pic>
        <p:nvPicPr>
          <p:cNvPr id="144389" name="Picture 5" descr="http://www.gnosistercermilenio.org/images/fotos/octuple-sende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6575" y="1755775"/>
            <a:ext cx="4645025"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0674"/>
                                        </p:tgtEl>
                                        <p:attrNameLst>
                                          <p:attrName>style.visibility</p:attrName>
                                        </p:attrNameLst>
                                      </p:cBhvr>
                                      <p:to>
                                        <p:strVal val="visible"/>
                                      </p:to>
                                    </p:set>
                                    <p:animEffect transition="in" filter="blinds(horizontal)">
                                      <p:cBhvr>
                                        <p:cTn id="7" dur="500"/>
                                        <p:tgtEl>
                                          <p:spTgt spid="5406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0675">
                                            <p:txEl>
                                              <p:pRg st="0" end="0"/>
                                            </p:txEl>
                                          </p:spTgt>
                                        </p:tgtEl>
                                        <p:attrNameLst>
                                          <p:attrName>style.visibility</p:attrName>
                                        </p:attrNameLst>
                                      </p:cBhvr>
                                      <p:to>
                                        <p:strVal val="visible"/>
                                      </p:to>
                                    </p:set>
                                    <p:animEffect transition="in" filter="blinds(horizontal)">
                                      <p:cBhvr>
                                        <p:cTn id="12" dur="500"/>
                                        <p:tgtEl>
                                          <p:spTgt spid="5406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40675">
                                            <p:txEl>
                                              <p:pRg st="1" end="1"/>
                                            </p:txEl>
                                          </p:spTgt>
                                        </p:tgtEl>
                                        <p:attrNameLst>
                                          <p:attrName>style.visibility</p:attrName>
                                        </p:attrNameLst>
                                      </p:cBhvr>
                                      <p:to>
                                        <p:strVal val="visible"/>
                                      </p:to>
                                    </p:set>
                                    <p:animEffect transition="in" filter="blinds(horizontal)">
                                      <p:cBhvr>
                                        <p:cTn id="17" dur="500"/>
                                        <p:tgtEl>
                                          <p:spTgt spid="5406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44389"/>
                                        </p:tgtEl>
                                        <p:attrNameLst>
                                          <p:attrName>style.visibility</p:attrName>
                                        </p:attrNameLst>
                                      </p:cBhvr>
                                      <p:to>
                                        <p:strVal val="visible"/>
                                      </p:to>
                                    </p:set>
                                    <p:animEffect transition="in" filter="box(out)">
                                      <p:cBhvr>
                                        <p:cTn id="22" dur="2000"/>
                                        <p:tgtEl>
                                          <p:spTgt spid="144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4" grpId="0" autoUpdateAnimBg="0"/>
      <p:bldP spid="540675" grpId="0" build="p" autoUpdateAnimBg="0"/>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6" name="Rectangle 4"/>
          <p:cNvSpPr>
            <a:spLocks noGrp="1" noChangeArrowheads="1"/>
          </p:cNvSpPr>
          <p:nvPr>
            <p:ph type="title" idx="4294967295"/>
          </p:nvPr>
        </p:nvSpPr>
        <p:spPr/>
        <p:txBody>
          <a:bodyPr/>
          <a:lstStyle/>
          <a:p>
            <a:r>
              <a:rPr lang="es-MX" smtClean="0"/>
              <a:t>La «pureza»</a:t>
            </a:r>
            <a:endParaRPr lang="es-ES_tradnl" smtClean="0"/>
          </a:p>
        </p:txBody>
      </p:sp>
      <p:sp>
        <p:nvSpPr>
          <p:cNvPr id="228357" name="Rectangle 5"/>
          <p:cNvSpPr>
            <a:spLocks noGrp="1" noChangeArrowheads="1"/>
          </p:cNvSpPr>
          <p:nvPr>
            <p:ph type="body" sz="half" idx="4294967295"/>
          </p:nvPr>
        </p:nvSpPr>
        <p:spPr>
          <a:xfrm>
            <a:off x="228600" y="1600200"/>
            <a:ext cx="4114800" cy="4602163"/>
          </a:xfrm>
        </p:spPr>
        <p:txBody>
          <a:bodyPr/>
          <a:lstStyle/>
          <a:p>
            <a:pPr>
              <a:lnSpc>
                <a:spcPct val="90000"/>
              </a:lnSpc>
            </a:pPr>
            <a:r>
              <a:rPr lang="es-MX" sz="2100" smtClean="0"/>
              <a:t>Se ha dicho repetidamente que </a:t>
            </a:r>
            <a:r>
              <a:rPr lang="es-MX" sz="2100" i="1" smtClean="0"/>
              <a:t>«los Martinistas hacen de la pureza un ideal sagrado»</a:t>
            </a:r>
            <a:r>
              <a:rPr lang="es-MX" sz="2100" smtClean="0"/>
              <a:t>.</a:t>
            </a:r>
          </a:p>
          <a:p>
            <a:pPr>
              <a:lnSpc>
                <a:spcPct val="90000"/>
              </a:lnSpc>
            </a:pPr>
            <a:r>
              <a:rPr lang="es-MX" sz="2100" smtClean="0"/>
              <a:t>El problema con tal declaración es qué se entiende realmente por «pureza».</a:t>
            </a:r>
          </a:p>
          <a:p>
            <a:pPr>
              <a:lnSpc>
                <a:spcPct val="90000"/>
              </a:lnSpc>
            </a:pPr>
            <a:r>
              <a:rPr lang="es-MX" sz="2100" smtClean="0"/>
              <a:t>En forma profana, se califican de «pureza» desde la sinceridad y honestidad de propósito hasta la virginidad y la castidad sexual.</a:t>
            </a:r>
          </a:p>
          <a:p>
            <a:pPr>
              <a:lnSpc>
                <a:spcPct val="90000"/>
              </a:lnSpc>
            </a:pPr>
            <a:r>
              <a:rPr lang="es-MX" sz="2100" smtClean="0"/>
              <a:t>Si la «pureza» puede tener algún valor iniciático, deberemos poder encontrar algo muy diferente…</a:t>
            </a:r>
            <a:endParaRPr lang="es-ES_tradnl" sz="2100" smtClean="0"/>
          </a:p>
        </p:txBody>
      </p:sp>
      <p:pic>
        <p:nvPicPr>
          <p:cNvPr id="78855" name="Picture 7" descr="https://forocatolico.files.wordpress.com/2014/03/cataros.jpg?w=538&amp;h=8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493838"/>
            <a:ext cx="3505200"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5181600" y="6335713"/>
            <a:ext cx="3159125" cy="36988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Los cátaros eran los «puros»</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blinds(horizontal)">
                                      <p:cBhvr>
                                        <p:cTn id="7" dur="500"/>
                                        <p:tgtEl>
                                          <p:spTgt spid="2283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8357">
                                            <p:txEl>
                                              <p:pRg st="0" end="0"/>
                                            </p:txEl>
                                          </p:spTgt>
                                        </p:tgtEl>
                                        <p:attrNameLst>
                                          <p:attrName>style.visibility</p:attrName>
                                        </p:attrNameLst>
                                      </p:cBhvr>
                                      <p:to>
                                        <p:strVal val="visible"/>
                                      </p:to>
                                    </p:set>
                                    <p:animEffect transition="in" filter="blinds(horizontal)">
                                      <p:cBhvr>
                                        <p:cTn id="12" dur="500"/>
                                        <p:tgtEl>
                                          <p:spTgt spid="22835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8357">
                                            <p:txEl>
                                              <p:pRg st="1" end="1"/>
                                            </p:txEl>
                                          </p:spTgt>
                                        </p:tgtEl>
                                        <p:attrNameLst>
                                          <p:attrName>style.visibility</p:attrName>
                                        </p:attrNameLst>
                                      </p:cBhvr>
                                      <p:to>
                                        <p:strVal val="visible"/>
                                      </p:to>
                                    </p:set>
                                    <p:animEffect transition="in" filter="blinds(horizontal)">
                                      <p:cBhvr>
                                        <p:cTn id="17" dur="500"/>
                                        <p:tgtEl>
                                          <p:spTgt spid="22835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8357">
                                            <p:txEl>
                                              <p:pRg st="2" end="2"/>
                                            </p:txEl>
                                          </p:spTgt>
                                        </p:tgtEl>
                                        <p:attrNameLst>
                                          <p:attrName>style.visibility</p:attrName>
                                        </p:attrNameLst>
                                      </p:cBhvr>
                                      <p:to>
                                        <p:strVal val="visible"/>
                                      </p:to>
                                    </p:set>
                                    <p:animEffect transition="in" filter="blinds(horizontal)">
                                      <p:cBhvr>
                                        <p:cTn id="22" dur="500"/>
                                        <p:tgtEl>
                                          <p:spTgt spid="22835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8357">
                                            <p:txEl>
                                              <p:pRg st="3" end="3"/>
                                            </p:txEl>
                                          </p:spTgt>
                                        </p:tgtEl>
                                        <p:attrNameLst>
                                          <p:attrName>style.visibility</p:attrName>
                                        </p:attrNameLst>
                                      </p:cBhvr>
                                      <p:to>
                                        <p:strVal val="visible"/>
                                      </p:to>
                                    </p:set>
                                    <p:animEffect transition="in" filter="blinds(horizontal)">
                                      <p:cBhvr>
                                        <p:cTn id="27" dur="500"/>
                                        <p:tgtEl>
                                          <p:spTgt spid="22835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78855"/>
                                        </p:tgtEl>
                                        <p:attrNameLst>
                                          <p:attrName>style.visibility</p:attrName>
                                        </p:attrNameLst>
                                      </p:cBhvr>
                                      <p:to>
                                        <p:strVal val="visible"/>
                                      </p:to>
                                    </p:set>
                                    <p:animEffect transition="in" filter="box(out)">
                                      <p:cBhvr>
                                        <p:cTn id="32" dur="2000"/>
                                        <p:tgtEl>
                                          <p:spTgt spid="7885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autoUpdateAnimBg="0"/>
      <p:bldP spid="228357" grpId="0" build="p" autoUpdateAnimBg="0"/>
      <p:bldP spid="2" grpId="0" animBg="1"/>
    </p:bld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6" name="Rectangle 4"/>
          <p:cNvSpPr>
            <a:spLocks noGrp="1" noChangeArrowheads="1"/>
          </p:cNvSpPr>
          <p:nvPr>
            <p:ph type="title" idx="4294967295"/>
          </p:nvPr>
        </p:nvSpPr>
        <p:spPr/>
        <p:txBody>
          <a:bodyPr/>
          <a:lstStyle/>
          <a:p>
            <a:r>
              <a:rPr lang="es-MX" smtClean="0"/>
              <a:t>La «pureza»</a:t>
            </a:r>
            <a:endParaRPr lang="es-ES_tradnl" smtClean="0"/>
          </a:p>
        </p:txBody>
      </p:sp>
      <p:sp>
        <p:nvSpPr>
          <p:cNvPr id="228357" name="Rectangle 5"/>
          <p:cNvSpPr>
            <a:spLocks noGrp="1" noChangeArrowheads="1"/>
          </p:cNvSpPr>
          <p:nvPr>
            <p:ph type="body" sz="half" idx="4294967295"/>
          </p:nvPr>
        </p:nvSpPr>
        <p:spPr>
          <a:xfrm>
            <a:off x="0" y="1528763"/>
            <a:ext cx="4267200" cy="4602162"/>
          </a:xfrm>
        </p:spPr>
        <p:txBody>
          <a:bodyPr/>
          <a:lstStyle/>
          <a:p>
            <a:pPr>
              <a:lnSpc>
                <a:spcPct val="90000"/>
              </a:lnSpc>
            </a:pPr>
            <a:r>
              <a:rPr lang="es-MX" sz="1700" smtClean="0"/>
              <a:t>Y ese significado diferente lo encontramos en la definición siguiente: </a:t>
            </a:r>
            <a:r>
              <a:rPr lang="es-MX" sz="1700" i="1" smtClean="0"/>
              <a:t>«Para el Martinista, la pureza primordial es sinónimo de Unidad Divina»</a:t>
            </a:r>
            <a:r>
              <a:rPr lang="es-MX" sz="1700" smtClean="0"/>
              <a:t>.</a:t>
            </a:r>
          </a:p>
          <a:p>
            <a:pPr>
              <a:lnSpc>
                <a:spcPct val="90000"/>
              </a:lnSpc>
            </a:pPr>
            <a:r>
              <a:rPr lang="es-MX" sz="1700" smtClean="0"/>
              <a:t>Por ello, el Martinismo interpreta la «pureza» como Unidad, en el sentido de alcanzar un estado en el que desaparezca la oposición cuerpo-alma, o falsas dicotomías que contraponen el espíritu a la materia, sino que se trata de lograr el Ser Uno, la pureza que es totalidad.</a:t>
            </a:r>
          </a:p>
          <a:p>
            <a:pPr>
              <a:lnSpc>
                <a:spcPct val="90000"/>
              </a:lnSpc>
            </a:pPr>
            <a:r>
              <a:rPr lang="es-MX" sz="1700" smtClean="0"/>
              <a:t>Agreguemos que el término hebreo para pureza es «zakah», que realmente significa no sólo pureza, sino también «rectitud irreprochable». La gematría de zakah es igual a 32, y por eso se dice que zakah, la «pureza», abarca los 32 senderos de la Cábala.</a:t>
            </a:r>
          </a:p>
        </p:txBody>
      </p:sp>
      <p:pic>
        <p:nvPicPr>
          <p:cNvPr id="486402" name="Picture 2" descr="http://www.proyectopv.org/imagen/hombre-superi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8288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6" name="Picture 6" descr="http://simbolismoyalquimia.com/images/tarot/sendero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528763"/>
            <a:ext cx="2667000" cy="510063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blinds(horizontal)">
                                      <p:cBhvr>
                                        <p:cTn id="7" dur="500"/>
                                        <p:tgtEl>
                                          <p:spTgt spid="2283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8357">
                                            <p:txEl>
                                              <p:pRg st="0" end="0"/>
                                            </p:txEl>
                                          </p:spTgt>
                                        </p:tgtEl>
                                        <p:attrNameLst>
                                          <p:attrName>style.visibility</p:attrName>
                                        </p:attrNameLst>
                                      </p:cBhvr>
                                      <p:to>
                                        <p:strVal val="visible"/>
                                      </p:to>
                                    </p:set>
                                    <p:animEffect transition="in" filter="blinds(horizontal)">
                                      <p:cBhvr>
                                        <p:cTn id="12" dur="500"/>
                                        <p:tgtEl>
                                          <p:spTgt spid="22835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8357">
                                            <p:txEl>
                                              <p:pRg st="1" end="1"/>
                                            </p:txEl>
                                          </p:spTgt>
                                        </p:tgtEl>
                                        <p:attrNameLst>
                                          <p:attrName>style.visibility</p:attrName>
                                        </p:attrNameLst>
                                      </p:cBhvr>
                                      <p:to>
                                        <p:strVal val="visible"/>
                                      </p:to>
                                    </p:set>
                                    <p:animEffect transition="in" filter="blinds(horizontal)">
                                      <p:cBhvr>
                                        <p:cTn id="17" dur="500"/>
                                        <p:tgtEl>
                                          <p:spTgt spid="22835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86402"/>
                                        </p:tgtEl>
                                        <p:attrNameLst>
                                          <p:attrName>style.visibility</p:attrName>
                                        </p:attrNameLst>
                                      </p:cBhvr>
                                      <p:to>
                                        <p:strVal val="visible"/>
                                      </p:to>
                                    </p:set>
                                    <p:animEffect transition="in" filter="box(out)">
                                      <p:cBhvr>
                                        <p:cTn id="22" dur="2000"/>
                                        <p:tgtEl>
                                          <p:spTgt spid="48640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8357">
                                            <p:txEl>
                                              <p:pRg st="2" end="2"/>
                                            </p:txEl>
                                          </p:spTgt>
                                        </p:tgtEl>
                                        <p:attrNameLst>
                                          <p:attrName>style.visibility</p:attrName>
                                        </p:attrNameLst>
                                      </p:cBhvr>
                                      <p:to>
                                        <p:strVal val="visible"/>
                                      </p:to>
                                    </p:set>
                                    <p:animEffect transition="in" filter="blinds(horizontal)">
                                      <p:cBhvr>
                                        <p:cTn id="27" dur="500"/>
                                        <p:tgtEl>
                                          <p:spTgt spid="228357">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xit" presetSubtype="32" fill="hold" nodeType="clickEffect">
                                  <p:stCondLst>
                                    <p:cond delay="0"/>
                                  </p:stCondLst>
                                  <p:childTnLst>
                                    <p:animEffect transition="out" filter="diamond(out)">
                                      <p:cBhvr>
                                        <p:cTn id="31" dur="2000"/>
                                        <p:tgtEl>
                                          <p:spTgt spid="486402"/>
                                        </p:tgtEl>
                                      </p:cBhvr>
                                    </p:animEffect>
                                    <p:set>
                                      <p:cBhvr>
                                        <p:cTn id="32" dur="1" fill="hold">
                                          <p:stCondLst>
                                            <p:cond delay="1999"/>
                                          </p:stCondLst>
                                        </p:cTn>
                                        <p:tgtEl>
                                          <p:spTgt spid="48640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148486"/>
                                        </p:tgtEl>
                                        <p:attrNameLst>
                                          <p:attrName>style.visibility</p:attrName>
                                        </p:attrNameLst>
                                      </p:cBhvr>
                                      <p:to>
                                        <p:strVal val="visible"/>
                                      </p:to>
                                    </p:set>
                                    <p:animEffect transition="in" filter="box(out)">
                                      <p:cBhvr>
                                        <p:cTn id="37" dur="2000"/>
                                        <p:tgtEl>
                                          <p:spTgt spid="148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autoUpdateAnimBg="0"/>
      <p:bldP spid="228357" grpId="0" build="p"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6" name="Rectangle 4"/>
          <p:cNvSpPr>
            <a:spLocks noGrp="1" noChangeArrowheads="1"/>
          </p:cNvSpPr>
          <p:nvPr>
            <p:ph type="title" idx="4294967295"/>
          </p:nvPr>
        </p:nvSpPr>
        <p:spPr/>
        <p:txBody>
          <a:bodyPr/>
          <a:lstStyle/>
          <a:p>
            <a:r>
              <a:rPr lang="es-AR" smtClean="0"/>
              <a:t>El Óctuple Sendero</a:t>
            </a:r>
            <a:endParaRPr lang="es-ES_tradnl" smtClean="0"/>
          </a:p>
        </p:txBody>
      </p:sp>
      <p:sp>
        <p:nvSpPr>
          <p:cNvPr id="228357" name="Rectangle 5"/>
          <p:cNvSpPr>
            <a:spLocks noGrp="1" noChangeArrowheads="1"/>
          </p:cNvSpPr>
          <p:nvPr>
            <p:ph type="body" sz="half" idx="4294967295"/>
          </p:nvPr>
        </p:nvSpPr>
        <p:spPr>
          <a:xfrm>
            <a:off x="0" y="1417638"/>
            <a:ext cx="3505200" cy="4602162"/>
          </a:xfrm>
        </p:spPr>
        <p:txBody>
          <a:bodyPr/>
          <a:lstStyle/>
          <a:p>
            <a:pPr>
              <a:lnSpc>
                <a:spcPct val="90000"/>
              </a:lnSpc>
            </a:pPr>
            <a:r>
              <a:rPr lang="es-MX" sz="2000" smtClean="0"/>
              <a:t>De todas formas, siempre es más apropiado calificar el Óctuple Sendero no </a:t>
            </a:r>
            <a:r>
              <a:rPr lang="es-MX" sz="2000" i="1" smtClean="0"/>
              <a:t>«de la pureza» </a:t>
            </a:r>
            <a:r>
              <a:rPr lang="es-MX" sz="2000" smtClean="0"/>
              <a:t>sino </a:t>
            </a:r>
            <a:r>
              <a:rPr lang="es-MX" sz="2000" i="1" smtClean="0"/>
              <a:t>«de la rectitud» </a:t>
            </a:r>
            <a:r>
              <a:rPr lang="es-MX" sz="2000" smtClean="0"/>
              <a:t>o </a:t>
            </a:r>
            <a:r>
              <a:rPr lang="es-MX" sz="2000" i="1" smtClean="0"/>
              <a:t>«de lo correcto»</a:t>
            </a:r>
            <a:r>
              <a:rPr lang="es-MX" sz="2000" smtClean="0"/>
              <a:t>.</a:t>
            </a:r>
          </a:p>
          <a:p>
            <a:pPr>
              <a:lnSpc>
                <a:spcPct val="90000"/>
              </a:lnSpc>
            </a:pPr>
            <a:r>
              <a:rPr lang="es-MX" sz="2000" i="1" smtClean="0"/>
              <a:t>«Un sendero estrecho y arduo, pero puro y luminoso, te llevará con seguridad a la idealidad que buscas en tu corazón».</a:t>
            </a:r>
          </a:p>
          <a:p>
            <a:pPr>
              <a:lnSpc>
                <a:spcPct val="90000"/>
              </a:lnSpc>
            </a:pPr>
            <a:r>
              <a:rPr lang="es-MX" sz="2000" i="1" smtClean="0"/>
              <a:t>«Este es el Sendero Medio que abre los ojos y la mente; conduce a la calma y a la iluminación, y permite que ayudes a tus semejantes en el camino de la Reintegración».</a:t>
            </a:r>
            <a:endParaRPr lang="es-AR" sz="2000" i="1" smtClean="0"/>
          </a:p>
        </p:txBody>
      </p:sp>
      <p:pic>
        <p:nvPicPr>
          <p:cNvPr id="145412" name="Picture 8" descr="http://orig14.deviantart.net/e6e3/f/2015/059/c/b/octuple_sendero_by_cryptoxeer_iv-d8jto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562100"/>
            <a:ext cx="546735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blinds(horizontal)">
                                      <p:cBhvr>
                                        <p:cTn id="7" dur="500"/>
                                        <p:tgtEl>
                                          <p:spTgt spid="2283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8357">
                                            <p:txEl>
                                              <p:pRg st="0" end="0"/>
                                            </p:txEl>
                                          </p:spTgt>
                                        </p:tgtEl>
                                        <p:attrNameLst>
                                          <p:attrName>style.visibility</p:attrName>
                                        </p:attrNameLst>
                                      </p:cBhvr>
                                      <p:to>
                                        <p:strVal val="visible"/>
                                      </p:to>
                                    </p:set>
                                    <p:animEffect transition="in" filter="blinds(horizontal)">
                                      <p:cBhvr>
                                        <p:cTn id="12" dur="500"/>
                                        <p:tgtEl>
                                          <p:spTgt spid="22835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8357">
                                            <p:txEl>
                                              <p:pRg st="1" end="1"/>
                                            </p:txEl>
                                          </p:spTgt>
                                        </p:tgtEl>
                                        <p:attrNameLst>
                                          <p:attrName>style.visibility</p:attrName>
                                        </p:attrNameLst>
                                      </p:cBhvr>
                                      <p:to>
                                        <p:strVal val="visible"/>
                                      </p:to>
                                    </p:set>
                                    <p:animEffect transition="in" filter="blinds(horizontal)">
                                      <p:cBhvr>
                                        <p:cTn id="17" dur="500"/>
                                        <p:tgtEl>
                                          <p:spTgt spid="22835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8357">
                                            <p:txEl>
                                              <p:pRg st="2" end="2"/>
                                            </p:txEl>
                                          </p:spTgt>
                                        </p:tgtEl>
                                        <p:attrNameLst>
                                          <p:attrName>style.visibility</p:attrName>
                                        </p:attrNameLst>
                                      </p:cBhvr>
                                      <p:to>
                                        <p:strVal val="visible"/>
                                      </p:to>
                                    </p:set>
                                    <p:animEffect transition="in" filter="blinds(horizontal)">
                                      <p:cBhvr>
                                        <p:cTn id="22" dur="500"/>
                                        <p:tgtEl>
                                          <p:spTgt spid="22835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45412"/>
                                        </p:tgtEl>
                                        <p:attrNameLst>
                                          <p:attrName>style.visibility</p:attrName>
                                        </p:attrNameLst>
                                      </p:cBhvr>
                                      <p:to>
                                        <p:strVal val="visible"/>
                                      </p:to>
                                    </p:set>
                                    <p:animEffect transition="in" filter="box(out)">
                                      <p:cBhvr>
                                        <p:cTn id="27" dur="2000"/>
                                        <p:tgtEl>
                                          <p:spTgt spid="145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autoUpdateAnimBg="0"/>
      <p:bldP spid="228357" grpId="0" build="p" autoUpdateAnimBg="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8" name="Picture 8" descr="http://image.slidesharecdn.com/budismo-130110075612-phpapp01/95/budismo-descarga-el-ppt-d-10-638.jpg?cb=13659535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20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1928"/>
                                        </p:tgtEl>
                                        <p:attrNameLst>
                                          <p:attrName>style.visibility</p:attrName>
                                        </p:attrNameLst>
                                      </p:cBhvr>
                                      <p:to>
                                        <p:strVal val="visible"/>
                                      </p:to>
                                    </p:set>
                                    <p:animEffect transition="in" filter="box(out)">
                                      <p:cBhvr>
                                        <p:cTn id="7" dur="2000"/>
                                        <p:tgtEl>
                                          <p:spTgt spid="81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6" name="Rectangle 4"/>
          <p:cNvSpPr>
            <a:spLocks noGrp="1" noChangeArrowheads="1"/>
          </p:cNvSpPr>
          <p:nvPr>
            <p:ph type="title"/>
          </p:nvPr>
        </p:nvSpPr>
        <p:spPr/>
        <p:txBody>
          <a:bodyPr/>
          <a:lstStyle/>
          <a:p>
            <a:r>
              <a:rPr lang="es-AR" smtClean="0"/>
              <a:t>El Óctuple Sendero</a:t>
            </a:r>
            <a:endParaRPr lang="es-ES_tradnl" smtClean="0"/>
          </a:p>
        </p:txBody>
      </p:sp>
      <p:sp>
        <p:nvSpPr>
          <p:cNvPr id="228357" name="Rectangle 5"/>
          <p:cNvSpPr>
            <a:spLocks noGrp="1" noChangeArrowheads="1"/>
          </p:cNvSpPr>
          <p:nvPr>
            <p:ph idx="1"/>
          </p:nvPr>
        </p:nvSpPr>
        <p:spPr>
          <a:xfrm>
            <a:off x="381000" y="1447800"/>
            <a:ext cx="8382000" cy="4525963"/>
          </a:xfrm>
        </p:spPr>
        <p:txBody>
          <a:bodyPr/>
          <a:lstStyle/>
          <a:p>
            <a:r>
              <a:rPr lang="es-MX" sz="2000" smtClean="0"/>
              <a:t>Los ocho principios del Noble Óctuple Sendero son expresados de forma diferente por los distintos autores.</a:t>
            </a:r>
          </a:p>
          <a:p>
            <a:r>
              <a:rPr lang="es-MX" sz="2000" smtClean="0"/>
              <a:t>Por ejemplo, el primero de ellos a veces se indica como «visión» y a veces como «pensamiento» o «comprensión». A veces la «visión» aparece como el primer principio y el «pensamiento» como el segundo.</a:t>
            </a:r>
          </a:p>
          <a:p>
            <a:r>
              <a:rPr lang="es-MX" sz="2000" smtClean="0"/>
              <a:t>Asimismo, el calificativo que se asocia a cada principio es variable: algunos dicen «recto», otros «correcto», otros «adecuado», etc.</a:t>
            </a:r>
          </a:p>
          <a:p>
            <a:r>
              <a:rPr lang="es-MX" sz="2000" smtClean="0"/>
              <a:t>Efectuando una aplicación masónico-martinista de estas ideas (que nunca podría coincidir exactamente con el original budista) creemos que el calificativo más acertado es «recto», o bien «justo».</a:t>
            </a:r>
          </a:p>
          <a:p>
            <a:r>
              <a:rPr lang="es-MX" sz="2000" smtClean="0"/>
              <a:t>No debemos confundir estos términos con sus aplicaciones profanas, aquí «recto» está interpretado en el sentido de la rectitud iniciática simbolizada por la regla, o los rectos senderos (</a:t>
            </a:r>
            <a:r>
              <a:rPr lang="es-MX" sz="2000" i="1" smtClean="0"/>
              <a:t>devekuth</a:t>
            </a:r>
            <a:r>
              <a:rPr lang="es-MX" sz="2000" smtClean="0"/>
              <a:t>) que unen los Sephiroth en el Árbol de la Vida; mientras que «justo» remite al Tzadik, el «justo» de la Cábala.</a:t>
            </a:r>
          </a:p>
          <a:p>
            <a:endParaRPr lang="es-MX" sz="20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blinds(horizontal)">
                                      <p:cBhvr>
                                        <p:cTn id="7" dur="500"/>
                                        <p:tgtEl>
                                          <p:spTgt spid="2283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8357">
                                            <p:txEl>
                                              <p:pRg st="0" end="0"/>
                                            </p:txEl>
                                          </p:spTgt>
                                        </p:tgtEl>
                                        <p:attrNameLst>
                                          <p:attrName>style.visibility</p:attrName>
                                        </p:attrNameLst>
                                      </p:cBhvr>
                                      <p:to>
                                        <p:strVal val="visible"/>
                                      </p:to>
                                    </p:set>
                                    <p:animEffect transition="in" filter="blinds(horizontal)">
                                      <p:cBhvr>
                                        <p:cTn id="12" dur="500"/>
                                        <p:tgtEl>
                                          <p:spTgt spid="22835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8357">
                                            <p:txEl>
                                              <p:pRg st="1" end="1"/>
                                            </p:txEl>
                                          </p:spTgt>
                                        </p:tgtEl>
                                        <p:attrNameLst>
                                          <p:attrName>style.visibility</p:attrName>
                                        </p:attrNameLst>
                                      </p:cBhvr>
                                      <p:to>
                                        <p:strVal val="visible"/>
                                      </p:to>
                                    </p:set>
                                    <p:animEffect transition="in" filter="blinds(horizontal)">
                                      <p:cBhvr>
                                        <p:cTn id="17" dur="500"/>
                                        <p:tgtEl>
                                          <p:spTgt spid="22835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8357">
                                            <p:txEl>
                                              <p:pRg st="2" end="2"/>
                                            </p:txEl>
                                          </p:spTgt>
                                        </p:tgtEl>
                                        <p:attrNameLst>
                                          <p:attrName>style.visibility</p:attrName>
                                        </p:attrNameLst>
                                      </p:cBhvr>
                                      <p:to>
                                        <p:strVal val="visible"/>
                                      </p:to>
                                    </p:set>
                                    <p:animEffect transition="in" filter="blinds(horizontal)">
                                      <p:cBhvr>
                                        <p:cTn id="22" dur="500"/>
                                        <p:tgtEl>
                                          <p:spTgt spid="22835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8357">
                                            <p:txEl>
                                              <p:pRg st="3" end="3"/>
                                            </p:txEl>
                                          </p:spTgt>
                                        </p:tgtEl>
                                        <p:attrNameLst>
                                          <p:attrName>style.visibility</p:attrName>
                                        </p:attrNameLst>
                                      </p:cBhvr>
                                      <p:to>
                                        <p:strVal val="visible"/>
                                      </p:to>
                                    </p:set>
                                    <p:animEffect transition="in" filter="blinds(horizontal)">
                                      <p:cBhvr>
                                        <p:cTn id="27" dur="500"/>
                                        <p:tgtEl>
                                          <p:spTgt spid="22835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8357">
                                            <p:txEl>
                                              <p:pRg st="4" end="4"/>
                                            </p:txEl>
                                          </p:spTgt>
                                        </p:tgtEl>
                                        <p:attrNameLst>
                                          <p:attrName>style.visibility</p:attrName>
                                        </p:attrNameLst>
                                      </p:cBhvr>
                                      <p:to>
                                        <p:strVal val="visible"/>
                                      </p:to>
                                    </p:set>
                                    <p:animEffect transition="in" filter="blinds(horizontal)">
                                      <p:cBhvr>
                                        <p:cTn id="32" dur="500"/>
                                        <p:tgtEl>
                                          <p:spTgt spid="22835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p:bldP spid="228357" grpId="0" build="p"/>
    </p:bld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6" name="Rectangle 4"/>
          <p:cNvSpPr>
            <a:spLocks noGrp="1" noChangeArrowheads="1"/>
          </p:cNvSpPr>
          <p:nvPr>
            <p:ph type="title"/>
          </p:nvPr>
        </p:nvSpPr>
        <p:spPr/>
        <p:txBody>
          <a:bodyPr/>
          <a:lstStyle/>
          <a:p>
            <a:r>
              <a:rPr lang="es-MX" smtClean="0"/>
              <a:t>El Óctuple Sendero</a:t>
            </a:r>
            <a:endParaRPr lang="es-ES_tradnl" smtClean="0"/>
          </a:p>
        </p:txBody>
      </p:sp>
      <p:sp>
        <p:nvSpPr>
          <p:cNvPr id="228357" name="Rectangle 5"/>
          <p:cNvSpPr>
            <a:spLocks noGrp="1" noChangeArrowheads="1"/>
          </p:cNvSpPr>
          <p:nvPr>
            <p:ph type="body" sz="half" idx="1"/>
          </p:nvPr>
        </p:nvSpPr>
        <p:spPr>
          <a:xfrm>
            <a:off x="304800" y="1524000"/>
            <a:ext cx="4495800" cy="4602163"/>
          </a:xfrm>
        </p:spPr>
        <p:txBody>
          <a:bodyPr/>
          <a:lstStyle/>
          <a:p>
            <a:pPr>
              <a:lnSpc>
                <a:spcPct val="90000"/>
              </a:lnSpc>
            </a:pPr>
            <a:r>
              <a:rPr lang="es-AR" sz="2000" smtClean="0"/>
              <a:t>Aquí elegiremos el siguiente orden:</a:t>
            </a:r>
          </a:p>
          <a:p>
            <a:pPr>
              <a:lnSpc>
                <a:spcPct val="90000"/>
              </a:lnSpc>
            </a:pPr>
            <a:r>
              <a:rPr lang="es-AR" sz="2000" smtClean="0"/>
              <a:t>1. Visión o comprensión recta.</a:t>
            </a:r>
          </a:p>
          <a:p>
            <a:pPr>
              <a:lnSpc>
                <a:spcPct val="90000"/>
              </a:lnSpc>
            </a:pPr>
            <a:r>
              <a:rPr lang="es-MX" sz="2000" smtClean="0"/>
              <a:t>2. Pensamiento o determinación recta.</a:t>
            </a:r>
          </a:p>
          <a:p>
            <a:pPr>
              <a:lnSpc>
                <a:spcPct val="90000"/>
              </a:lnSpc>
            </a:pPr>
            <a:r>
              <a:rPr lang="es-MX" sz="2000" smtClean="0"/>
              <a:t>3. Palabra recta.</a:t>
            </a:r>
          </a:p>
          <a:p>
            <a:pPr>
              <a:lnSpc>
                <a:spcPct val="90000"/>
              </a:lnSpc>
            </a:pPr>
            <a:r>
              <a:rPr lang="es-MX" sz="2000" smtClean="0"/>
              <a:t>4. Conducta recta.</a:t>
            </a:r>
          </a:p>
          <a:p>
            <a:pPr>
              <a:lnSpc>
                <a:spcPct val="90000"/>
              </a:lnSpc>
            </a:pPr>
            <a:r>
              <a:rPr lang="es-MX" sz="2000" smtClean="0"/>
              <a:t>5. Forma de vida recta.</a:t>
            </a:r>
          </a:p>
          <a:p>
            <a:pPr>
              <a:lnSpc>
                <a:spcPct val="90000"/>
              </a:lnSpc>
            </a:pPr>
            <a:r>
              <a:rPr lang="es-MX" sz="2000" smtClean="0"/>
              <a:t>6. Esfuerzo recto.</a:t>
            </a:r>
          </a:p>
          <a:p>
            <a:pPr>
              <a:lnSpc>
                <a:spcPct val="90000"/>
              </a:lnSpc>
            </a:pPr>
            <a:r>
              <a:rPr lang="es-MX" sz="2000" smtClean="0"/>
              <a:t>7. Atención recta.</a:t>
            </a:r>
          </a:p>
          <a:p>
            <a:pPr>
              <a:lnSpc>
                <a:spcPct val="90000"/>
              </a:lnSpc>
            </a:pPr>
            <a:r>
              <a:rPr lang="es-MX" sz="2000" smtClean="0"/>
              <a:t>8. Meditación recta.</a:t>
            </a:r>
          </a:p>
          <a:p>
            <a:pPr>
              <a:lnSpc>
                <a:spcPct val="90000"/>
              </a:lnSpc>
            </a:pPr>
            <a:r>
              <a:rPr lang="es-MX" sz="2000" smtClean="0"/>
              <a:t>Aclaramos una vez más que esto será una </a:t>
            </a:r>
            <a:r>
              <a:rPr lang="es-MX" sz="2000" i="1" smtClean="0"/>
              <a:t>aplicación martinista </a:t>
            </a:r>
            <a:r>
              <a:rPr lang="es-MX" sz="2000" smtClean="0"/>
              <a:t>del concepto budista y, por lo tanto, no siempre coincidente con este último.</a:t>
            </a:r>
            <a:endParaRPr lang="es-ES_tradnl" sz="2000" smtClean="0"/>
          </a:p>
        </p:txBody>
      </p:sp>
      <p:pic>
        <p:nvPicPr>
          <p:cNvPr id="86023" name="Picture 7" descr="http://3.bp.blogspot.com/-GJkEKPRBhi4/Uq8ZyvGZmtI/AAAAAAAANg8/GcgMdSePyFs/s400/wheelcl+%25281%252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943100"/>
            <a:ext cx="408622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blinds(horizontal)">
                                      <p:cBhvr>
                                        <p:cTn id="7" dur="500"/>
                                        <p:tgtEl>
                                          <p:spTgt spid="2283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8357">
                                            <p:txEl>
                                              <p:pRg st="0" end="0"/>
                                            </p:txEl>
                                          </p:spTgt>
                                        </p:tgtEl>
                                        <p:attrNameLst>
                                          <p:attrName>style.visibility</p:attrName>
                                        </p:attrNameLst>
                                      </p:cBhvr>
                                      <p:to>
                                        <p:strVal val="visible"/>
                                      </p:to>
                                    </p:set>
                                    <p:animEffect transition="in" filter="blinds(horizontal)">
                                      <p:cBhvr>
                                        <p:cTn id="12" dur="500"/>
                                        <p:tgtEl>
                                          <p:spTgt spid="22835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8357">
                                            <p:txEl>
                                              <p:pRg st="1" end="1"/>
                                            </p:txEl>
                                          </p:spTgt>
                                        </p:tgtEl>
                                        <p:attrNameLst>
                                          <p:attrName>style.visibility</p:attrName>
                                        </p:attrNameLst>
                                      </p:cBhvr>
                                      <p:to>
                                        <p:strVal val="visible"/>
                                      </p:to>
                                    </p:set>
                                    <p:animEffect transition="in" filter="blinds(horizontal)">
                                      <p:cBhvr>
                                        <p:cTn id="17" dur="500"/>
                                        <p:tgtEl>
                                          <p:spTgt spid="22835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8357">
                                            <p:txEl>
                                              <p:pRg st="2" end="2"/>
                                            </p:txEl>
                                          </p:spTgt>
                                        </p:tgtEl>
                                        <p:attrNameLst>
                                          <p:attrName>style.visibility</p:attrName>
                                        </p:attrNameLst>
                                      </p:cBhvr>
                                      <p:to>
                                        <p:strVal val="visible"/>
                                      </p:to>
                                    </p:set>
                                    <p:animEffect transition="in" filter="blinds(horizontal)">
                                      <p:cBhvr>
                                        <p:cTn id="22" dur="500"/>
                                        <p:tgtEl>
                                          <p:spTgt spid="22835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8357">
                                            <p:txEl>
                                              <p:pRg st="3" end="3"/>
                                            </p:txEl>
                                          </p:spTgt>
                                        </p:tgtEl>
                                        <p:attrNameLst>
                                          <p:attrName>style.visibility</p:attrName>
                                        </p:attrNameLst>
                                      </p:cBhvr>
                                      <p:to>
                                        <p:strVal val="visible"/>
                                      </p:to>
                                    </p:set>
                                    <p:animEffect transition="in" filter="blinds(horizontal)">
                                      <p:cBhvr>
                                        <p:cTn id="27" dur="500"/>
                                        <p:tgtEl>
                                          <p:spTgt spid="22835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8357">
                                            <p:txEl>
                                              <p:pRg st="4" end="4"/>
                                            </p:txEl>
                                          </p:spTgt>
                                        </p:tgtEl>
                                        <p:attrNameLst>
                                          <p:attrName>style.visibility</p:attrName>
                                        </p:attrNameLst>
                                      </p:cBhvr>
                                      <p:to>
                                        <p:strVal val="visible"/>
                                      </p:to>
                                    </p:set>
                                    <p:animEffect transition="in" filter="blinds(horizontal)">
                                      <p:cBhvr>
                                        <p:cTn id="32" dur="500"/>
                                        <p:tgtEl>
                                          <p:spTgt spid="22835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28357">
                                            <p:txEl>
                                              <p:pRg st="5" end="5"/>
                                            </p:txEl>
                                          </p:spTgt>
                                        </p:tgtEl>
                                        <p:attrNameLst>
                                          <p:attrName>style.visibility</p:attrName>
                                        </p:attrNameLst>
                                      </p:cBhvr>
                                      <p:to>
                                        <p:strVal val="visible"/>
                                      </p:to>
                                    </p:set>
                                    <p:animEffect transition="in" filter="blinds(horizontal)">
                                      <p:cBhvr>
                                        <p:cTn id="37" dur="500"/>
                                        <p:tgtEl>
                                          <p:spTgt spid="22835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28357">
                                            <p:txEl>
                                              <p:pRg st="6" end="6"/>
                                            </p:txEl>
                                          </p:spTgt>
                                        </p:tgtEl>
                                        <p:attrNameLst>
                                          <p:attrName>style.visibility</p:attrName>
                                        </p:attrNameLst>
                                      </p:cBhvr>
                                      <p:to>
                                        <p:strVal val="visible"/>
                                      </p:to>
                                    </p:set>
                                    <p:animEffect transition="in" filter="blinds(horizontal)">
                                      <p:cBhvr>
                                        <p:cTn id="42" dur="500"/>
                                        <p:tgtEl>
                                          <p:spTgt spid="228357">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28357">
                                            <p:txEl>
                                              <p:pRg st="7" end="7"/>
                                            </p:txEl>
                                          </p:spTgt>
                                        </p:tgtEl>
                                        <p:attrNameLst>
                                          <p:attrName>style.visibility</p:attrName>
                                        </p:attrNameLst>
                                      </p:cBhvr>
                                      <p:to>
                                        <p:strVal val="visible"/>
                                      </p:to>
                                    </p:set>
                                    <p:animEffect transition="in" filter="blinds(horizontal)">
                                      <p:cBhvr>
                                        <p:cTn id="47" dur="500"/>
                                        <p:tgtEl>
                                          <p:spTgt spid="228357">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28357">
                                            <p:txEl>
                                              <p:pRg st="8" end="8"/>
                                            </p:txEl>
                                          </p:spTgt>
                                        </p:tgtEl>
                                        <p:attrNameLst>
                                          <p:attrName>style.visibility</p:attrName>
                                        </p:attrNameLst>
                                      </p:cBhvr>
                                      <p:to>
                                        <p:strVal val="visible"/>
                                      </p:to>
                                    </p:set>
                                    <p:animEffect transition="in" filter="blinds(horizontal)">
                                      <p:cBhvr>
                                        <p:cTn id="52" dur="500"/>
                                        <p:tgtEl>
                                          <p:spTgt spid="228357">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28357">
                                            <p:txEl>
                                              <p:pRg st="9" end="9"/>
                                            </p:txEl>
                                          </p:spTgt>
                                        </p:tgtEl>
                                        <p:attrNameLst>
                                          <p:attrName>style.visibility</p:attrName>
                                        </p:attrNameLst>
                                      </p:cBhvr>
                                      <p:to>
                                        <p:strVal val="visible"/>
                                      </p:to>
                                    </p:set>
                                    <p:animEffect transition="in" filter="blinds(horizontal)">
                                      <p:cBhvr>
                                        <p:cTn id="57" dur="500"/>
                                        <p:tgtEl>
                                          <p:spTgt spid="228357">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6" presetClass="entr" presetSubtype="32" fill="hold" nodeType="clickEffect">
                                  <p:stCondLst>
                                    <p:cond delay="0"/>
                                  </p:stCondLst>
                                  <p:childTnLst>
                                    <p:set>
                                      <p:cBhvr>
                                        <p:cTn id="61" dur="1" fill="hold">
                                          <p:stCondLst>
                                            <p:cond delay="0"/>
                                          </p:stCondLst>
                                        </p:cTn>
                                        <p:tgtEl>
                                          <p:spTgt spid="86023"/>
                                        </p:tgtEl>
                                        <p:attrNameLst>
                                          <p:attrName>style.visibility</p:attrName>
                                        </p:attrNameLst>
                                      </p:cBhvr>
                                      <p:to>
                                        <p:strVal val="visible"/>
                                      </p:to>
                                    </p:set>
                                    <p:animEffect transition="in" filter="circle(out)">
                                      <p:cBhvr>
                                        <p:cTn id="62" dur="2000"/>
                                        <p:tgtEl>
                                          <p:spTgt spid="86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autoUpdateAnimBg="0"/>
      <p:bldP spid="228357" grpId="0" build="p" autoUpdateAnimBg="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5" name="Picture 7" descr="lllll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8575"/>
            <a:ext cx="7620000"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7" name="Text Box 9"/>
          <p:cNvSpPr txBox="1">
            <a:spLocks noChangeArrowheads="1"/>
          </p:cNvSpPr>
          <p:nvPr/>
        </p:nvSpPr>
        <p:spPr bwMode="auto">
          <a:xfrm>
            <a:off x="1066800" y="150813"/>
            <a:ext cx="7194550" cy="91598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Visión o compresión recta: </a:t>
            </a:r>
            <a:r>
              <a:rPr lang="es-AR" b="1" i="1"/>
              <a:t>“La Unidad es la piedra que corona la</a:t>
            </a:r>
          </a:p>
          <a:p>
            <a:pPr eaLnBrk="1" hangingPunct="1"/>
            <a:r>
              <a:rPr lang="es-AR" b="1" i="1"/>
              <a:t>pirámide simbólica del Universo: todas las cosas, incluyéndome</a:t>
            </a:r>
          </a:p>
          <a:p>
            <a:pPr eaLnBrk="1" hangingPunct="1"/>
            <a:r>
              <a:rPr lang="es-AR" b="1" i="1"/>
              <a:t>a mí, tienen su origen y su ser en la Unidad”</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3975"/>
                                        </p:tgtEl>
                                        <p:attrNameLst>
                                          <p:attrName>style.visibility</p:attrName>
                                        </p:attrNameLst>
                                      </p:cBhvr>
                                      <p:to>
                                        <p:strVal val="visible"/>
                                      </p:to>
                                    </p:set>
                                    <p:animEffect transition="in" filter="box(out)">
                                      <p:cBhvr>
                                        <p:cTn id="7" dur="2000"/>
                                        <p:tgtEl>
                                          <p:spTgt spid="839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3977"/>
                                        </p:tgtEl>
                                        <p:attrNameLst>
                                          <p:attrName>style.visibility</p:attrName>
                                        </p:attrNameLst>
                                      </p:cBhvr>
                                      <p:to>
                                        <p:strVal val="visible"/>
                                      </p:to>
                                    </p:set>
                                    <p:animEffect transition="in" filter="fade">
                                      <p:cBhvr>
                                        <p:cTn id="12" dur="2000"/>
                                        <p:tgtEl>
                                          <p:spTgt spid="83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7"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7" name="Picture 5" descr="frase-no-cedas-al-fatalismo-te-inducira-a-la-inercia-y-a-la-pereza-reconoce-los-grandes-poderes-del-swami-sivananda-2006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9" name="Text Box 7"/>
          <p:cNvSpPr txBox="1">
            <a:spLocks noChangeArrowheads="1"/>
          </p:cNvSpPr>
          <p:nvPr/>
        </p:nvSpPr>
        <p:spPr bwMode="auto">
          <a:xfrm>
            <a:off x="2008188" y="547688"/>
            <a:ext cx="5383212" cy="46196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2400" b="1">
                <a:ea typeface="Arial Unicode MS" pitchFamily="34" charset="-128"/>
                <a:cs typeface="Arial Unicode MS" pitchFamily="34" charset="-128"/>
              </a:rPr>
              <a:t>Pensamiento o determinación recta</a:t>
            </a:r>
            <a:endParaRPr lang="es-ES_tradnl" sz="2400"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4997"/>
                                        </p:tgtEl>
                                        <p:attrNameLst>
                                          <p:attrName>style.visibility</p:attrName>
                                        </p:attrNameLst>
                                      </p:cBhvr>
                                      <p:to>
                                        <p:strVal val="visible"/>
                                      </p:to>
                                    </p:set>
                                    <p:animEffect transition="in" filter="box(out)">
                                      <p:cBhvr>
                                        <p:cTn id="7" dur="2000"/>
                                        <p:tgtEl>
                                          <p:spTgt spid="849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4999"/>
                                        </p:tgtEl>
                                        <p:attrNameLst>
                                          <p:attrName>style.visibility</p:attrName>
                                        </p:attrNameLst>
                                      </p:cBhvr>
                                      <p:to>
                                        <p:strVal val="visible"/>
                                      </p:to>
                                    </p:set>
                                    <p:animEffect transition="in" filter="fade">
                                      <p:cBhvr>
                                        <p:cTn id="12" dur="2000"/>
                                        <p:tgtEl>
                                          <p:spTgt spid="8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1" name="Picture 7" descr="el-valor-de-la-palab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651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3" name="Text Box 9"/>
          <p:cNvSpPr txBox="1">
            <a:spLocks noChangeArrowheads="1"/>
          </p:cNvSpPr>
          <p:nvPr/>
        </p:nvSpPr>
        <p:spPr bwMode="auto">
          <a:xfrm>
            <a:off x="1066800" y="4953000"/>
            <a:ext cx="7042150" cy="9159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Palabra recta: </a:t>
            </a:r>
            <a:r>
              <a:rPr lang="es-AR" b="1" i="1"/>
              <a:t>“La Palabra es la expresión del Pensamiento, y la</a:t>
            </a:r>
          </a:p>
          <a:p>
            <a:pPr eaLnBrk="1" hangingPunct="1"/>
            <a:r>
              <a:rPr lang="es-AR" b="1" i="1"/>
              <a:t>génesis de la Acción. ¡Pueda algún día pronunciar la Palabra</a:t>
            </a:r>
          </a:p>
          <a:p>
            <a:pPr eaLnBrk="1" hangingPunct="1"/>
            <a:r>
              <a:rPr lang="es-AR" b="1" i="1"/>
              <a:t>Perdida, el Nombre Verdadero!”</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8071"/>
                                        </p:tgtEl>
                                        <p:attrNameLst>
                                          <p:attrName>style.visibility</p:attrName>
                                        </p:attrNameLst>
                                      </p:cBhvr>
                                      <p:to>
                                        <p:strVal val="visible"/>
                                      </p:to>
                                    </p:set>
                                    <p:animEffect transition="in" filter="box(out)">
                                      <p:cBhvr>
                                        <p:cTn id="7" dur="2000"/>
                                        <p:tgtEl>
                                          <p:spTgt spid="880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8073"/>
                                        </p:tgtEl>
                                        <p:attrNameLst>
                                          <p:attrName>style.visibility</p:attrName>
                                        </p:attrNameLst>
                                      </p:cBhvr>
                                      <p:to>
                                        <p:strVal val="visible"/>
                                      </p:to>
                                    </p:set>
                                    <p:animEffect transition="in" filter="fade">
                                      <p:cBhvr>
                                        <p:cTn id="12" dur="2000"/>
                                        <p:tgtEl>
                                          <p:spTgt spid="88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3"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925" name="Picture 5" descr="MAATPT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0"/>
            <a:ext cx="5565775" cy="692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3" name="Text Box 9"/>
          <p:cNvSpPr txBox="1">
            <a:spLocks noChangeArrowheads="1"/>
          </p:cNvSpPr>
          <p:nvPr/>
        </p:nvSpPr>
        <p:spPr bwMode="auto">
          <a:xfrm>
            <a:off x="228600" y="1219200"/>
            <a:ext cx="2362200" cy="31130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Maat (la Verdad) y Ptah, el patrono de los artesanos en el Antiguo Egipto.</a:t>
            </a:r>
          </a:p>
          <a:p>
            <a:pPr eaLnBrk="1" hangingPunct="1"/>
            <a:r>
              <a:rPr lang="es-AR"/>
              <a:t>Ptah, según antiguas teologías, creó a los dioses por medio de su Palabra, la que expresaba fielmente los “pensamientos de su corazón”.</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5925"/>
                                        </p:tgtEl>
                                        <p:attrNameLst>
                                          <p:attrName>style.visibility</p:attrName>
                                        </p:attrNameLst>
                                      </p:cBhvr>
                                      <p:to>
                                        <p:strVal val="visible"/>
                                      </p:to>
                                    </p:set>
                                    <p:animEffect transition="in" filter="box(out)">
                                      <p:cBhvr>
                                        <p:cTn id="7" dur="2000"/>
                                        <p:tgtEl>
                                          <p:spTgt spid="4659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8073"/>
                                        </p:tgtEl>
                                        <p:attrNameLst>
                                          <p:attrName>style.visibility</p:attrName>
                                        </p:attrNameLst>
                                      </p:cBhvr>
                                      <p:to>
                                        <p:strVal val="visible"/>
                                      </p:to>
                                    </p:set>
                                    <p:animEffect transition="in" filter="fade">
                                      <p:cBhvr>
                                        <p:cTn id="12" dur="2000"/>
                                        <p:tgtEl>
                                          <p:spTgt spid="88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3"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5" name="Picture 7" descr="plom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8525"/>
            <a:ext cx="9144000" cy="595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6" name="Text Box 8"/>
          <p:cNvSpPr txBox="1">
            <a:spLocks noChangeArrowheads="1"/>
          </p:cNvSpPr>
          <p:nvPr/>
        </p:nvSpPr>
        <p:spPr bwMode="auto">
          <a:xfrm>
            <a:off x="76200" y="115888"/>
            <a:ext cx="9067800" cy="64611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Conducta recta: </a:t>
            </a:r>
            <a:r>
              <a:rPr lang="es-AR" b="1" i="1"/>
              <a:t>“Que mi conducta sea recta como la vertical de la plomada, no por una imposición exterior, sino por la expresión auténtica del impulso interior”</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9095"/>
                                        </p:tgtEl>
                                        <p:attrNameLst>
                                          <p:attrName>style.visibility</p:attrName>
                                        </p:attrNameLst>
                                      </p:cBhvr>
                                      <p:to>
                                        <p:strVal val="visible"/>
                                      </p:to>
                                    </p:set>
                                    <p:animEffect transition="in" filter="box(out)">
                                      <p:cBhvr>
                                        <p:cTn id="7" dur="2000"/>
                                        <p:tgtEl>
                                          <p:spTgt spid="890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9096"/>
                                        </p:tgtEl>
                                        <p:attrNameLst>
                                          <p:attrName>style.visibility</p:attrName>
                                        </p:attrNameLst>
                                      </p:cBhvr>
                                      <p:to>
                                        <p:strVal val="visible"/>
                                      </p:to>
                                    </p:set>
                                    <p:animEffect transition="in" filter="fade">
                                      <p:cBhvr>
                                        <p:cTn id="12" dur="2000"/>
                                        <p:tgtEl>
                                          <p:spTgt spid="89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7973" name="Picture 5" descr="01-Ma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6" name="Text Box 8"/>
          <p:cNvSpPr txBox="1">
            <a:spLocks noChangeArrowheads="1"/>
          </p:cNvSpPr>
          <p:nvPr/>
        </p:nvSpPr>
        <p:spPr bwMode="auto">
          <a:xfrm>
            <a:off x="76200" y="457200"/>
            <a:ext cx="9067800" cy="366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b="1">
                <a:ea typeface="Arial Unicode MS" pitchFamily="34" charset="-128"/>
                <a:cs typeface="Arial Unicode MS" pitchFamily="34" charset="-128"/>
              </a:rPr>
              <a:t>Maat, concebida como símbolo de integridad y rectitud</a:t>
            </a:r>
            <a:endParaRPr lang="es-ES_tradnl"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7973"/>
                                        </p:tgtEl>
                                        <p:attrNameLst>
                                          <p:attrName>style.visibility</p:attrName>
                                        </p:attrNameLst>
                                      </p:cBhvr>
                                      <p:to>
                                        <p:strVal val="visible"/>
                                      </p:to>
                                    </p:set>
                                    <p:animEffect transition="in" filter="box(out)">
                                      <p:cBhvr>
                                        <p:cTn id="7" dur="2000"/>
                                        <p:tgtEl>
                                          <p:spTgt spid="4679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9096"/>
                                        </p:tgtEl>
                                        <p:attrNameLst>
                                          <p:attrName>style.visibility</p:attrName>
                                        </p:attrNameLst>
                                      </p:cBhvr>
                                      <p:to>
                                        <p:strVal val="visible"/>
                                      </p:to>
                                    </p:set>
                                    <p:animEffect transition="in" filter="fade">
                                      <p:cBhvr>
                                        <p:cTn id="12" dur="2000"/>
                                        <p:tgtEl>
                                          <p:spTgt spid="89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9" name="Picture 7" descr="9143b388514676f1f0f355d6838036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71525"/>
            <a:ext cx="9144000" cy="608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0" name="Text Box 8"/>
          <p:cNvSpPr txBox="1">
            <a:spLocks noChangeArrowheads="1"/>
          </p:cNvSpPr>
          <p:nvPr/>
        </p:nvSpPr>
        <p:spPr bwMode="auto">
          <a:xfrm>
            <a:off x="3048000" y="179388"/>
            <a:ext cx="2854325" cy="43021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2200" b="1">
                <a:ea typeface="Arial Unicode MS" pitchFamily="34" charset="-128"/>
                <a:cs typeface="Arial Unicode MS" pitchFamily="34" charset="-128"/>
              </a:rPr>
              <a:t>Forma de vida recta</a:t>
            </a:r>
            <a:endParaRPr lang="es-ES_tradnl" sz="2200"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0119"/>
                                        </p:tgtEl>
                                        <p:attrNameLst>
                                          <p:attrName>style.visibility</p:attrName>
                                        </p:attrNameLst>
                                      </p:cBhvr>
                                      <p:to>
                                        <p:strVal val="visible"/>
                                      </p:to>
                                    </p:set>
                                    <p:animEffect transition="in" filter="box(out)">
                                      <p:cBhvr>
                                        <p:cTn id="7" dur="2000"/>
                                        <p:tgtEl>
                                          <p:spTgt spid="901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0120"/>
                                        </p:tgtEl>
                                        <p:attrNameLst>
                                          <p:attrName>style.visibility</p:attrName>
                                        </p:attrNameLst>
                                      </p:cBhvr>
                                      <p:to>
                                        <p:strVal val="visible"/>
                                      </p:to>
                                    </p:set>
                                    <p:animEffect transition="in" filter="fade">
                                      <p:cBhvr>
                                        <p:cTn id="12" dur="2000"/>
                                        <p:tgtEl>
                                          <p:spTgt spid="90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0"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2" name="Picture 6" descr="princ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3" name="Text Box 7"/>
          <p:cNvSpPr txBox="1">
            <a:spLocks noChangeArrowheads="1"/>
          </p:cNvSpPr>
          <p:nvPr/>
        </p:nvSpPr>
        <p:spPr bwMode="auto">
          <a:xfrm>
            <a:off x="0" y="0"/>
            <a:ext cx="9144000" cy="9159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Esfuerzo o aplicación recta: </a:t>
            </a:r>
            <a:r>
              <a:rPr lang="es-AR" b="1" i="1"/>
              <a:t>“Recurro, con incesante celo, a las altas verdades de la vida. Ocupo corazón y mente en la sublime Tradición Primordial, en la Sabiduría Antigua.”</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1142"/>
                                        </p:tgtEl>
                                        <p:attrNameLst>
                                          <p:attrName>style.visibility</p:attrName>
                                        </p:attrNameLst>
                                      </p:cBhvr>
                                      <p:to>
                                        <p:strVal val="visible"/>
                                      </p:to>
                                    </p:set>
                                    <p:animEffect transition="in" filter="box(out)">
                                      <p:cBhvr>
                                        <p:cTn id="7" dur="2000"/>
                                        <p:tgtEl>
                                          <p:spTgt spid="911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1143"/>
                                        </p:tgtEl>
                                        <p:attrNameLst>
                                          <p:attrName>style.visibility</p:attrName>
                                        </p:attrNameLst>
                                      </p:cBhvr>
                                      <p:to>
                                        <p:strVal val="visible"/>
                                      </p:to>
                                    </p:set>
                                    <p:animEffect transition="in" filter="fade">
                                      <p:cBhvr>
                                        <p:cTn id="12" dur="2000"/>
                                        <p:tgtEl>
                                          <p:spTgt spid="91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3"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7" name="Picture 7" descr="http://image.slidesharecdn.com/budismo11-111202185319-phpapp02/95/budismo11-23-728.jpg?cb=13228535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2167"/>
                                        </p:tgtEl>
                                        <p:attrNameLst>
                                          <p:attrName>style.visibility</p:attrName>
                                        </p:attrNameLst>
                                      </p:cBhvr>
                                      <p:to>
                                        <p:strVal val="visible"/>
                                      </p:to>
                                    </p:set>
                                    <p:animEffect transition="in" filter="box(out)">
                                      <p:cBhvr>
                                        <p:cTn id="7" dur="2000"/>
                                        <p:tgtEl>
                                          <p:spTgt spid="92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3.bp.blogspot.com/-HHuR8EAXmr8/TvRMeqoRppI/AAAAAAAAA0c/Ps2jF18pfKU/s1600/Nine+freemason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2788" y="0"/>
            <a:ext cx="4672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98450" y="762000"/>
            <a:ext cx="274955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Meditación recta:</a:t>
            </a:r>
          </a:p>
          <a:p>
            <a:pPr eaLnBrk="1" hangingPunct="1"/>
            <a:r>
              <a:rPr lang="es-MX" b="1" i="1"/>
              <a:t>«Me apoyo en</a:t>
            </a:r>
            <a:r>
              <a:rPr lang="es-AR" b="1" i="1"/>
              <a:t> el</a:t>
            </a:r>
          </a:p>
          <a:p>
            <a:pPr eaLnBrk="1" hangingPunct="1"/>
            <a:r>
              <a:rPr lang="es-MX" b="1" i="1"/>
              <a:t>Libro del Hombre</a:t>
            </a:r>
          </a:p>
          <a:p>
            <a:pPr eaLnBrk="1" hangingPunct="1"/>
            <a:r>
              <a:rPr lang="es-MX" b="1" i="1"/>
              <a:t>para ascender</a:t>
            </a:r>
          </a:p>
          <a:p>
            <a:pPr eaLnBrk="1" hangingPunct="1"/>
            <a:r>
              <a:rPr lang="es-MX" b="1" i="1"/>
              <a:t>hacia el total Libro</a:t>
            </a:r>
          </a:p>
          <a:p>
            <a:pPr eaLnBrk="1" hangingPunct="1"/>
            <a:r>
              <a:rPr lang="es-MX" b="1" i="1"/>
              <a:t>del Cosmos; desde el</a:t>
            </a:r>
          </a:p>
          <a:p>
            <a:pPr eaLnBrk="1" hangingPunct="1"/>
            <a:r>
              <a:rPr lang="es-MX" b="1" i="1"/>
              <a:t>Libro del Cosmos</a:t>
            </a:r>
          </a:p>
          <a:p>
            <a:pPr eaLnBrk="1" hangingPunct="1"/>
            <a:r>
              <a:rPr lang="es-MX" b="1" i="1"/>
              <a:t>comprendo el</a:t>
            </a:r>
          </a:p>
          <a:p>
            <a:pPr eaLnBrk="1" hangingPunct="1"/>
            <a:r>
              <a:rPr lang="es-MX" b="1" i="1"/>
              <a:t>Libro del Hombre»</a:t>
            </a:r>
            <a:r>
              <a:rPr lang="es-MX"/>
              <a:t>.</a:t>
            </a:r>
          </a:p>
          <a:p>
            <a:pPr eaLnBrk="1" hangingPunct="1"/>
            <a:r>
              <a:rPr lang="es-MX"/>
              <a:t>La escalera del Ascenso,</a:t>
            </a:r>
          </a:p>
          <a:p>
            <a:pPr eaLnBrk="1" hangingPunct="1"/>
            <a:r>
              <a:rPr lang="es-MX"/>
              <a:t>realmente, es un símbolo</a:t>
            </a:r>
          </a:p>
          <a:p>
            <a:pPr eaLnBrk="1" hangingPunct="1"/>
            <a:r>
              <a:rPr lang="es-MX"/>
              <a:t>incompleto: pues el </a:t>
            </a:r>
          </a:p>
          <a:p>
            <a:pPr eaLnBrk="1" hangingPunct="1"/>
            <a:r>
              <a:rPr lang="es-MX"/>
              <a:t>proceso iniciático es un</a:t>
            </a:r>
          </a:p>
          <a:p>
            <a:pPr eaLnBrk="1" hangingPunct="1"/>
            <a:r>
              <a:rPr lang="es-MX"/>
              <a:t>ascenso y descenso</a:t>
            </a:r>
          </a:p>
          <a:p>
            <a:pPr eaLnBrk="1" hangingPunct="1"/>
            <a:r>
              <a:rPr lang="es-MX"/>
              <a:t>permanentes. </a:t>
            </a:r>
          </a:p>
          <a:p>
            <a:pPr eaLnBrk="1" hangingPunct="1"/>
            <a:r>
              <a:rPr lang="es-MX"/>
              <a:t>Lo correcto es una </a:t>
            </a:r>
          </a:p>
          <a:p>
            <a:pPr eaLnBrk="1" hangingPunct="1"/>
            <a:r>
              <a:rPr lang="es-MX"/>
              <a:t>escalera de dos ramas,</a:t>
            </a:r>
          </a:p>
          <a:p>
            <a:pPr eaLnBrk="1" hangingPunct="1"/>
            <a:r>
              <a:rPr lang="es-MX"/>
              <a:t>como la del Kadosh del</a:t>
            </a:r>
          </a:p>
          <a:p>
            <a:pPr eaLnBrk="1" hangingPunct="1"/>
            <a:r>
              <a:rPr lang="es-MX"/>
              <a:t>Rito Escocés.</a:t>
            </a:r>
          </a:p>
        </p:txBody>
      </p:sp>
      <p:pic>
        <p:nvPicPr>
          <p:cNvPr id="160773" name="Picture 5" descr="http://www.brad.ac.uk/webofhiram/img/30lad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57150"/>
            <a:ext cx="55245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xit" presetSubtype="32" fill="hold" nodeType="clickEffect">
                                  <p:stCondLst>
                                    <p:cond delay="0"/>
                                  </p:stCondLst>
                                  <p:childTnLst>
                                    <p:animEffect transition="out" filter="diamond(out)">
                                      <p:cBhvr>
                                        <p:cTn id="16" dur="2000"/>
                                        <p:tgtEl>
                                          <p:spTgt spid="7"/>
                                        </p:tgtEl>
                                      </p:cBhvr>
                                    </p:animEffect>
                                    <p:set>
                                      <p:cBhvr>
                                        <p:cTn id="17" dur="1" fill="hold">
                                          <p:stCondLst>
                                            <p:cond delay="1999"/>
                                          </p:stCondLst>
                                        </p:cTn>
                                        <p:tgtEl>
                                          <p:spTgt spid="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60773"/>
                                        </p:tgtEl>
                                        <p:attrNameLst>
                                          <p:attrName>style.visibility</p:attrName>
                                        </p:attrNameLst>
                                      </p:cBhvr>
                                      <p:to>
                                        <p:strVal val="visible"/>
                                      </p:to>
                                    </p:set>
                                    <p:animEffect transition="in" filter="box(out)">
                                      <p:cBhvr>
                                        <p:cTn id="22" dur="2000"/>
                                        <p:tgtEl>
                                          <p:spTgt spid="160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6950" name="Picture 6" descr="frase-la-verdad-en-si-misma-solo-puede-ser-alcanzada-dentro-de-uno-mediante-la-mas-profunda-meditacion-buda-gautama-1431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84275"/>
            <a:ext cx="91440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6952" name="Picture 8" descr="maxresdefau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76288"/>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6954" name="Picture 10" descr="208-bu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6950"/>
                                        </p:tgtEl>
                                        <p:attrNameLst>
                                          <p:attrName>style.visibility</p:attrName>
                                        </p:attrNameLst>
                                      </p:cBhvr>
                                      <p:to>
                                        <p:strVal val="visible"/>
                                      </p:to>
                                    </p:set>
                                    <p:animEffect transition="in" filter="box(out)">
                                      <p:cBhvr>
                                        <p:cTn id="7" dur="2000"/>
                                        <p:tgtEl>
                                          <p:spTgt spid="4669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xit" presetSubtype="0" fill="hold" nodeType="clickEffect">
                                  <p:stCondLst>
                                    <p:cond delay="0"/>
                                  </p:stCondLst>
                                  <p:childTnLst>
                                    <p:animEffect transition="out" filter="wedge">
                                      <p:cBhvr>
                                        <p:cTn id="11" dur="2000"/>
                                        <p:tgtEl>
                                          <p:spTgt spid="466950"/>
                                        </p:tgtEl>
                                      </p:cBhvr>
                                    </p:animEffect>
                                    <p:set>
                                      <p:cBhvr>
                                        <p:cTn id="12" dur="1" fill="hold">
                                          <p:stCondLst>
                                            <p:cond delay="1999"/>
                                          </p:stCondLst>
                                        </p:cTn>
                                        <p:tgtEl>
                                          <p:spTgt spid="46695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66952"/>
                                        </p:tgtEl>
                                        <p:attrNameLst>
                                          <p:attrName>style.visibility</p:attrName>
                                        </p:attrNameLst>
                                      </p:cBhvr>
                                      <p:to>
                                        <p:strVal val="visible"/>
                                      </p:to>
                                    </p:set>
                                    <p:animEffect transition="in" filter="box(out)">
                                      <p:cBhvr>
                                        <p:cTn id="17" dur="2000"/>
                                        <p:tgtEl>
                                          <p:spTgt spid="4669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xit" presetSubtype="16" fill="hold" nodeType="clickEffect">
                                  <p:stCondLst>
                                    <p:cond delay="0"/>
                                  </p:stCondLst>
                                  <p:childTnLst>
                                    <p:animEffect transition="out" filter="box(in)">
                                      <p:cBhvr>
                                        <p:cTn id="21" dur="2000"/>
                                        <p:tgtEl>
                                          <p:spTgt spid="466952"/>
                                        </p:tgtEl>
                                      </p:cBhvr>
                                    </p:animEffect>
                                    <p:set>
                                      <p:cBhvr>
                                        <p:cTn id="22" dur="1" fill="hold">
                                          <p:stCondLst>
                                            <p:cond delay="1999"/>
                                          </p:stCondLst>
                                        </p:cTn>
                                        <p:tgtEl>
                                          <p:spTgt spid="46695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66954"/>
                                        </p:tgtEl>
                                        <p:attrNameLst>
                                          <p:attrName>style.visibility</p:attrName>
                                        </p:attrNameLst>
                                      </p:cBhvr>
                                      <p:to>
                                        <p:strVal val="visible"/>
                                      </p:to>
                                    </p:set>
                                    <p:animEffect transition="in" filter="box(out)">
                                      <p:cBhvr>
                                        <p:cTn id="27" dur="2000"/>
                                        <p:tgtEl>
                                          <p:spTgt spid="466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6" name="Rectangle 4"/>
          <p:cNvSpPr>
            <a:spLocks noGrp="1" noChangeArrowheads="1"/>
          </p:cNvSpPr>
          <p:nvPr>
            <p:ph type="title"/>
          </p:nvPr>
        </p:nvSpPr>
        <p:spPr/>
        <p:txBody>
          <a:bodyPr/>
          <a:lstStyle/>
          <a:p>
            <a:r>
              <a:rPr lang="es-MX" smtClean="0"/>
              <a:t>Los tres signos</a:t>
            </a:r>
            <a:endParaRPr lang="es-ES_tradnl" smtClean="0"/>
          </a:p>
        </p:txBody>
      </p:sp>
      <p:sp>
        <p:nvSpPr>
          <p:cNvPr id="228357" name="Rectangle 5"/>
          <p:cNvSpPr>
            <a:spLocks noGrp="1" noChangeArrowheads="1"/>
          </p:cNvSpPr>
          <p:nvPr>
            <p:ph type="body" sz="half" idx="1"/>
          </p:nvPr>
        </p:nvSpPr>
        <p:spPr>
          <a:xfrm>
            <a:off x="304800" y="1524000"/>
            <a:ext cx="4267200" cy="4602163"/>
          </a:xfrm>
        </p:spPr>
        <p:txBody>
          <a:bodyPr/>
          <a:lstStyle/>
          <a:p>
            <a:pPr>
              <a:lnSpc>
                <a:spcPct val="90000"/>
              </a:lnSpc>
            </a:pPr>
            <a:r>
              <a:rPr lang="es-MX" sz="2200" smtClean="0"/>
              <a:t>Se dice que existen tres signos característicos del logro de la Unidad en el propio ser:</a:t>
            </a:r>
          </a:p>
          <a:p>
            <a:pPr>
              <a:lnSpc>
                <a:spcPct val="90000"/>
              </a:lnSpc>
            </a:pPr>
            <a:r>
              <a:rPr lang="es-MX" sz="2200" smtClean="0"/>
              <a:t>1. La integración entre la naturaleza «sensual» y la naturaleza «espiritual», teniendo en cuenta que ambas palabras «sensual» y «espiritual», son limitadas y poco apropiadas.</a:t>
            </a:r>
          </a:p>
          <a:p>
            <a:pPr>
              <a:lnSpc>
                <a:spcPct val="90000"/>
              </a:lnSpc>
            </a:pPr>
            <a:r>
              <a:rPr lang="es-MX" sz="2200" smtClean="0"/>
              <a:t>2. El Ascenso del Deseo.</a:t>
            </a:r>
          </a:p>
          <a:p>
            <a:pPr>
              <a:lnSpc>
                <a:spcPct val="90000"/>
              </a:lnSpc>
            </a:pPr>
            <a:r>
              <a:rPr lang="es-MX" sz="2200" smtClean="0"/>
              <a:t>3. El Matrimonio del Cordero.</a:t>
            </a:r>
          </a:p>
          <a:p>
            <a:pPr>
              <a:lnSpc>
                <a:spcPct val="90000"/>
              </a:lnSpc>
            </a:pPr>
            <a:r>
              <a:rPr lang="es-MX" sz="2200" smtClean="0"/>
              <a:t>El concepto, entonces, remite al matrimonio alquímico.</a:t>
            </a:r>
            <a:endParaRPr lang="es-ES_tradnl" sz="2200" smtClean="0"/>
          </a:p>
        </p:txBody>
      </p:sp>
      <p:pic>
        <p:nvPicPr>
          <p:cNvPr id="161797" name="Picture 5" descr="#alchemy #magic #circle #soul #body #fire #air #water #earth #potion #poison #alchemist #life #death #scroll #transmutation #emblems #symbols #illustration #ar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3950" y="1295400"/>
            <a:ext cx="375285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blinds(horizontal)">
                                      <p:cBhvr>
                                        <p:cTn id="7" dur="500"/>
                                        <p:tgtEl>
                                          <p:spTgt spid="2283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8357">
                                            <p:txEl>
                                              <p:pRg st="0" end="0"/>
                                            </p:txEl>
                                          </p:spTgt>
                                        </p:tgtEl>
                                        <p:attrNameLst>
                                          <p:attrName>style.visibility</p:attrName>
                                        </p:attrNameLst>
                                      </p:cBhvr>
                                      <p:to>
                                        <p:strVal val="visible"/>
                                      </p:to>
                                    </p:set>
                                    <p:animEffect transition="in" filter="blinds(horizontal)">
                                      <p:cBhvr>
                                        <p:cTn id="12" dur="500"/>
                                        <p:tgtEl>
                                          <p:spTgt spid="22835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8357">
                                            <p:txEl>
                                              <p:pRg st="1" end="1"/>
                                            </p:txEl>
                                          </p:spTgt>
                                        </p:tgtEl>
                                        <p:attrNameLst>
                                          <p:attrName>style.visibility</p:attrName>
                                        </p:attrNameLst>
                                      </p:cBhvr>
                                      <p:to>
                                        <p:strVal val="visible"/>
                                      </p:to>
                                    </p:set>
                                    <p:animEffect transition="in" filter="blinds(horizontal)">
                                      <p:cBhvr>
                                        <p:cTn id="17" dur="500"/>
                                        <p:tgtEl>
                                          <p:spTgt spid="22835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8357">
                                            <p:txEl>
                                              <p:pRg st="2" end="2"/>
                                            </p:txEl>
                                          </p:spTgt>
                                        </p:tgtEl>
                                        <p:attrNameLst>
                                          <p:attrName>style.visibility</p:attrName>
                                        </p:attrNameLst>
                                      </p:cBhvr>
                                      <p:to>
                                        <p:strVal val="visible"/>
                                      </p:to>
                                    </p:set>
                                    <p:animEffect transition="in" filter="blinds(horizontal)">
                                      <p:cBhvr>
                                        <p:cTn id="22" dur="500"/>
                                        <p:tgtEl>
                                          <p:spTgt spid="22835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8357">
                                            <p:txEl>
                                              <p:pRg st="3" end="3"/>
                                            </p:txEl>
                                          </p:spTgt>
                                        </p:tgtEl>
                                        <p:attrNameLst>
                                          <p:attrName>style.visibility</p:attrName>
                                        </p:attrNameLst>
                                      </p:cBhvr>
                                      <p:to>
                                        <p:strVal val="visible"/>
                                      </p:to>
                                    </p:set>
                                    <p:animEffect transition="in" filter="blinds(horizontal)">
                                      <p:cBhvr>
                                        <p:cTn id="27" dur="500"/>
                                        <p:tgtEl>
                                          <p:spTgt spid="22835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8357">
                                            <p:txEl>
                                              <p:pRg st="4" end="4"/>
                                            </p:txEl>
                                          </p:spTgt>
                                        </p:tgtEl>
                                        <p:attrNameLst>
                                          <p:attrName>style.visibility</p:attrName>
                                        </p:attrNameLst>
                                      </p:cBhvr>
                                      <p:to>
                                        <p:strVal val="visible"/>
                                      </p:to>
                                    </p:set>
                                    <p:animEffect transition="in" filter="blinds(horizontal)">
                                      <p:cBhvr>
                                        <p:cTn id="32" dur="500"/>
                                        <p:tgtEl>
                                          <p:spTgt spid="22835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161797"/>
                                        </p:tgtEl>
                                        <p:attrNameLst>
                                          <p:attrName>style.visibility</p:attrName>
                                        </p:attrNameLst>
                                      </p:cBhvr>
                                      <p:to>
                                        <p:strVal val="visible"/>
                                      </p:to>
                                    </p:set>
                                    <p:animEffect transition="in" filter="box(out)">
                                      <p:cBhvr>
                                        <p:cTn id="37" dur="2000"/>
                                        <p:tgtEl>
                                          <p:spTgt spid="161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autoUpdateAnimBg="0"/>
      <p:bldP spid="228357" grpId="0" build="p" autoUpdateAnimBg="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7" name="Picture 5" descr="http://image.slidesharecdn.com/aristoteles-1226169198872953-9/95/aristoteles-28-728.jpg?cb=12261406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5237"/>
                                        </p:tgtEl>
                                        <p:attrNameLst>
                                          <p:attrName>style.visibility</p:attrName>
                                        </p:attrNameLst>
                                      </p:cBhvr>
                                      <p:to>
                                        <p:strVal val="visible"/>
                                      </p:to>
                                    </p:set>
                                    <p:animEffect transition="in" filter="box(out)">
                                      <p:cBhvr>
                                        <p:cTn id="7" dur="2000"/>
                                        <p:tgtEl>
                                          <p:spTgt spid="95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«Cuerpo» y «alma»</a:t>
            </a:r>
            <a:endParaRPr lang="es-AR" smtClean="0"/>
          </a:p>
        </p:txBody>
      </p:sp>
      <p:sp>
        <p:nvSpPr>
          <p:cNvPr id="3" name="2 Marcador de contenido"/>
          <p:cNvSpPr>
            <a:spLocks noGrp="1"/>
          </p:cNvSpPr>
          <p:nvPr>
            <p:ph sz="half" idx="1"/>
          </p:nvPr>
        </p:nvSpPr>
        <p:spPr>
          <a:xfrm>
            <a:off x="228600" y="1447800"/>
            <a:ext cx="4419600" cy="4525963"/>
          </a:xfrm>
        </p:spPr>
        <p:txBody>
          <a:bodyPr/>
          <a:lstStyle/>
          <a:p>
            <a:r>
              <a:rPr lang="es-MX" sz="2000" smtClean="0"/>
              <a:t>La idea de Aristóteles que vimos en la imagen anterior representa perfectamente lo que decíamos a propósito de la integración entre la naturaleza «sensual» y la naturaleza «espiritual».</a:t>
            </a:r>
          </a:p>
          <a:p>
            <a:r>
              <a:rPr lang="es-MX" sz="2000" smtClean="0"/>
              <a:t>No hay cuerpo por un lado y alma por el otro; hay «ser humano».</a:t>
            </a:r>
          </a:p>
          <a:p>
            <a:r>
              <a:rPr lang="es-MX" sz="2000" smtClean="0"/>
              <a:t>El verdadero desafío no es el sacrificio de una parte o de la otra, sino aceptarse como hombre en su totalidad.</a:t>
            </a:r>
          </a:p>
          <a:p>
            <a:r>
              <a:rPr lang="es-MX" sz="2000" i="1" smtClean="0"/>
              <a:t>«El cuerpo es la parte del alma que se puede percibir con los cinco sentidos»</a:t>
            </a:r>
            <a:r>
              <a:rPr lang="es-MX" sz="2000" smtClean="0"/>
              <a:t> (William Blake).</a:t>
            </a:r>
            <a:endParaRPr lang="es-AR" sz="2000" i="1" smtClean="0"/>
          </a:p>
        </p:txBody>
      </p:sp>
      <p:pic>
        <p:nvPicPr>
          <p:cNvPr id="163847" name="Picture 7" descr="Alchemy Symbo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371600"/>
            <a:ext cx="3502025"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163847"/>
                                        </p:tgtEl>
                                        <p:attrNameLst>
                                          <p:attrName>style.visibility</p:attrName>
                                        </p:attrNameLst>
                                      </p:cBhvr>
                                      <p:to>
                                        <p:strVal val="visible"/>
                                      </p:to>
                                    </p:set>
                                    <p:animEffect transition="in" filter="box(out)">
                                      <p:cBhvr>
                                        <p:cTn id="32" dur="2000"/>
                                        <p:tgtEl>
                                          <p:spTgt spid="163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El Ascenso del Deseo</a:t>
            </a:r>
            <a:endParaRPr lang="es-AR" smtClean="0"/>
          </a:p>
        </p:txBody>
      </p:sp>
      <p:sp>
        <p:nvSpPr>
          <p:cNvPr id="3" name="2 Marcador de contenido"/>
          <p:cNvSpPr>
            <a:spLocks noGrp="1"/>
          </p:cNvSpPr>
          <p:nvPr>
            <p:ph idx="1"/>
          </p:nvPr>
        </p:nvSpPr>
        <p:spPr/>
        <p:txBody>
          <a:bodyPr/>
          <a:lstStyle/>
          <a:p>
            <a:r>
              <a:rPr lang="es-MX" sz="2000" smtClean="0"/>
              <a:t>¿Deseo para qué?</a:t>
            </a:r>
          </a:p>
          <a:p>
            <a:r>
              <a:rPr lang="es-MX" sz="2000" i="1" smtClean="0"/>
              <a:t>Deseo para admirar la maravilla del Universo, para ser Uno con los muchos, para las más nobles ideas y la filosofía que los hombres pueden impartirse, Deseo para los placeres del arte y de la ciencia, Deseo para consumar las más altas aspiraciones, Deseo para la Belleza y para la vida digna, Deseo para una vida que valga la pena ser vivida, Deseo para satisfacer esos deseos de los hombres que pueden conducir a algo valioso, Deseo, en una palabra, para ser seres humanos en el pleno sentido de la palabra.</a:t>
            </a:r>
          </a:p>
          <a:p>
            <a:r>
              <a:rPr lang="es-MX" sz="2000" smtClean="0"/>
              <a:t>¡Hay mucho para desear!</a:t>
            </a:r>
          </a:p>
          <a:p>
            <a:r>
              <a:rPr lang="es-MX" sz="2000" smtClean="0"/>
              <a:t>Y, finalmente, deseo para la Unidad, la Iluminación, el Absoluto.</a:t>
            </a:r>
          </a:p>
          <a:p>
            <a:r>
              <a:rPr lang="es-MX" sz="2000" smtClean="0"/>
              <a:t>Los dioses quisieran seres humanos sin deseos; esclavos dóciles de su capricho.</a:t>
            </a:r>
          </a:p>
          <a:p>
            <a:r>
              <a:rPr lang="es-MX" sz="2000" smtClean="0"/>
              <a:t>¡No les demos el gusto!</a:t>
            </a:r>
            <a:endParaRPr lang="es-AR" sz="20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5" name="Picture 5" descr="http://i577.photobucket.com/albums/ss215/monica_hyru/alquimia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9450" y="0"/>
            <a:ext cx="5391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81000" y="1295400"/>
            <a:ext cx="2865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El Matrimonio del Cordero</a:t>
            </a:r>
          </a:p>
          <a:p>
            <a:pPr eaLnBrk="1" hangingPunct="1"/>
            <a:r>
              <a:rPr lang="es-MX"/>
              <a:t>son las bodas del Sol y</a:t>
            </a:r>
          </a:p>
          <a:p>
            <a:pPr eaLnBrk="1" hangingPunct="1"/>
            <a:r>
              <a:rPr lang="es-MX"/>
              <a:t>de la Luna: el</a:t>
            </a:r>
          </a:p>
          <a:p>
            <a:pPr eaLnBrk="1" hangingPunct="1"/>
            <a:r>
              <a:rPr lang="es-MX"/>
              <a:t>Matrimonio Alquímico</a:t>
            </a:r>
            <a:endParaRPr lang="es-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7285"/>
                                        </p:tgtEl>
                                        <p:attrNameLst>
                                          <p:attrName>style.visibility</p:attrName>
                                        </p:attrNameLst>
                                      </p:cBhvr>
                                      <p:to>
                                        <p:strVal val="visible"/>
                                      </p:to>
                                    </p:set>
                                    <p:animEffect transition="in" filter="box(out)">
                                      <p:cBhvr>
                                        <p:cTn id="7" dur="2000"/>
                                        <p:tgtEl>
                                          <p:spTgt spid="972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10" name="Picture 6" descr="http://gnosticwarrior.com/wp-content/uploads/2015/03/Symbols-Union-of-Opposit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5025" y="0"/>
            <a:ext cx="4905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52400" y="1295400"/>
            <a:ext cx="1873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ea typeface="Arial Unicode MS" pitchFamily="34" charset="-128"/>
                <a:cs typeface="Arial Unicode MS" pitchFamily="34" charset="-128"/>
              </a:rPr>
              <a:t>“El Matrimonio </a:t>
            </a:r>
          </a:p>
          <a:p>
            <a:pPr eaLnBrk="1" hangingPunct="1"/>
            <a:r>
              <a:rPr lang="es-MX" b="1">
                <a:ea typeface="Arial Unicode MS" pitchFamily="34" charset="-128"/>
                <a:cs typeface="Arial Unicode MS" pitchFamily="34" charset="-128"/>
              </a:rPr>
              <a:t>Alquímico”</a:t>
            </a:r>
            <a:endParaRPr lang="es-AR" b="1">
              <a:ea typeface="Arial Unicode MS" pitchFamily="34" charset="-128"/>
              <a:cs typeface="Arial Unicode MS" pitchFamily="34" charset="-128"/>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8310"/>
                                        </p:tgtEl>
                                        <p:attrNameLst>
                                          <p:attrName>style.visibility</p:attrName>
                                        </p:attrNameLst>
                                      </p:cBhvr>
                                      <p:to>
                                        <p:strVal val="visible"/>
                                      </p:to>
                                    </p:set>
                                    <p:animEffect transition="in" filter="box(out)">
                                      <p:cBhvr>
                                        <p:cTn id="7" dur="2000"/>
                                        <p:tgtEl>
                                          <p:spTgt spid="983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298450" y="1295400"/>
            <a:ext cx="22161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ea typeface="Arial Unicode MS" pitchFamily="34" charset="-128"/>
                <a:cs typeface="Arial Unicode MS" pitchFamily="34" charset="-128"/>
              </a:rPr>
              <a:t>Una nueva</a:t>
            </a:r>
          </a:p>
          <a:p>
            <a:pPr eaLnBrk="1" hangingPunct="1"/>
            <a:r>
              <a:rPr lang="es-MX" b="1">
                <a:ea typeface="Arial Unicode MS" pitchFamily="34" charset="-128"/>
                <a:cs typeface="Arial Unicode MS" pitchFamily="34" charset="-128"/>
              </a:rPr>
              <a:t>representación del</a:t>
            </a:r>
          </a:p>
          <a:p>
            <a:pPr eaLnBrk="1" hangingPunct="1"/>
            <a:r>
              <a:rPr lang="es-MX" b="1">
                <a:ea typeface="Arial Unicode MS" pitchFamily="34" charset="-128"/>
                <a:cs typeface="Arial Unicode MS" pitchFamily="34" charset="-128"/>
              </a:rPr>
              <a:t>Matrimonio </a:t>
            </a:r>
          </a:p>
          <a:p>
            <a:pPr eaLnBrk="1" hangingPunct="1"/>
            <a:r>
              <a:rPr lang="es-MX" b="1">
                <a:ea typeface="Arial Unicode MS" pitchFamily="34" charset="-128"/>
                <a:cs typeface="Arial Unicode MS" pitchFamily="34" charset="-128"/>
              </a:rPr>
              <a:t>Alquímico</a:t>
            </a:r>
            <a:endParaRPr lang="es-AR" b="1">
              <a:ea typeface="Arial Unicode MS" pitchFamily="34" charset="-128"/>
              <a:cs typeface="Arial Unicode MS" pitchFamily="34" charset="-128"/>
            </a:endParaRPr>
          </a:p>
        </p:txBody>
      </p:sp>
      <p:pic>
        <p:nvPicPr>
          <p:cNvPr id="470021" name="Picture 5" descr="Mariage alchimiqu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6200" y="0"/>
            <a:ext cx="424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70021"/>
                                        </p:tgtEl>
                                        <p:attrNameLst>
                                          <p:attrName>style.visibility</p:attrName>
                                        </p:attrNameLst>
                                      </p:cBhvr>
                                      <p:to>
                                        <p:strVal val="visible"/>
                                      </p:to>
                                    </p:set>
                                    <p:animEffect transition="in" filter="box(out)">
                                      <p:cBhvr>
                                        <p:cTn id="7" dur="2000"/>
                                        <p:tgtEl>
                                          <p:spTgt spid="4700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p:txBody>
          <a:bodyPr/>
          <a:lstStyle/>
          <a:p>
            <a:pPr eaLnBrk="1" hangingPunct="1"/>
            <a:r>
              <a:rPr lang="es-AR" sz="4000" smtClean="0"/>
              <a:t>6. Simbología</a:t>
            </a:r>
            <a:endParaRPr lang="es-ES_tradnl" sz="4000" smtClean="0"/>
          </a:p>
        </p:txBody>
      </p:sp>
      <p:pic>
        <p:nvPicPr>
          <p:cNvPr id="103430" name="Picture 6" descr="http://jean-marcvivenza.hautetfort.com/media/00/00/42902283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67056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28600" y="2286000"/>
            <a:ext cx="2532063"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t>«Penetrar en el mundo</a:t>
            </a:r>
          </a:p>
          <a:p>
            <a:pPr eaLnBrk="1" hangingPunct="1"/>
            <a:r>
              <a:rPr lang="es-MX" i="1"/>
              <a:t>de los símbolos es en</a:t>
            </a:r>
          </a:p>
          <a:p>
            <a:pPr eaLnBrk="1" hangingPunct="1"/>
            <a:r>
              <a:rPr lang="es-MX" i="1"/>
              <a:t>verdad penetrar en el</a:t>
            </a:r>
          </a:p>
          <a:p>
            <a:pPr eaLnBrk="1" hangingPunct="1"/>
            <a:r>
              <a:rPr lang="es-MX" i="1"/>
              <a:t>Mundo»</a:t>
            </a:r>
            <a:endParaRPr lang="es-AR" i="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6274"/>
                                        </p:tgtEl>
                                        <p:attrNameLst>
                                          <p:attrName>style.visibility</p:attrName>
                                        </p:attrNameLst>
                                      </p:cBhvr>
                                      <p:to>
                                        <p:strVal val="visible"/>
                                      </p:to>
                                    </p:set>
                                    <p:animEffect transition="in" filter="blinds(horizontal)">
                                      <p:cBhvr>
                                        <p:cTn id="7" dur="500"/>
                                        <p:tgtEl>
                                          <p:spTgt spid="566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3430"/>
                                        </p:tgtEl>
                                        <p:attrNameLst>
                                          <p:attrName>style.visibility</p:attrName>
                                        </p:attrNameLst>
                                      </p:cBhvr>
                                      <p:to>
                                        <p:strVal val="visible"/>
                                      </p:to>
                                    </p:set>
                                    <p:animEffect transition="in" filter="box(out)">
                                      <p:cBhvr>
                                        <p:cTn id="12" dur="2000"/>
                                        <p:tgtEl>
                                          <p:spTgt spid="1034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4" grpId="0" autoUpdateAnimBg="0"/>
      <p:bldP spid="2"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title"/>
          </p:nvPr>
        </p:nvSpPr>
        <p:spPr/>
        <p:txBody>
          <a:bodyPr/>
          <a:lstStyle/>
          <a:p>
            <a:pPr eaLnBrk="1" hangingPunct="1"/>
            <a:r>
              <a:rPr lang="es-AR" sz="3600" smtClean="0"/>
              <a:t>Entre los símbolos principales de este grado se encuentran…</a:t>
            </a:r>
            <a:endParaRPr lang="es-ES_tradnl" sz="3600" smtClean="0"/>
          </a:p>
        </p:txBody>
      </p:sp>
      <p:sp>
        <p:nvSpPr>
          <p:cNvPr id="173059" name="Rectangle 3"/>
          <p:cNvSpPr>
            <a:spLocks noGrp="1" noChangeArrowheads="1"/>
          </p:cNvSpPr>
          <p:nvPr>
            <p:ph type="body" idx="1"/>
          </p:nvPr>
        </p:nvSpPr>
        <p:spPr>
          <a:xfrm>
            <a:off x="457200" y="1600200"/>
            <a:ext cx="8229600" cy="4800600"/>
          </a:xfrm>
        </p:spPr>
        <p:txBody>
          <a:bodyPr/>
          <a:lstStyle/>
          <a:p>
            <a:pPr eaLnBrk="1" hangingPunct="1">
              <a:lnSpc>
                <a:spcPct val="80000"/>
              </a:lnSpc>
              <a:buFontTx/>
              <a:buNone/>
            </a:pPr>
            <a:endParaRPr lang="es-ES" sz="2000" smtClean="0"/>
          </a:p>
          <a:p>
            <a:pPr eaLnBrk="1" hangingPunct="1">
              <a:lnSpc>
                <a:spcPct val="80000"/>
              </a:lnSpc>
            </a:pPr>
            <a:r>
              <a:rPr lang="es-MX" sz="2200" smtClean="0"/>
              <a:t>…ya hemos analizado varios símbolos: el Templo de Salomón, las dos columnas, los pares de opuestos, la Unidad. Pero la riqueza del grado es tal que aún restan numerosos símbolos más, entre ellos:</a:t>
            </a:r>
          </a:p>
          <a:p>
            <a:pPr eaLnBrk="1" hangingPunct="1">
              <a:lnSpc>
                <a:spcPct val="80000"/>
              </a:lnSpc>
            </a:pPr>
            <a:r>
              <a:rPr lang="es-MX" sz="2200" smtClean="0"/>
              <a:t>El Andrógino Primordial (el Rebis alquímico)</a:t>
            </a:r>
          </a:p>
          <a:p>
            <a:pPr eaLnBrk="1" hangingPunct="1">
              <a:lnSpc>
                <a:spcPct val="80000"/>
              </a:lnSpc>
            </a:pPr>
            <a:r>
              <a:rPr lang="es-MX" sz="2200" smtClean="0"/>
              <a:t>La Sophia</a:t>
            </a:r>
          </a:p>
          <a:p>
            <a:pPr eaLnBrk="1" hangingPunct="1">
              <a:lnSpc>
                <a:spcPct val="80000"/>
              </a:lnSpc>
            </a:pPr>
            <a:r>
              <a:rPr lang="es-MX" sz="2200" smtClean="0"/>
              <a:t>La Piedra Filosofal</a:t>
            </a:r>
          </a:p>
          <a:p>
            <a:pPr eaLnBrk="1" hangingPunct="1">
              <a:lnSpc>
                <a:spcPct val="80000"/>
              </a:lnSpc>
            </a:pPr>
            <a:r>
              <a:rPr lang="es-MX" sz="2200" smtClean="0"/>
              <a:t>El Castillo Venturoso</a:t>
            </a:r>
          </a:p>
          <a:p>
            <a:pPr eaLnBrk="1" hangingPunct="1">
              <a:lnSpc>
                <a:spcPct val="80000"/>
              </a:lnSpc>
            </a:pPr>
            <a:r>
              <a:rPr lang="es-MX" sz="2200" smtClean="0"/>
              <a:t>El Vaso Sagrado (el Grial)</a:t>
            </a:r>
          </a:p>
          <a:p>
            <a:pPr eaLnBrk="1" hangingPunct="1">
              <a:lnSpc>
                <a:spcPct val="80000"/>
              </a:lnSpc>
            </a:pPr>
            <a:r>
              <a:rPr lang="es-MX" sz="2200" smtClean="0"/>
              <a:t>El Cristo Cósmico</a:t>
            </a:r>
          </a:p>
          <a:p>
            <a:pPr eaLnBrk="1" hangingPunct="1">
              <a:lnSpc>
                <a:spcPct val="80000"/>
              </a:lnSpc>
            </a:pPr>
            <a:r>
              <a:rPr lang="es-MX" sz="2200" smtClean="0"/>
              <a:t>El Tiempo y los Ciclos</a:t>
            </a:r>
          </a:p>
          <a:p>
            <a:pPr eaLnBrk="1" hangingPunct="1">
              <a:lnSpc>
                <a:spcPct val="80000"/>
              </a:lnSpc>
            </a:pPr>
            <a:r>
              <a:rPr lang="es-MX" sz="2200" smtClean="0"/>
              <a:t>El Ascenso Celestial al que, dada su importancia, le dedicaremos en capítulo completo</a:t>
            </a:r>
          </a:p>
          <a:p>
            <a:pPr eaLnBrk="1" hangingPunct="1">
              <a:lnSpc>
                <a:spcPct val="80000"/>
              </a:lnSpc>
            </a:pPr>
            <a:endParaRPr lang="es-ES_tradnl" sz="22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8322"/>
                                        </p:tgtEl>
                                        <p:attrNameLst>
                                          <p:attrName>style.visibility</p:attrName>
                                        </p:attrNameLst>
                                      </p:cBhvr>
                                      <p:to>
                                        <p:strVal val="visible"/>
                                      </p:to>
                                    </p:set>
                                    <p:animEffect transition="in" filter="blinds(horizontal)">
                                      <p:cBhvr>
                                        <p:cTn id="7" dur="500"/>
                                        <p:tgtEl>
                                          <p:spTgt spid="568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3059">
                                            <p:txEl>
                                              <p:pRg st="1" end="1"/>
                                            </p:txEl>
                                          </p:spTgt>
                                        </p:tgtEl>
                                        <p:attrNameLst>
                                          <p:attrName>style.visibility</p:attrName>
                                        </p:attrNameLst>
                                      </p:cBhvr>
                                      <p:to>
                                        <p:strVal val="visible"/>
                                      </p:to>
                                    </p:set>
                                    <p:animEffect transition="in" filter="blinds(horizontal)">
                                      <p:cBhvr>
                                        <p:cTn id="12" dur="500"/>
                                        <p:tgtEl>
                                          <p:spTgt spid="1730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3059">
                                            <p:txEl>
                                              <p:pRg st="2" end="2"/>
                                            </p:txEl>
                                          </p:spTgt>
                                        </p:tgtEl>
                                        <p:attrNameLst>
                                          <p:attrName>style.visibility</p:attrName>
                                        </p:attrNameLst>
                                      </p:cBhvr>
                                      <p:to>
                                        <p:strVal val="visible"/>
                                      </p:to>
                                    </p:set>
                                    <p:animEffect transition="in" filter="blinds(horizontal)">
                                      <p:cBhvr>
                                        <p:cTn id="17" dur="500"/>
                                        <p:tgtEl>
                                          <p:spTgt spid="1730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3059">
                                            <p:txEl>
                                              <p:pRg st="3" end="3"/>
                                            </p:txEl>
                                          </p:spTgt>
                                        </p:tgtEl>
                                        <p:attrNameLst>
                                          <p:attrName>style.visibility</p:attrName>
                                        </p:attrNameLst>
                                      </p:cBhvr>
                                      <p:to>
                                        <p:strVal val="visible"/>
                                      </p:to>
                                    </p:set>
                                    <p:animEffect transition="in" filter="blinds(horizontal)">
                                      <p:cBhvr>
                                        <p:cTn id="22" dur="500"/>
                                        <p:tgtEl>
                                          <p:spTgt spid="1730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3059">
                                            <p:txEl>
                                              <p:pRg st="4" end="4"/>
                                            </p:txEl>
                                          </p:spTgt>
                                        </p:tgtEl>
                                        <p:attrNameLst>
                                          <p:attrName>style.visibility</p:attrName>
                                        </p:attrNameLst>
                                      </p:cBhvr>
                                      <p:to>
                                        <p:strVal val="visible"/>
                                      </p:to>
                                    </p:set>
                                    <p:animEffect transition="in" filter="blinds(horizontal)">
                                      <p:cBhvr>
                                        <p:cTn id="27" dur="500"/>
                                        <p:tgtEl>
                                          <p:spTgt spid="17305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3059">
                                            <p:txEl>
                                              <p:pRg st="5" end="5"/>
                                            </p:txEl>
                                          </p:spTgt>
                                        </p:tgtEl>
                                        <p:attrNameLst>
                                          <p:attrName>style.visibility</p:attrName>
                                        </p:attrNameLst>
                                      </p:cBhvr>
                                      <p:to>
                                        <p:strVal val="visible"/>
                                      </p:to>
                                    </p:set>
                                    <p:animEffect transition="in" filter="blinds(horizontal)">
                                      <p:cBhvr>
                                        <p:cTn id="32" dur="500"/>
                                        <p:tgtEl>
                                          <p:spTgt spid="17305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3059">
                                            <p:txEl>
                                              <p:pRg st="6" end="6"/>
                                            </p:txEl>
                                          </p:spTgt>
                                        </p:tgtEl>
                                        <p:attrNameLst>
                                          <p:attrName>style.visibility</p:attrName>
                                        </p:attrNameLst>
                                      </p:cBhvr>
                                      <p:to>
                                        <p:strVal val="visible"/>
                                      </p:to>
                                    </p:set>
                                    <p:animEffect transition="in" filter="blinds(horizontal)">
                                      <p:cBhvr>
                                        <p:cTn id="37" dur="500"/>
                                        <p:tgtEl>
                                          <p:spTgt spid="17305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3059">
                                            <p:txEl>
                                              <p:pRg st="7" end="7"/>
                                            </p:txEl>
                                          </p:spTgt>
                                        </p:tgtEl>
                                        <p:attrNameLst>
                                          <p:attrName>style.visibility</p:attrName>
                                        </p:attrNameLst>
                                      </p:cBhvr>
                                      <p:to>
                                        <p:strVal val="visible"/>
                                      </p:to>
                                    </p:set>
                                    <p:animEffect transition="in" filter="blinds(horizontal)">
                                      <p:cBhvr>
                                        <p:cTn id="42" dur="500"/>
                                        <p:tgtEl>
                                          <p:spTgt spid="17305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3059">
                                            <p:txEl>
                                              <p:pRg st="8" end="8"/>
                                            </p:txEl>
                                          </p:spTgt>
                                        </p:tgtEl>
                                        <p:attrNameLst>
                                          <p:attrName>style.visibility</p:attrName>
                                        </p:attrNameLst>
                                      </p:cBhvr>
                                      <p:to>
                                        <p:strVal val="visible"/>
                                      </p:to>
                                    </p:set>
                                    <p:animEffect transition="in" filter="blinds(horizontal)">
                                      <p:cBhvr>
                                        <p:cTn id="47" dur="500"/>
                                        <p:tgtEl>
                                          <p:spTgt spid="173059">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3059">
                                            <p:txEl>
                                              <p:pRg st="9" end="9"/>
                                            </p:txEl>
                                          </p:spTgt>
                                        </p:tgtEl>
                                        <p:attrNameLst>
                                          <p:attrName>style.visibility</p:attrName>
                                        </p:attrNameLst>
                                      </p:cBhvr>
                                      <p:to>
                                        <p:strVal val="visible"/>
                                      </p:to>
                                    </p:set>
                                    <p:animEffect transition="in" filter="blinds(horizontal)">
                                      <p:cBhvr>
                                        <p:cTn id="52" dur="500"/>
                                        <p:tgtEl>
                                          <p:spTgt spid="17305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2" grpId="0"/>
      <p:bldP spid="173059"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5" name="Rectangle 5"/>
          <p:cNvSpPr>
            <a:spLocks noGrp="1" noChangeArrowheads="1"/>
          </p:cNvSpPr>
          <p:nvPr>
            <p:ph type="title" idx="4294967295"/>
          </p:nvPr>
        </p:nvSpPr>
        <p:spPr/>
        <p:txBody>
          <a:bodyPr/>
          <a:lstStyle/>
          <a:p>
            <a:r>
              <a:rPr lang="es-AR" smtClean="0"/>
              <a:t>El Androginato Primitivo</a:t>
            </a:r>
            <a:endParaRPr lang="es-ES_tradnl" smtClean="0"/>
          </a:p>
        </p:txBody>
      </p:sp>
      <p:sp>
        <p:nvSpPr>
          <p:cNvPr id="174086" name="Rectangle 6"/>
          <p:cNvSpPr>
            <a:spLocks noGrp="1" noChangeArrowheads="1"/>
          </p:cNvSpPr>
          <p:nvPr>
            <p:ph type="body" sz="half" idx="4294967295"/>
          </p:nvPr>
        </p:nvSpPr>
        <p:spPr>
          <a:xfrm>
            <a:off x="228600" y="1600200"/>
            <a:ext cx="4495800" cy="5029200"/>
          </a:xfrm>
        </p:spPr>
        <p:txBody>
          <a:bodyPr/>
          <a:lstStyle/>
          <a:p>
            <a:pPr>
              <a:lnSpc>
                <a:spcPct val="80000"/>
              </a:lnSpc>
            </a:pPr>
            <a:r>
              <a:rPr lang="es-ES_tradnl" altLang="ko-KR" sz="1800" smtClean="0">
                <a:ea typeface="굴림" charset="-127"/>
              </a:rPr>
              <a:t>La palabra “</a:t>
            </a:r>
            <a:r>
              <a:rPr lang="es-ES_tradnl" altLang="ko-KR" sz="1800" i="1" smtClean="0">
                <a:ea typeface="굴림" charset="-127"/>
              </a:rPr>
              <a:t>andrógino</a:t>
            </a:r>
            <a:r>
              <a:rPr lang="es-ES_tradnl" altLang="ko-KR" sz="1800" smtClean="0">
                <a:ea typeface="굴림" charset="-127"/>
              </a:rPr>
              <a:t>” proviene de un término griego que une “</a:t>
            </a:r>
            <a:r>
              <a:rPr lang="es-ES_tradnl" altLang="ko-KR" sz="1800" i="1" smtClean="0">
                <a:ea typeface="굴림" charset="-127"/>
              </a:rPr>
              <a:t>andros</a:t>
            </a:r>
            <a:r>
              <a:rPr lang="es-ES_tradnl" altLang="ko-KR" sz="1800" smtClean="0">
                <a:ea typeface="굴림" charset="-127"/>
              </a:rPr>
              <a:t>”, que quiere decir “</a:t>
            </a:r>
            <a:r>
              <a:rPr lang="es-ES_tradnl" altLang="ko-KR" sz="1800" i="1" smtClean="0">
                <a:ea typeface="굴림" charset="-127"/>
              </a:rPr>
              <a:t>hombre</a:t>
            </a:r>
            <a:r>
              <a:rPr lang="es-ES_tradnl" altLang="ko-KR" sz="1800" smtClean="0">
                <a:ea typeface="굴림" charset="-127"/>
              </a:rPr>
              <a:t>”, y “</a:t>
            </a:r>
            <a:r>
              <a:rPr lang="es-ES_tradnl" altLang="ko-KR" sz="1800" i="1" smtClean="0">
                <a:ea typeface="굴림" charset="-127"/>
              </a:rPr>
              <a:t>gune</a:t>
            </a:r>
            <a:r>
              <a:rPr lang="es-ES_tradnl" altLang="ko-KR" sz="1800" smtClean="0">
                <a:ea typeface="굴림" charset="-127"/>
              </a:rPr>
              <a:t>”, que significa “</a:t>
            </a:r>
            <a:r>
              <a:rPr lang="es-ES_tradnl" altLang="ko-KR" sz="1800" i="1" smtClean="0">
                <a:ea typeface="굴림" charset="-127"/>
              </a:rPr>
              <a:t>mujer</a:t>
            </a:r>
            <a:r>
              <a:rPr lang="es-ES_tradnl" altLang="ko-KR" sz="1800" smtClean="0">
                <a:ea typeface="굴림" charset="-127"/>
              </a:rPr>
              <a:t>”. </a:t>
            </a:r>
          </a:p>
          <a:p>
            <a:pPr>
              <a:lnSpc>
                <a:spcPct val="80000"/>
              </a:lnSpc>
            </a:pPr>
            <a:r>
              <a:rPr lang="es-ES_tradnl" altLang="ko-KR" sz="1800" smtClean="0">
                <a:ea typeface="굴림" charset="-127"/>
              </a:rPr>
              <a:t>Literalmente un andrógino es entonces un “</a:t>
            </a:r>
            <a:r>
              <a:rPr lang="es-ES_tradnl" altLang="ko-KR" sz="1800" i="1" smtClean="0">
                <a:ea typeface="굴림" charset="-127"/>
              </a:rPr>
              <a:t>hombre-mujer</a:t>
            </a:r>
            <a:r>
              <a:rPr lang="es-ES_tradnl" altLang="ko-KR" sz="1800" smtClean="0">
                <a:ea typeface="굴림" charset="-127"/>
              </a:rPr>
              <a:t>”, es decir, un ser que es a la vez varón y hembra. </a:t>
            </a:r>
          </a:p>
          <a:p>
            <a:pPr>
              <a:lnSpc>
                <a:spcPct val="80000"/>
              </a:lnSpc>
            </a:pPr>
            <a:r>
              <a:rPr lang="es-ES_tradnl" altLang="ko-KR" sz="1800" smtClean="0">
                <a:ea typeface="굴림" charset="-127"/>
              </a:rPr>
              <a:t>Esta noción evoca los extraños grabados que adornan los tratados de alquimia. Los alquimistas representaban con frecuencia la Piedra Filosofal bajo el aspecto de un ser andrógino. </a:t>
            </a:r>
          </a:p>
          <a:p>
            <a:pPr>
              <a:lnSpc>
                <a:spcPct val="80000"/>
              </a:lnSpc>
            </a:pPr>
            <a:r>
              <a:rPr lang="es-ES_tradnl" altLang="ko-KR" sz="1800" smtClean="0">
                <a:ea typeface="굴림" charset="-127"/>
              </a:rPr>
              <a:t>Esta figura se encuentra en numerosos mitos relativos a los orígenes del hombre y de la Creación. De hecho, constituye una imagen arquetípica, es decir, un símbolo procedente de una percepción intuitiva de las leyes naturales y universales.</a:t>
            </a:r>
            <a:endParaRPr lang="es-ES_tradnl" sz="1800" smtClean="0"/>
          </a:p>
        </p:txBody>
      </p:sp>
      <p:pic>
        <p:nvPicPr>
          <p:cNvPr id="17410" name="Picture 4" descr="https://lh3.googleusercontent.com/-VZl_V4zEU-w/UfUbIC9OVII/AAAAAAADeOQ/g4wWHrJF3Z4/s512-Ic42/%2525D0%2525A3%2525D0%2525BC%2525D0%2525B5%2525D1%252580%2525D0%2525B5%2525D0%2525BD%2525D0%2525BD%2525D0%2525BE%2525D1%252581%2525D1%252582%2525D1%25258C.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295400"/>
            <a:ext cx="26558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085"/>
                                        </p:tgtEl>
                                        <p:attrNameLst>
                                          <p:attrName>style.visibility</p:attrName>
                                        </p:attrNameLst>
                                      </p:cBhvr>
                                      <p:to>
                                        <p:strVal val="visible"/>
                                      </p:to>
                                    </p:set>
                                    <p:animEffect transition="in" filter="blinds(horizontal)">
                                      <p:cBhvr>
                                        <p:cTn id="7" dur="500"/>
                                        <p:tgtEl>
                                          <p:spTgt spid="1740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086">
                                            <p:txEl>
                                              <p:pRg st="0" end="0"/>
                                            </p:txEl>
                                          </p:spTgt>
                                        </p:tgtEl>
                                        <p:attrNameLst>
                                          <p:attrName>style.visibility</p:attrName>
                                        </p:attrNameLst>
                                      </p:cBhvr>
                                      <p:to>
                                        <p:strVal val="visible"/>
                                      </p:to>
                                    </p:set>
                                    <p:animEffect transition="in" filter="blinds(horizontal)">
                                      <p:cBhvr>
                                        <p:cTn id="12" dur="500"/>
                                        <p:tgtEl>
                                          <p:spTgt spid="17408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086">
                                            <p:txEl>
                                              <p:pRg st="1" end="1"/>
                                            </p:txEl>
                                          </p:spTgt>
                                        </p:tgtEl>
                                        <p:attrNameLst>
                                          <p:attrName>style.visibility</p:attrName>
                                        </p:attrNameLst>
                                      </p:cBhvr>
                                      <p:to>
                                        <p:strVal val="visible"/>
                                      </p:to>
                                    </p:set>
                                    <p:animEffect transition="in" filter="blinds(horizontal)">
                                      <p:cBhvr>
                                        <p:cTn id="17" dur="500"/>
                                        <p:tgtEl>
                                          <p:spTgt spid="17408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4086">
                                            <p:txEl>
                                              <p:pRg st="2" end="2"/>
                                            </p:txEl>
                                          </p:spTgt>
                                        </p:tgtEl>
                                        <p:attrNameLst>
                                          <p:attrName>style.visibility</p:attrName>
                                        </p:attrNameLst>
                                      </p:cBhvr>
                                      <p:to>
                                        <p:strVal val="visible"/>
                                      </p:to>
                                    </p:set>
                                    <p:animEffect transition="in" filter="blinds(horizontal)">
                                      <p:cBhvr>
                                        <p:cTn id="22" dur="500"/>
                                        <p:tgtEl>
                                          <p:spTgt spid="17408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4086">
                                            <p:txEl>
                                              <p:pRg st="3" end="3"/>
                                            </p:txEl>
                                          </p:spTgt>
                                        </p:tgtEl>
                                        <p:attrNameLst>
                                          <p:attrName>style.visibility</p:attrName>
                                        </p:attrNameLst>
                                      </p:cBhvr>
                                      <p:to>
                                        <p:strVal val="visible"/>
                                      </p:to>
                                    </p:set>
                                    <p:animEffect transition="in" filter="blinds(horizontal)">
                                      <p:cBhvr>
                                        <p:cTn id="27" dur="500"/>
                                        <p:tgtEl>
                                          <p:spTgt spid="174086">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17410"/>
                                        </p:tgtEl>
                                        <p:attrNameLst>
                                          <p:attrName>style.visibility</p:attrName>
                                        </p:attrNameLst>
                                      </p:cBhvr>
                                      <p:to>
                                        <p:strVal val="visible"/>
                                      </p:to>
                                    </p:set>
                                    <p:animEffect transition="in" filter="box(out)">
                                      <p:cBhvr>
                                        <p:cTn id="32"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5" grpId="0"/>
      <p:bldP spid="174086"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p:txBody>
          <a:bodyPr/>
          <a:lstStyle/>
          <a:p>
            <a:r>
              <a:rPr lang="es-AR" smtClean="0"/>
              <a:t>El Androginato Primitivo</a:t>
            </a:r>
            <a:endParaRPr lang="es-ES_tradnl" smtClean="0"/>
          </a:p>
        </p:txBody>
      </p:sp>
      <p:sp>
        <p:nvSpPr>
          <p:cNvPr id="474115" name="Rectangle 3"/>
          <p:cNvSpPr>
            <a:spLocks noGrp="1" noChangeArrowheads="1"/>
          </p:cNvSpPr>
          <p:nvPr>
            <p:ph type="body" sz="half" idx="1"/>
          </p:nvPr>
        </p:nvSpPr>
        <p:spPr>
          <a:xfrm>
            <a:off x="152400" y="1524000"/>
            <a:ext cx="4572000" cy="5029200"/>
          </a:xfrm>
        </p:spPr>
        <p:txBody>
          <a:bodyPr/>
          <a:lstStyle/>
          <a:p>
            <a:pPr>
              <a:lnSpc>
                <a:spcPct val="80000"/>
              </a:lnSpc>
            </a:pPr>
            <a:r>
              <a:rPr lang="es-ES_tradnl" altLang="ko-KR" sz="1800" smtClean="0">
                <a:ea typeface="굴림" charset="-127"/>
              </a:rPr>
              <a:t>En la literatura esotérica, la palabra “</a:t>
            </a:r>
            <a:r>
              <a:rPr lang="es-ES_tradnl" altLang="ko-KR" sz="1800" i="1" smtClean="0">
                <a:ea typeface="굴림" charset="-127"/>
              </a:rPr>
              <a:t>andrógino</a:t>
            </a:r>
            <a:r>
              <a:rPr lang="es-ES_tradnl" altLang="ko-KR" sz="1800" smtClean="0">
                <a:ea typeface="굴림" charset="-127"/>
              </a:rPr>
              <a:t>” se confunde a menudo con la de “</a:t>
            </a:r>
            <a:r>
              <a:rPr lang="es-ES_tradnl" altLang="ko-KR" sz="1800" i="1" smtClean="0">
                <a:ea typeface="굴림" charset="-127"/>
              </a:rPr>
              <a:t>hermafrodita</a:t>
            </a:r>
            <a:r>
              <a:rPr lang="es-ES_tradnl" altLang="ko-KR" sz="1800" smtClean="0">
                <a:ea typeface="굴림" charset="-127"/>
              </a:rPr>
              <a:t>”, hasta el punto que se emplean comúnmente una por otra. </a:t>
            </a:r>
          </a:p>
          <a:p>
            <a:pPr>
              <a:lnSpc>
                <a:spcPct val="80000"/>
              </a:lnSpc>
            </a:pPr>
            <a:r>
              <a:rPr lang="es-ES_tradnl" altLang="ko-KR" sz="1800" smtClean="0">
                <a:ea typeface="굴림" charset="-127"/>
              </a:rPr>
              <a:t>En realidad, esos dos términos se refieren a dos conceptos ligeramente diferentes. </a:t>
            </a:r>
          </a:p>
          <a:p>
            <a:pPr>
              <a:lnSpc>
                <a:spcPct val="80000"/>
              </a:lnSpc>
            </a:pPr>
            <a:r>
              <a:rPr lang="es-ES_tradnl" altLang="ko-KR" sz="1800" smtClean="0">
                <a:ea typeface="굴림" charset="-127"/>
              </a:rPr>
              <a:t>El hermafrodismo se refiere a Hermafrodita, un hombre que, por su unión con una ninfa, se convirtió en un ser dual, varón y hembra. En cuanto al androginato, corresponde a un ser que, desde su origen, está dotado de las dos polaridades masculina y femenina.</a:t>
            </a:r>
          </a:p>
          <a:p>
            <a:pPr>
              <a:lnSpc>
                <a:spcPct val="80000"/>
              </a:lnSpc>
            </a:pPr>
            <a:r>
              <a:rPr lang="es-ES_tradnl" altLang="ko-KR" sz="1800" smtClean="0">
                <a:ea typeface="굴림" charset="-127"/>
              </a:rPr>
              <a:t>El texto fundamental que se refiere al androginato primitivo es “El Banquete” de Platón.</a:t>
            </a:r>
          </a:p>
          <a:p>
            <a:pPr>
              <a:lnSpc>
                <a:spcPct val="80000"/>
              </a:lnSpc>
            </a:pPr>
            <a:r>
              <a:rPr lang="es-AR" altLang="ko-KR" sz="1800" smtClean="0">
                <a:ea typeface="굴림" charset="-127"/>
              </a:rPr>
              <a:t>El Deseo de unión que caracteriza a hombres y mujeres sería, desde este punto de vista, el Deseo por regresar al androginato primitivo.</a:t>
            </a:r>
            <a:endParaRPr lang="es-ES_tradnl" sz="1800" smtClean="0"/>
          </a:p>
        </p:txBody>
      </p:sp>
      <p:pic>
        <p:nvPicPr>
          <p:cNvPr id="474118" name="Picture 6" descr="el-banquete-platon-198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295400"/>
            <a:ext cx="33686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4114"/>
                                        </p:tgtEl>
                                        <p:attrNameLst>
                                          <p:attrName>style.visibility</p:attrName>
                                        </p:attrNameLst>
                                      </p:cBhvr>
                                      <p:to>
                                        <p:strVal val="visible"/>
                                      </p:to>
                                    </p:set>
                                    <p:animEffect transition="in" filter="blinds(horizontal)">
                                      <p:cBhvr>
                                        <p:cTn id="7" dur="500"/>
                                        <p:tgtEl>
                                          <p:spTgt spid="4741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4115">
                                            <p:txEl>
                                              <p:pRg st="0" end="0"/>
                                            </p:txEl>
                                          </p:spTgt>
                                        </p:tgtEl>
                                        <p:attrNameLst>
                                          <p:attrName>style.visibility</p:attrName>
                                        </p:attrNameLst>
                                      </p:cBhvr>
                                      <p:to>
                                        <p:strVal val="visible"/>
                                      </p:to>
                                    </p:set>
                                    <p:animEffect transition="in" filter="blinds(horizontal)">
                                      <p:cBhvr>
                                        <p:cTn id="12" dur="500"/>
                                        <p:tgtEl>
                                          <p:spTgt spid="4741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4115">
                                            <p:txEl>
                                              <p:pRg st="1" end="1"/>
                                            </p:txEl>
                                          </p:spTgt>
                                        </p:tgtEl>
                                        <p:attrNameLst>
                                          <p:attrName>style.visibility</p:attrName>
                                        </p:attrNameLst>
                                      </p:cBhvr>
                                      <p:to>
                                        <p:strVal val="visible"/>
                                      </p:to>
                                    </p:set>
                                    <p:animEffect transition="in" filter="blinds(horizontal)">
                                      <p:cBhvr>
                                        <p:cTn id="17" dur="500"/>
                                        <p:tgtEl>
                                          <p:spTgt spid="4741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4115">
                                            <p:txEl>
                                              <p:pRg st="2" end="2"/>
                                            </p:txEl>
                                          </p:spTgt>
                                        </p:tgtEl>
                                        <p:attrNameLst>
                                          <p:attrName>style.visibility</p:attrName>
                                        </p:attrNameLst>
                                      </p:cBhvr>
                                      <p:to>
                                        <p:strVal val="visible"/>
                                      </p:to>
                                    </p:set>
                                    <p:animEffect transition="in" filter="blinds(horizontal)">
                                      <p:cBhvr>
                                        <p:cTn id="22" dur="500"/>
                                        <p:tgtEl>
                                          <p:spTgt spid="4741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4115">
                                            <p:txEl>
                                              <p:pRg st="3" end="3"/>
                                            </p:txEl>
                                          </p:spTgt>
                                        </p:tgtEl>
                                        <p:attrNameLst>
                                          <p:attrName>style.visibility</p:attrName>
                                        </p:attrNameLst>
                                      </p:cBhvr>
                                      <p:to>
                                        <p:strVal val="visible"/>
                                      </p:to>
                                    </p:set>
                                    <p:animEffect transition="in" filter="blinds(horizontal)">
                                      <p:cBhvr>
                                        <p:cTn id="27" dur="500"/>
                                        <p:tgtEl>
                                          <p:spTgt spid="4741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74115">
                                            <p:txEl>
                                              <p:pRg st="4" end="4"/>
                                            </p:txEl>
                                          </p:spTgt>
                                        </p:tgtEl>
                                        <p:attrNameLst>
                                          <p:attrName>style.visibility</p:attrName>
                                        </p:attrNameLst>
                                      </p:cBhvr>
                                      <p:to>
                                        <p:strVal val="visible"/>
                                      </p:to>
                                    </p:set>
                                    <p:animEffect transition="in" filter="blinds(horizontal)">
                                      <p:cBhvr>
                                        <p:cTn id="32" dur="500"/>
                                        <p:tgtEl>
                                          <p:spTgt spid="47411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474118"/>
                                        </p:tgtEl>
                                        <p:attrNameLst>
                                          <p:attrName>style.visibility</p:attrName>
                                        </p:attrNameLst>
                                      </p:cBhvr>
                                      <p:to>
                                        <p:strVal val="visible"/>
                                      </p:to>
                                    </p:set>
                                    <p:animEffect transition="in" filter="box(out)">
                                      <p:cBhvr>
                                        <p:cTn id="37" dur="2000"/>
                                        <p:tgtEl>
                                          <p:spTgt spid="474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4" grpId="0"/>
      <p:bldP spid="474115"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p:txBody>
          <a:bodyPr/>
          <a:lstStyle/>
          <a:p>
            <a:r>
              <a:rPr lang="es-AR" smtClean="0"/>
              <a:t>El Androginato Primitivo</a:t>
            </a:r>
            <a:endParaRPr lang="es-ES_tradnl" smtClean="0"/>
          </a:p>
        </p:txBody>
      </p:sp>
      <p:sp>
        <p:nvSpPr>
          <p:cNvPr id="475139" name="Rectangle 3"/>
          <p:cNvSpPr>
            <a:spLocks noGrp="1" noChangeArrowheads="1"/>
          </p:cNvSpPr>
          <p:nvPr>
            <p:ph type="body" sz="half" idx="1"/>
          </p:nvPr>
        </p:nvSpPr>
        <p:spPr>
          <a:xfrm>
            <a:off x="152400" y="1524000"/>
            <a:ext cx="4572000" cy="5029200"/>
          </a:xfrm>
        </p:spPr>
        <p:txBody>
          <a:bodyPr/>
          <a:lstStyle/>
          <a:p>
            <a:pPr>
              <a:lnSpc>
                <a:spcPct val="80000"/>
              </a:lnSpc>
            </a:pPr>
            <a:r>
              <a:rPr lang="es-ES_tradnl" altLang="ko-KR" sz="1600" smtClean="0">
                <a:ea typeface="굴림" charset="-127"/>
              </a:rPr>
              <a:t>La dualidad que resulta de la pérdida de nuestro androginato concierne más que a la dimensión física de nuestro ser. </a:t>
            </a:r>
          </a:p>
          <a:p>
            <a:pPr>
              <a:lnSpc>
                <a:spcPct val="80000"/>
              </a:lnSpc>
            </a:pPr>
            <a:r>
              <a:rPr lang="es-ES_tradnl" altLang="ko-KR" sz="1600" smtClean="0">
                <a:ea typeface="굴림" charset="-127"/>
              </a:rPr>
              <a:t>En este orden de ideas, el psicólogo Carl Gustav Jung consideraba que el psiquismo de los seres humanos posee una parte masculina, el “</a:t>
            </a:r>
            <a:r>
              <a:rPr lang="es-ES_tradnl" altLang="ko-KR" sz="1600" i="1" smtClean="0">
                <a:ea typeface="굴림" charset="-127"/>
              </a:rPr>
              <a:t>ánimus</a:t>
            </a:r>
            <a:r>
              <a:rPr lang="es-ES_tradnl" altLang="ko-KR" sz="1600" smtClean="0">
                <a:ea typeface="굴림" charset="-127"/>
              </a:rPr>
              <a:t>”, y una parte femenina, el “</a:t>
            </a:r>
            <a:r>
              <a:rPr lang="es-ES_tradnl" altLang="ko-KR" sz="1600" i="1" smtClean="0">
                <a:ea typeface="굴림" charset="-127"/>
              </a:rPr>
              <a:t>ánima</a:t>
            </a:r>
            <a:r>
              <a:rPr lang="es-ES_tradnl" altLang="ko-KR" sz="1600" smtClean="0">
                <a:ea typeface="굴림" charset="-127"/>
              </a:rPr>
              <a:t>”. </a:t>
            </a:r>
          </a:p>
          <a:p>
            <a:pPr>
              <a:lnSpc>
                <a:spcPct val="80000"/>
              </a:lnSpc>
            </a:pPr>
            <a:r>
              <a:rPr lang="es-ES_tradnl" altLang="ko-KR" sz="1600" smtClean="0">
                <a:ea typeface="굴림" charset="-127"/>
              </a:rPr>
              <a:t>Sus trabajos mostraron que una de las etapas importantes de la realización del ser, que llama “</a:t>
            </a:r>
            <a:r>
              <a:rPr lang="es-ES_tradnl" altLang="ko-KR" sz="1600" i="1" smtClean="0">
                <a:ea typeface="굴림" charset="-127"/>
              </a:rPr>
              <a:t>proceso de individualización</a:t>
            </a:r>
            <a:r>
              <a:rPr lang="es-ES_tradnl" altLang="ko-KR" sz="1600" smtClean="0">
                <a:ea typeface="굴림" charset="-127"/>
              </a:rPr>
              <a:t>”, pasa por la conjunción, dicho en otras palabras, por el matrimonio de las dos naturalezas opuestas en cada uno de nosotros.</a:t>
            </a:r>
          </a:p>
          <a:p>
            <a:pPr>
              <a:lnSpc>
                <a:spcPct val="80000"/>
              </a:lnSpc>
            </a:pPr>
            <a:r>
              <a:rPr lang="es-AR" sz="1600" smtClean="0"/>
              <a:t>Ahora bien, esto no debe conducir al error de creer que ánimus y ánima se encuentran en la misma persona.</a:t>
            </a:r>
          </a:p>
          <a:p>
            <a:pPr>
              <a:lnSpc>
                <a:spcPct val="80000"/>
              </a:lnSpc>
            </a:pPr>
            <a:r>
              <a:rPr lang="es-AR" sz="1600" smtClean="0"/>
              <a:t>El ánimus es la parte psíquica masculina de la mujer; el ánima la parte psíquica femenina del varón.</a:t>
            </a:r>
          </a:p>
          <a:p>
            <a:pPr>
              <a:lnSpc>
                <a:spcPct val="80000"/>
              </a:lnSpc>
            </a:pPr>
            <a:r>
              <a:rPr lang="es-AR" sz="1600" smtClean="0"/>
              <a:t>El matrimonio entre ánimus y ánima, por lo tanto, implica la unión entre </a:t>
            </a:r>
            <a:r>
              <a:rPr lang="es-AR" sz="1600" i="1" smtClean="0"/>
              <a:t>dos </a:t>
            </a:r>
            <a:r>
              <a:rPr lang="es-AR" sz="1600" smtClean="0"/>
              <a:t>personas y, por lo tanto, incluye la sexualidad física.</a:t>
            </a:r>
            <a:endParaRPr lang="es-ES_tradnl" sz="1600" smtClean="0"/>
          </a:p>
        </p:txBody>
      </p:sp>
      <p:pic>
        <p:nvPicPr>
          <p:cNvPr id="475142" name="Picture 6" descr="anima_anim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371600"/>
            <a:ext cx="36861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5138"/>
                                        </p:tgtEl>
                                        <p:attrNameLst>
                                          <p:attrName>style.visibility</p:attrName>
                                        </p:attrNameLst>
                                      </p:cBhvr>
                                      <p:to>
                                        <p:strVal val="visible"/>
                                      </p:to>
                                    </p:set>
                                    <p:animEffect transition="in" filter="blinds(horizontal)">
                                      <p:cBhvr>
                                        <p:cTn id="7" dur="500"/>
                                        <p:tgtEl>
                                          <p:spTgt spid="4751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5139">
                                            <p:txEl>
                                              <p:pRg st="0" end="0"/>
                                            </p:txEl>
                                          </p:spTgt>
                                        </p:tgtEl>
                                        <p:attrNameLst>
                                          <p:attrName>style.visibility</p:attrName>
                                        </p:attrNameLst>
                                      </p:cBhvr>
                                      <p:to>
                                        <p:strVal val="visible"/>
                                      </p:to>
                                    </p:set>
                                    <p:animEffect transition="in" filter="blinds(horizontal)">
                                      <p:cBhvr>
                                        <p:cTn id="12" dur="500"/>
                                        <p:tgtEl>
                                          <p:spTgt spid="4751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5139">
                                            <p:txEl>
                                              <p:pRg st="1" end="1"/>
                                            </p:txEl>
                                          </p:spTgt>
                                        </p:tgtEl>
                                        <p:attrNameLst>
                                          <p:attrName>style.visibility</p:attrName>
                                        </p:attrNameLst>
                                      </p:cBhvr>
                                      <p:to>
                                        <p:strVal val="visible"/>
                                      </p:to>
                                    </p:set>
                                    <p:animEffect transition="in" filter="blinds(horizontal)">
                                      <p:cBhvr>
                                        <p:cTn id="17" dur="500"/>
                                        <p:tgtEl>
                                          <p:spTgt spid="4751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5139">
                                            <p:txEl>
                                              <p:pRg st="2" end="2"/>
                                            </p:txEl>
                                          </p:spTgt>
                                        </p:tgtEl>
                                        <p:attrNameLst>
                                          <p:attrName>style.visibility</p:attrName>
                                        </p:attrNameLst>
                                      </p:cBhvr>
                                      <p:to>
                                        <p:strVal val="visible"/>
                                      </p:to>
                                    </p:set>
                                    <p:animEffect transition="in" filter="blinds(horizontal)">
                                      <p:cBhvr>
                                        <p:cTn id="22" dur="500"/>
                                        <p:tgtEl>
                                          <p:spTgt spid="4751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5139">
                                            <p:txEl>
                                              <p:pRg st="3" end="3"/>
                                            </p:txEl>
                                          </p:spTgt>
                                        </p:tgtEl>
                                        <p:attrNameLst>
                                          <p:attrName>style.visibility</p:attrName>
                                        </p:attrNameLst>
                                      </p:cBhvr>
                                      <p:to>
                                        <p:strVal val="visible"/>
                                      </p:to>
                                    </p:set>
                                    <p:animEffect transition="in" filter="blinds(horizontal)">
                                      <p:cBhvr>
                                        <p:cTn id="27" dur="500"/>
                                        <p:tgtEl>
                                          <p:spTgt spid="47513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75139">
                                            <p:txEl>
                                              <p:pRg st="4" end="4"/>
                                            </p:txEl>
                                          </p:spTgt>
                                        </p:tgtEl>
                                        <p:attrNameLst>
                                          <p:attrName>style.visibility</p:attrName>
                                        </p:attrNameLst>
                                      </p:cBhvr>
                                      <p:to>
                                        <p:strVal val="visible"/>
                                      </p:to>
                                    </p:set>
                                    <p:animEffect transition="in" filter="blinds(horizontal)">
                                      <p:cBhvr>
                                        <p:cTn id="32" dur="500"/>
                                        <p:tgtEl>
                                          <p:spTgt spid="47513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5139">
                                            <p:txEl>
                                              <p:pRg st="5" end="5"/>
                                            </p:txEl>
                                          </p:spTgt>
                                        </p:tgtEl>
                                        <p:attrNameLst>
                                          <p:attrName>style.visibility</p:attrName>
                                        </p:attrNameLst>
                                      </p:cBhvr>
                                      <p:to>
                                        <p:strVal val="visible"/>
                                      </p:to>
                                    </p:set>
                                    <p:animEffect transition="in" filter="blinds(horizontal)">
                                      <p:cBhvr>
                                        <p:cTn id="37" dur="500"/>
                                        <p:tgtEl>
                                          <p:spTgt spid="47513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475142"/>
                                        </p:tgtEl>
                                        <p:attrNameLst>
                                          <p:attrName>style.visibility</p:attrName>
                                        </p:attrNameLst>
                                      </p:cBhvr>
                                      <p:to>
                                        <p:strVal val="visible"/>
                                      </p:to>
                                    </p:set>
                                    <p:animEffect transition="in" filter="box(out)">
                                      <p:cBhvr>
                                        <p:cTn id="42" dur="2000"/>
                                        <p:tgtEl>
                                          <p:spTgt spid="475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38" grpId="0"/>
      <p:bldP spid="475139"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p:txBody>
          <a:bodyPr/>
          <a:lstStyle/>
          <a:p>
            <a:r>
              <a:rPr lang="es-MX" smtClean="0"/>
              <a:t>El Androginato Primitivo</a:t>
            </a:r>
            <a:endParaRPr lang="es-ES_tradnl" smtClean="0"/>
          </a:p>
        </p:txBody>
      </p:sp>
      <p:sp>
        <p:nvSpPr>
          <p:cNvPr id="231428" name="Rectangle 4"/>
          <p:cNvSpPr>
            <a:spLocks noGrp="1" noChangeArrowheads="1"/>
          </p:cNvSpPr>
          <p:nvPr>
            <p:ph type="body" sz="half" idx="4294967295"/>
          </p:nvPr>
        </p:nvSpPr>
        <p:spPr>
          <a:xfrm>
            <a:off x="152400" y="1371600"/>
            <a:ext cx="4267200" cy="4525963"/>
          </a:xfrm>
        </p:spPr>
        <p:txBody>
          <a:bodyPr/>
          <a:lstStyle/>
          <a:p>
            <a:r>
              <a:rPr lang="es-MX" sz="2000" smtClean="0"/>
              <a:t>Desde nuestro punto de vista, la posición más interesante, en este tema, es la de Jacobo Boehme.</a:t>
            </a:r>
          </a:p>
          <a:p>
            <a:r>
              <a:rPr lang="es-MX" sz="2000" smtClean="0"/>
              <a:t>Según este autor, cuando “Adán” fue fascinado por la materia, la separación en dos sexos fue un medio para evitar que el Hombre Primordial se perdiera definitivamente.</a:t>
            </a:r>
          </a:p>
          <a:p>
            <a:r>
              <a:rPr lang="es-MX" sz="2000" smtClean="0"/>
              <a:t>Por lo tanto, la pérdida del androginato sería una forma de evitar la caída definitiva, y la unión entre los sexos, sea esta de orden físico o psíquico, un paso para restaurar la Unidad originaria.</a:t>
            </a:r>
            <a:endParaRPr lang="es-AR" sz="2000" i="1" smtClean="0"/>
          </a:p>
        </p:txBody>
      </p:sp>
      <p:pic>
        <p:nvPicPr>
          <p:cNvPr id="177161" name="Picture 9" descr="a665e02508153c855511efca52d826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828800"/>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1426"/>
                                        </p:tgtEl>
                                        <p:attrNameLst>
                                          <p:attrName>style.visibility</p:attrName>
                                        </p:attrNameLst>
                                      </p:cBhvr>
                                      <p:to>
                                        <p:strVal val="visible"/>
                                      </p:to>
                                    </p:set>
                                    <p:animEffect transition="in" filter="blinds(horizontal)">
                                      <p:cBhvr>
                                        <p:cTn id="7" dur="500"/>
                                        <p:tgtEl>
                                          <p:spTgt spid="231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1428">
                                            <p:txEl>
                                              <p:pRg st="0" end="0"/>
                                            </p:txEl>
                                          </p:spTgt>
                                        </p:tgtEl>
                                        <p:attrNameLst>
                                          <p:attrName>style.visibility</p:attrName>
                                        </p:attrNameLst>
                                      </p:cBhvr>
                                      <p:to>
                                        <p:strVal val="visible"/>
                                      </p:to>
                                    </p:set>
                                    <p:animEffect transition="in" filter="blinds(horizontal)">
                                      <p:cBhvr>
                                        <p:cTn id="12" dur="500"/>
                                        <p:tgtEl>
                                          <p:spTgt spid="23142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1428">
                                            <p:txEl>
                                              <p:pRg st="1" end="1"/>
                                            </p:txEl>
                                          </p:spTgt>
                                        </p:tgtEl>
                                        <p:attrNameLst>
                                          <p:attrName>style.visibility</p:attrName>
                                        </p:attrNameLst>
                                      </p:cBhvr>
                                      <p:to>
                                        <p:strVal val="visible"/>
                                      </p:to>
                                    </p:set>
                                    <p:animEffect transition="in" filter="blinds(horizontal)">
                                      <p:cBhvr>
                                        <p:cTn id="17" dur="500"/>
                                        <p:tgtEl>
                                          <p:spTgt spid="23142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1428">
                                            <p:txEl>
                                              <p:pRg st="2" end="2"/>
                                            </p:txEl>
                                          </p:spTgt>
                                        </p:tgtEl>
                                        <p:attrNameLst>
                                          <p:attrName>style.visibility</p:attrName>
                                        </p:attrNameLst>
                                      </p:cBhvr>
                                      <p:to>
                                        <p:strVal val="visible"/>
                                      </p:to>
                                    </p:set>
                                    <p:animEffect transition="in" filter="blinds(horizontal)">
                                      <p:cBhvr>
                                        <p:cTn id="22" dur="500"/>
                                        <p:tgtEl>
                                          <p:spTgt spid="23142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77161"/>
                                        </p:tgtEl>
                                        <p:attrNameLst>
                                          <p:attrName>style.visibility</p:attrName>
                                        </p:attrNameLst>
                                      </p:cBhvr>
                                      <p:to>
                                        <p:strVal val="visible"/>
                                      </p:to>
                                    </p:set>
                                    <p:animEffect transition="in" filter="box(out)">
                                      <p:cBhvr>
                                        <p:cTn id="27" dur="2000"/>
                                        <p:tgtEl>
                                          <p:spTgt spid="177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p:bldP spid="231428" grpId="0" build="p"/>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5378" name="Picture 2" descr="http://jungnapratica.com/inicio/wp-content/uploads/2015/01/anima-animus-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76200" y="304800"/>
            <a:ext cx="3044825" cy="12001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El Vaso Sagrado, mediador</a:t>
            </a:r>
          </a:p>
          <a:p>
            <a:pPr eaLnBrk="1" hangingPunct="1"/>
            <a:r>
              <a:rPr lang="es-MX"/>
              <a:t>del Matrimonio entre</a:t>
            </a:r>
          </a:p>
          <a:p>
            <a:pPr eaLnBrk="1" hangingPunct="1"/>
            <a:r>
              <a:rPr lang="es-MX"/>
              <a:t>Ánima y Ánimus, del que se</a:t>
            </a:r>
          </a:p>
          <a:p>
            <a:pPr eaLnBrk="1" hangingPunct="1"/>
            <a:r>
              <a:rPr lang="es-MX"/>
              <a:t>eleva el Fénix.</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5378"/>
                                        </p:tgtEl>
                                        <p:attrNameLst>
                                          <p:attrName>style.visibility</p:attrName>
                                        </p:attrNameLst>
                                      </p:cBhvr>
                                      <p:to>
                                        <p:strVal val="visible"/>
                                      </p:to>
                                    </p:set>
                                    <p:animEffect transition="in" filter="box(out)">
                                      <p:cBhvr>
                                        <p:cTn id="7" dur="2000"/>
                                        <p:tgtEl>
                                          <p:spTgt spid="485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r>
              <a:rPr lang="es-MX" smtClean="0">
                <a:solidFill>
                  <a:schemeClr val="tx1"/>
                </a:solidFill>
              </a:rPr>
              <a:t>La Sophia</a:t>
            </a:r>
            <a:endParaRPr lang="es-AR" smtClean="0">
              <a:solidFill>
                <a:schemeClr val="tx1"/>
              </a:solidFill>
            </a:endParaRPr>
          </a:p>
        </p:txBody>
      </p:sp>
      <p:sp>
        <p:nvSpPr>
          <p:cNvPr id="3075" name="2 Marcador de contenido"/>
          <p:cNvSpPr>
            <a:spLocks noGrp="1"/>
          </p:cNvSpPr>
          <p:nvPr>
            <p:ph sz="half" idx="1"/>
          </p:nvPr>
        </p:nvSpPr>
        <p:spPr>
          <a:xfrm>
            <a:off x="76200" y="1371600"/>
            <a:ext cx="4495800" cy="4525963"/>
          </a:xfrm>
        </p:spPr>
        <p:txBody>
          <a:bodyPr/>
          <a:lstStyle/>
          <a:p>
            <a:r>
              <a:rPr lang="es-ES_tradnl" altLang="ko-KR" sz="2200" smtClean="0">
                <a:ea typeface="굴림" charset="-127"/>
              </a:rPr>
              <a:t>“</a:t>
            </a:r>
            <a:r>
              <a:rPr lang="es-ES_tradnl" altLang="ko-KR" sz="2200" i="1" smtClean="0">
                <a:ea typeface="굴림" charset="-127"/>
              </a:rPr>
              <a:t>Todos somos viudos</a:t>
            </a:r>
            <a:r>
              <a:rPr lang="es-ES_tradnl" altLang="ko-KR" sz="2200" smtClean="0">
                <a:ea typeface="굴림" charset="-127"/>
              </a:rPr>
              <a:t>”, afirmaba Louis-Claude de Saint-Martin. </a:t>
            </a:r>
          </a:p>
          <a:p>
            <a:r>
              <a:rPr lang="es-ES_tradnl" altLang="ko-KR" sz="2200" smtClean="0">
                <a:ea typeface="굴림" charset="-127"/>
              </a:rPr>
              <a:t>Según él, esto es así porque el Adán primitivo del cual llevamos la simiente en nosotros perdió a su Esposa celeste, la Sophia. Esta figura misteriosa que evoca el Filósofo Desconocido aparece en la Biblia bajo los rasgos de la Sabiduría. </a:t>
            </a:r>
          </a:p>
          <a:p>
            <a:r>
              <a:rPr lang="es-ES_tradnl" altLang="ko-KR" sz="2200" smtClean="0">
                <a:ea typeface="굴림" charset="-127"/>
              </a:rPr>
              <a:t>En efecto, el vocablo “</a:t>
            </a:r>
            <a:r>
              <a:rPr lang="es-ES_tradnl" altLang="ko-KR" sz="2200" i="1" smtClean="0">
                <a:ea typeface="굴림" charset="-127"/>
              </a:rPr>
              <a:t>Sophia</a:t>
            </a:r>
            <a:r>
              <a:rPr lang="es-ES_tradnl" altLang="ko-KR" sz="2200" smtClean="0">
                <a:ea typeface="굴림" charset="-127"/>
              </a:rPr>
              <a:t>” es una palabra griega que significa “</a:t>
            </a:r>
            <a:r>
              <a:rPr lang="es-ES_tradnl" altLang="ko-KR" sz="2200" i="1" smtClean="0">
                <a:ea typeface="굴림" charset="-127"/>
              </a:rPr>
              <a:t>Sabiduría</a:t>
            </a:r>
            <a:r>
              <a:rPr lang="es-ES_tradnl" altLang="ko-KR" sz="2200" smtClean="0">
                <a:ea typeface="굴림" charset="-127"/>
              </a:rPr>
              <a:t>”.</a:t>
            </a:r>
            <a:endParaRPr lang="es-AR" sz="2200" smtClean="0"/>
          </a:p>
          <a:p>
            <a:endParaRPr lang="es-AR" sz="2200" smtClean="0"/>
          </a:p>
        </p:txBody>
      </p:sp>
      <p:pic>
        <p:nvPicPr>
          <p:cNvPr id="178186" name="Picture 10" descr="Sofia-christ-holy-wisd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447800"/>
            <a:ext cx="41719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5">
                                            <p:txEl>
                                              <p:pRg st="0" end="0"/>
                                            </p:txEl>
                                          </p:spTgt>
                                        </p:tgtEl>
                                        <p:attrNameLst>
                                          <p:attrName>style.visibility</p:attrName>
                                        </p:attrNameLst>
                                      </p:cBhvr>
                                      <p:to>
                                        <p:strVal val="visible"/>
                                      </p:to>
                                    </p:set>
                                    <p:animEffect transition="in" filter="blinds(horizontal)">
                                      <p:cBhvr>
                                        <p:cTn id="12" dur="500"/>
                                        <p:tgtEl>
                                          <p:spTgt spid="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7" dur="500"/>
                                        <p:tgtEl>
                                          <p:spTgt spid="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5">
                                            <p:txEl>
                                              <p:pRg st="2" end="2"/>
                                            </p:txEl>
                                          </p:spTgt>
                                        </p:tgtEl>
                                        <p:attrNameLst>
                                          <p:attrName>style.visibility</p:attrName>
                                        </p:attrNameLst>
                                      </p:cBhvr>
                                      <p:to>
                                        <p:strVal val="visible"/>
                                      </p:to>
                                    </p:set>
                                    <p:animEffect transition="in" filter="blinds(horizontal)">
                                      <p:cBhvr>
                                        <p:cTn id="22" dur="500"/>
                                        <p:tgtEl>
                                          <p:spTgt spid="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78186"/>
                                        </p:tgtEl>
                                        <p:attrNameLst>
                                          <p:attrName>style.visibility</p:attrName>
                                        </p:attrNameLst>
                                      </p:cBhvr>
                                      <p:to>
                                        <p:strVal val="visible"/>
                                      </p:to>
                                    </p:set>
                                    <p:animEffect transition="in" filter="box(out)">
                                      <p:cBhvr>
                                        <p:cTn id="27" dur="2000"/>
                                        <p:tgtEl>
                                          <p:spTgt spid="178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r>
              <a:rPr lang="es-MX" smtClean="0"/>
              <a:t>La Sophia</a:t>
            </a:r>
            <a:endParaRPr lang="es-ES_tradnl" smtClean="0"/>
          </a:p>
        </p:txBody>
      </p:sp>
      <p:sp>
        <p:nvSpPr>
          <p:cNvPr id="231428" name="Rectangle 4"/>
          <p:cNvSpPr>
            <a:spLocks noGrp="1" noChangeArrowheads="1"/>
          </p:cNvSpPr>
          <p:nvPr>
            <p:ph type="body" sz="half" idx="1"/>
          </p:nvPr>
        </p:nvSpPr>
        <p:spPr>
          <a:xfrm>
            <a:off x="228600" y="1493838"/>
            <a:ext cx="4953000" cy="4525962"/>
          </a:xfrm>
        </p:spPr>
        <p:txBody>
          <a:bodyPr/>
          <a:lstStyle/>
          <a:p>
            <a:r>
              <a:rPr lang="es-ES_tradnl" altLang="ko-KR" sz="2000" smtClean="0">
                <a:ea typeface="굴림" charset="-127"/>
              </a:rPr>
              <a:t>Varios autores asemejaron la Sophia al Alma del mundo de la que habla Platón en “</a:t>
            </a:r>
            <a:r>
              <a:rPr lang="es-ES_tradnl" altLang="ko-KR" sz="2000" i="1" smtClean="0">
                <a:ea typeface="굴림" charset="-127"/>
              </a:rPr>
              <a:t>Timeo</a:t>
            </a:r>
            <a:r>
              <a:rPr lang="es-ES_tradnl" altLang="ko-KR" sz="2000" smtClean="0">
                <a:ea typeface="굴림" charset="-127"/>
              </a:rPr>
              <a:t>”. </a:t>
            </a:r>
          </a:p>
          <a:p>
            <a:r>
              <a:rPr lang="es-ES_tradnl" altLang="ko-KR" sz="2000" smtClean="0">
                <a:ea typeface="굴림" charset="-127"/>
              </a:rPr>
              <a:t>En ese texto, el filósofo griego relata cómo el Demiurgo moldeó a este Alma que envuelve el cuerpo del mundo y que constituye la bóveda celeste.</a:t>
            </a:r>
          </a:p>
          <a:p>
            <a:r>
              <a:rPr lang="es-ES_tradnl" altLang="ko-KR" sz="2000" smtClean="0">
                <a:ea typeface="굴림" charset="-127"/>
              </a:rPr>
              <a:t>Después de la antigüedad, esta resurgió en el Renacimiento con Marsilio Ficino, Juan Pico de la Mirandola, Giordano Bruno y Paracelso. </a:t>
            </a:r>
          </a:p>
          <a:p>
            <a:r>
              <a:rPr lang="es-ES_tradnl" altLang="ko-KR" sz="2000" smtClean="0">
                <a:ea typeface="굴림" charset="-127"/>
              </a:rPr>
              <a:t>Este concepto fue enriquecido con elementos tomados de la Cábala y fue asociado con la “</a:t>
            </a:r>
            <a:r>
              <a:rPr lang="es-ES_tradnl" altLang="ko-KR" sz="2000" i="1" smtClean="0">
                <a:ea typeface="굴림" charset="-127"/>
              </a:rPr>
              <a:t>Shekinah</a:t>
            </a:r>
            <a:r>
              <a:rPr lang="es-ES_tradnl" altLang="ko-KR" sz="2000" smtClean="0">
                <a:ea typeface="굴림" charset="-127"/>
              </a:rPr>
              <a:t>”, la Presencia Divina. </a:t>
            </a:r>
            <a:endParaRPr lang="es-AR" sz="2000" smtClean="0"/>
          </a:p>
        </p:txBody>
      </p:sp>
      <p:pic>
        <p:nvPicPr>
          <p:cNvPr id="179211" name="Picture 11" descr="640d41bede0228e066d2f982109285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524000"/>
            <a:ext cx="3505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1426"/>
                                        </p:tgtEl>
                                        <p:attrNameLst>
                                          <p:attrName>style.visibility</p:attrName>
                                        </p:attrNameLst>
                                      </p:cBhvr>
                                      <p:to>
                                        <p:strVal val="visible"/>
                                      </p:to>
                                    </p:set>
                                    <p:animEffect transition="in" filter="blinds(horizontal)">
                                      <p:cBhvr>
                                        <p:cTn id="7" dur="500"/>
                                        <p:tgtEl>
                                          <p:spTgt spid="231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1428">
                                            <p:txEl>
                                              <p:pRg st="0" end="0"/>
                                            </p:txEl>
                                          </p:spTgt>
                                        </p:tgtEl>
                                        <p:attrNameLst>
                                          <p:attrName>style.visibility</p:attrName>
                                        </p:attrNameLst>
                                      </p:cBhvr>
                                      <p:to>
                                        <p:strVal val="visible"/>
                                      </p:to>
                                    </p:set>
                                    <p:animEffect transition="in" filter="blinds(horizontal)">
                                      <p:cBhvr>
                                        <p:cTn id="12" dur="500"/>
                                        <p:tgtEl>
                                          <p:spTgt spid="23142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1428">
                                            <p:txEl>
                                              <p:pRg st="1" end="1"/>
                                            </p:txEl>
                                          </p:spTgt>
                                        </p:tgtEl>
                                        <p:attrNameLst>
                                          <p:attrName>style.visibility</p:attrName>
                                        </p:attrNameLst>
                                      </p:cBhvr>
                                      <p:to>
                                        <p:strVal val="visible"/>
                                      </p:to>
                                    </p:set>
                                    <p:animEffect transition="in" filter="blinds(horizontal)">
                                      <p:cBhvr>
                                        <p:cTn id="17" dur="500"/>
                                        <p:tgtEl>
                                          <p:spTgt spid="23142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1428">
                                            <p:txEl>
                                              <p:pRg st="2" end="2"/>
                                            </p:txEl>
                                          </p:spTgt>
                                        </p:tgtEl>
                                        <p:attrNameLst>
                                          <p:attrName>style.visibility</p:attrName>
                                        </p:attrNameLst>
                                      </p:cBhvr>
                                      <p:to>
                                        <p:strVal val="visible"/>
                                      </p:to>
                                    </p:set>
                                    <p:animEffect transition="in" filter="blinds(horizontal)">
                                      <p:cBhvr>
                                        <p:cTn id="22" dur="500"/>
                                        <p:tgtEl>
                                          <p:spTgt spid="23142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1428">
                                            <p:txEl>
                                              <p:pRg st="3" end="3"/>
                                            </p:txEl>
                                          </p:spTgt>
                                        </p:tgtEl>
                                        <p:attrNameLst>
                                          <p:attrName>style.visibility</p:attrName>
                                        </p:attrNameLst>
                                      </p:cBhvr>
                                      <p:to>
                                        <p:strVal val="visible"/>
                                      </p:to>
                                    </p:set>
                                    <p:animEffect transition="in" filter="blinds(horizontal)">
                                      <p:cBhvr>
                                        <p:cTn id="27" dur="500"/>
                                        <p:tgtEl>
                                          <p:spTgt spid="231428">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179211"/>
                                        </p:tgtEl>
                                        <p:attrNameLst>
                                          <p:attrName>style.visibility</p:attrName>
                                        </p:attrNameLst>
                                      </p:cBhvr>
                                      <p:to>
                                        <p:strVal val="visible"/>
                                      </p:to>
                                    </p:set>
                                    <p:animEffect transition="in" filter="box(out)">
                                      <p:cBhvr>
                                        <p:cTn id="32" dur="2000"/>
                                        <p:tgtEl>
                                          <p:spTgt spid="179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p:bldP spid="231428" grpId="0" build="p"/>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r>
              <a:rPr lang="es-MX" smtClean="0"/>
              <a:t>La Sophia</a:t>
            </a:r>
            <a:endParaRPr lang="es-ES_tradnl" smtClean="0"/>
          </a:p>
        </p:txBody>
      </p:sp>
      <p:sp>
        <p:nvSpPr>
          <p:cNvPr id="231428" name="Rectangle 4"/>
          <p:cNvSpPr>
            <a:spLocks noGrp="1" noChangeArrowheads="1"/>
          </p:cNvSpPr>
          <p:nvPr>
            <p:ph type="body" sz="half" idx="1"/>
          </p:nvPr>
        </p:nvSpPr>
        <p:spPr>
          <a:xfrm>
            <a:off x="228600" y="1493838"/>
            <a:ext cx="4953000" cy="4525962"/>
          </a:xfrm>
        </p:spPr>
        <p:txBody>
          <a:bodyPr/>
          <a:lstStyle/>
          <a:p>
            <a:r>
              <a:rPr lang="es-ES_tradnl" altLang="ko-KR" sz="2000" smtClean="0">
                <a:ea typeface="굴림" charset="-127"/>
              </a:rPr>
              <a:t>Numerosos autores han descripto la unión de la consciencia humana con la Sophia: Saint Martin, Oetinger, Gichtel, Boheme y muchos otros.</a:t>
            </a:r>
          </a:p>
          <a:p>
            <a:r>
              <a:rPr lang="es-AR" altLang="ko-KR" sz="2000" smtClean="0">
                <a:ea typeface="굴림" charset="-127"/>
              </a:rPr>
              <a:t>Sus ideas, sin embargo, nos parecen demasiado impregnadas del rechazo cristiano por el cuerpo y por el intelecto, y están imbuidas de un emocionalismo y de una necesidad casi excesiva de ver en la Sophia una “Virgen”, que finalmente resultan más próximas a un problema psicológico que a una experiencia mística.</a:t>
            </a:r>
          </a:p>
          <a:p>
            <a:r>
              <a:rPr lang="es-AR" altLang="ko-KR" sz="2000" smtClean="0">
                <a:ea typeface="굴림" charset="-127"/>
              </a:rPr>
              <a:t>Nosotros quisiéramos retomar el significado original de la Sophia: la Sabiduría.</a:t>
            </a:r>
            <a:endParaRPr lang="es-ES_tradnl" altLang="ko-KR" sz="2000" smtClean="0">
              <a:ea typeface="굴림" charset="-127"/>
            </a:endParaRPr>
          </a:p>
          <a:p>
            <a:endParaRPr lang="es-AR" sz="2000" smtClean="0"/>
          </a:p>
        </p:txBody>
      </p:sp>
      <p:pic>
        <p:nvPicPr>
          <p:cNvPr id="478213" name="Picture 6" descr="https://lh3.googleusercontent.com/-sOknhuBzifc/SN9oMe4_rsI/AAAAAAAAEiY/FFlNGi8EJfE/s466-Ic42/03%252520Sapient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7225" y="1371600"/>
            <a:ext cx="27971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1426"/>
                                        </p:tgtEl>
                                        <p:attrNameLst>
                                          <p:attrName>style.visibility</p:attrName>
                                        </p:attrNameLst>
                                      </p:cBhvr>
                                      <p:to>
                                        <p:strVal val="visible"/>
                                      </p:to>
                                    </p:set>
                                    <p:animEffect transition="in" filter="blinds(horizontal)">
                                      <p:cBhvr>
                                        <p:cTn id="7" dur="500"/>
                                        <p:tgtEl>
                                          <p:spTgt spid="231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1428">
                                            <p:txEl>
                                              <p:pRg st="0" end="0"/>
                                            </p:txEl>
                                          </p:spTgt>
                                        </p:tgtEl>
                                        <p:attrNameLst>
                                          <p:attrName>style.visibility</p:attrName>
                                        </p:attrNameLst>
                                      </p:cBhvr>
                                      <p:to>
                                        <p:strVal val="visible"/>
                                      </p:to>
                                    </p:set>
                                    <p:animEffect transition="in" filter="blinds(horizontal)">
                                      <p:cBhvr>
                                        <p:cTn id="12" dur="500"/>
                                        <p:tgtEl>
                                          <p:spTgt spid="23142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1428">
                                            <p:txEl>
                                              <p:pRg st="1" end="1"/>
                                            </p:txEl>
                                          </p:spTgt>
                                        </p:tgtEl>
                                        <p:attrNameLst>
                                          <p:attrName>style.visibility</p:attrName>
                                        </p:attrNameLst>
                                      </p:cBhvr>
                                      <p:to>
                                        <p:strVal val="visible"/>
                                      </p:to>
                                    </p:set>
                                    <p:animEffect transition="in" filter="blinds(horizontal)">
                                      <p:cBhvr>
                                        <p:cTn id="17" dur="500"/>
                                        <p:tgtEl>
                                          <p:spTgt spid="23142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1428">
                                            <p:txEl>
                                              <p:pRg st="2" end="2"/>
                                            </p:txEl>
                                          </p:spTgt>
                                        </p:tgtEl>
                                        <p:attrNameLst>
                                          <p:attrName>style.visibility</p:attrName>
                                        </p:attrNameLst>
                                      </p:cBhvr>
                                      <p:to>
                                        <p:strVal val="visible"/>
                                      </p:to>
                                    </p:set>
                                    <p:animEffect transition="in" filter="blinds(horizontal)">
                                      <p:cBhvr>
                                        <p:cTn id="22" dur="500"/>
                                        <p:tgtEl>
                                          <p:spTgt spid="23142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78213"/>
                                        </p:tgtEl>
                                        <p:attrNameLst>
                                          <p:attrName>style.visibility</p:attrName>
                                        </p:attrNameLst>
                                      </p:cBhvr>
                                      <p:to>
                                        <p:strVal val="visible"/>
                                      </p:to>
                                    </p:set>
                                    <p:animEffect transition="in" filter="box(out)">
                                      <p:cBhvr>
                                        <p:cTn id="27" dur="2000"/>
                                        <p:tgtEl>
                                          <p:spTgt spid="478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p:bldP spid="231428" grpId="0" build="p"/>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p:cNvSpPr>
            <a:spLocks noGrp="1" noChangeArrowheads="1"/>
          </p:cNvSpPr>
          <p:nvPr>
            <p:ph type="title"/>
          </p:nvPr>
        </p:nvSpPr>
        <p:spPr/>
        <p:txBody>
          <a:bodyPr/>
          <a:lstStyle/>
          <a:p>
            <a:pPr eaLnBrk="1" hangingPunct="1"/>
            <a:r>
              <a:rPr lang="es-ES" b="1" smtClean="0"/>
              <a:t>La Sophia</a:t>
            </a:r>
            <a:endParaRPr lang="es-ES_tradnl" b="1" smtClean="0"/>
          </a:p>
        </p:txBody>
      </p:sp>
      <p:sp>
        <p:nvSpPr>
          <p:cNvPr id="567299" name="Rectangle 3"/>
          <p:cNvSpPr>
            <a:spLocks noGrp="1" noChangeArrowheads="1"/>
          </p:cNvSpPr>
          <p:nvPr>
            <p:ph type="body" sz="half" idx="1"/>
          </p:nvPr>
        </p:nvSpPr>
        <p:spPr>
          <a:xfrm>
            <a:off x="152400" y="1143000"/>
            <a:ext cx="4648200" cy="5140325"/>
          </a:xfrm>
        </p:spPr>
        <p:txBody>
          <a:bodyPr/>
          <a:lstStyle/>
          <a:p>
            <a:pPr eaLnBrk="1" hangingPunct="1">
              <a:buFontTx/>
              <a:buNone/>
            </a:pPr>
            <a:endParaRPr lang="es-ES" sz="2000" smtClean="0"/>
          </a:p>
          <a:p>
            <a:pPr eaLnBrk="1" hangingPunct="1"/>
            <a:r>
              <a:rPr lang="es-ES" sz="2000" smtClean="0"/>
              <a:t>En la psicología de Jung, se postula una sucesión de cuatro arquetipos femeninos: Eva, Helena, María, Sophia.</a:t>
            </a:r>
          </a:p>
          <a:p>
            <a:pPr eaLnBrk="1" hangingPunct="1"/>
            <a:r>
              <a:rPr lang="es-ES" sz="2000" smtClean="0"/>
              <a:t>Las tres primeras figuras manifiestan una espiritualidad creciente, desde la corporal Eva hasta la semi-divina María.</a:t>
            </a:r>
          </a:p>
          <a:p>
            <a:pPr eaLnBrk="1" hangingPunct="1"/>
            <a:r>
              <a:rPr lang="es-ES" sz="2000" smtClean="0"/>
              <a:t>Sin embargo, la más elevada de las cuatro es Sophia, quien ha experimentado el “retorno del cuerpo”.</a:t>
            </a:r>
          </a:p>
          <a:p>
            <a:pPr eaLnBrk="1" hangingPunct="1"/>
            <a:r>
              <a:rPr lang="es-ES" sz="2000" smtClean="0"/>
              <a:t>Por ello, la Sabiduría, la </a:t>
            </a:r>
            <a:r>
              <a:rPr lang="es-ES" sz="2000" i="1" smtClean="0"/>
              <a:t>Sapientia</a:t>
            </a:r>
            <a:r>
              <a:rPr lang="es-ES" sz="2000" smtClean="0"/>
              <a:t>, la </a:t>
            </a:r>
            <a:r>
              <a:rPr lang="es-ES" sz="2000" i="1" smtClean="0"/>
              <a:t>Sophia</a:t>
            </a:r>
            <a:r>
              <a:rPr lang="es-ES" sz="2000" smtClean="0"/>
              <a:t>, no es la espiritualidad extrema, sino la totalidad integrada del ser humano completo.</a:t>
            </a:r>
          </a:p>
          <a:p>
            <a:pPr eaLnBrk="1" hangingPunct="1"/>
            <a:endParaRPr lang="es-ES" sz="2000" smtClean="0"/>
          </a:p>
        </p:txBody>
      </p:sp>
      <p:pic>
        <p:nvPicPr>
          <p:cNvPr id="181259" name="Picture 11" descr="image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9663" y="1600200"/>
            <a:ext cx="3843337"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6402" name="Picture 2" descr="https://biblequestion.files.wordpress.com/2010/04/1-sophia-tree-gnost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524000"/>
            <a:ext cx="386238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876800" y="6019800"/>
            <a:ext cx="4038600" cy="7302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1400">
                <a:ea typeface="Arial Unicode MS" pitchFamily="34" charset="-128"/>
                <a:cs typeface="Arial Unicode MS" pitchFamily="34" charset="-128"/>
              </a:rPr>
              <a:t>Una imagen alquímica donde la Sophia aparece como el Árbol del Conocimiento y la fuente del Elixir de Vida.</a:t>
            </a:r>
            <a:endParaRPr lang="es-AR" sz="1400">
              <a:ea typeface="Arial Unicode MS" pitchFamily="34" charset="-128"/>
              <a:cs typeface="Arial Unicode MS" pitchFamily="34" charset="-128"/>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67298"/>
                                        </p:tgtEl>
                                        <p:attrNameLst>
                                          <p:attrName>style.visibility</p:attrName>
                                        </p:attrNameLst>
                                      </p:cBhvr>
                                      <p:to>
                                        <p:strVal val="visible"/>
                                      </p:to>
                                    </p:set>
                                    <p:anim calcmode="lin" valueType="num">
                                      <p:cBhvr>
                                        <p:cTn id="7" dur="1000" fill="hold"/>
                                        <p:tgtEl>
                                          <p:spTgt spid="567298"/>
                                        </p:tgtEl>
                                        <p:attrNameLst>
                                          <p:attrName>ppt_w</p:attrName>
                                        </p:attrNameLst>
                                      </p:cBhvr>
                                      <p:tavLst>
                                        <p:tav tm="0">
                                          <p:val>
                                            <p:fltVal val="0"/>
                                          </p:val>
                                        </p:tav>
                                        <p:tav tm="100000">
                                          <p:val>
                                            <p:strVal val="#ppt_w"/>
                                          </p:val>
                                        </p:tav>
                                      </p:tavLst>
                                    </p:anim>
                                    <p:anim calcmode="lin" valueType="num">
                                      <p:cBhvr>
                                        <p:cTn id="8" dur="1000" fill="hold"/>
                                        <p:tgtEl>
                                          <p:spTgt spid="567298"/>
                                        </p:tgtEl>
                                        <p:attrNameLst>
                                          <p:attrName>ppt_h</p:attrName>
                                        </p:attrNameLst>
                                      </p:cBhvr>
                                      <p:tavLst>
                                        <p:tav tm="0">
                                          <p:val>
                                            <p:fltVal val="0"/>
                                          </p:val>
                                        </p:tav>
                                        <p:tav tm="100000">
                                          <p:val>
                                            <p:strVal val="#ppt_h"/>
                                          </p:val>
                                        </p:tav>
                                      </p:tavLst>
                                    </p:anim>
                                    <p:anim calcmode="lin" valueType="num">
                                      <p:cBhvr>
                                        <p:cTn id="9" dur="1000" fill="hold"/>
                                        <p:tgtEl>
                                          <p:spTgt spid="5672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672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67299">
                                            <p:txEl>
                                              <p:pRg st="1" end="1"/>
                                            </p:txEl>
                                          </p:spTgt>
                                        </p:tgtEl>
                                        <p:attrNameLst>
                                          <p:attrName>style.visibility</p:attrName>
                                        </p:attrNameLst>
                                      </p:cBhvr>
                                      <p:to>
                                        <p:strVal val="visible"/>
                                      </p:to>
                                    </p:set>
                                    <p:animEffect transition="in" filter="blinds(horizontal)">
                                      <p:cBhvr>
                                        <p:cTn id="15" dur="500"/>
                                        <p:tgtEl>
                                          <p:spTgt spid="567299">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67299">
                                            <p:txEl>
                                              <p:pRg st="2" end="2"/>
                                            </p:txEl>
                                          </p:spTgt>
                                        </p:tgtEl>
                                        <p:attrNameLst>
                                          <p:attrName>style.visibility</p:attrName>
                                        </p:attrNameLst>
                                      </p:cBhvr>
                                      <p:to>
                                        <p:strVal val="visible"/>
                                      </p:to>
                                    </p:set>
                                    <p:animEffect transition="in" filter="blinds(horizontal)">
                                      <p:cBhvr>
                                        <p:cTn id="20" dur="500"/>
                                        <p:tgtEl>
                                          <p:spTgt spid="567299">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67299">
                                            <p:txEl>
                                              <p:pRg st="3" end="3"/>
                                            </p:txEl>
                                          </p:spTgt>
                                        </p:tgtEl>
                                        <p:attrNameLst>
                                          <p:attrName>style.visibility</p:attrName>
                                        </p:attrNameLst>
                                      </p:cBhvr>
                                      <p:to>
                                        <p:strVal val="visible"/>
                                      </p:to>
                                    </p:set>
                                    <p:animEffect transition="in" filter="blinds(horizontal)">
                                      <p:cBhvr>
                                        <p:cTn id="25" dur="500"/>
                                        <p:tgtEl>
                                          <p:spTgt spid="567299">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567299">
                                            <p:txEl>
                                              <p:pRg st="4" end="4"/>
                                            </p:txEl>
                                          </p:spTgt>
                                        </p:tgtEl>
                                        <p:attrNameLst>
                                          <p:attrName>style.visibility</p:attrName>
                                        </p:attrNameLst>
                                      </p:cBhvr>
                                      <p:to>
                                        <p:strVal val="visible"/>
                                      </p:to>
                                    </p:set>
                                    <p:animEffect transition="in" filter="blinds(horizontal)">
                                      <p:cBhvr>
                                        <p:cTn id="30" dur="500"/>
                                        <p:tgtEl>
                                          <p:spTgt spid="567299">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nodeType="clickEffect">
                                  <p:stCondLst>
                                    <p:cond delay="0"/>
                                  </p:stCondLst>
                                  <p:childTnLst>
                                    <p:set>
                                      <p:cBhvr>
                                        <p:cTn id="34" dur="1" fill="hold">
                                          <p:stCondLst>
                                            <p:cond delay="0"/>
                                          </p:stCondLst>
                                        </p:cTn>
                                        <p:tgtEl>
                                          <p:spTgt spid="181259"/>
                                        </p:tgtEl>
                                        <p:attrNameLst>
                                          <p:attrName>style.visibility</p:attrName>
                                        </p:attrNameLst>
                                      </p:cBhvr>
                                      <p:to>
                                        <p:strVal val="visible"/>
                                      </p:to>
                                    </p:set>
                                    <p:animEffect transition="in" filter="box(out)">
                                      <p:cBhvr>
                                        <p:cTn id="35" dur="2000"/>
                                        <p:tgtEl>
                                          <p:spTgt spid="18125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0" presetClass="exit" presetSubtype="0" fill="hold" nodeType="clickEffect">
                                  <p:stCondLst>
                                    <p:cond delay="0"/>
                                  </p:stCondLst>
                                  <p:childTnLst>
                                    <p:animEffect transition="out" filter="wedge">
                                      <p:cBhvr>
                                        <p:cTn id="39" dur="2000"/>
                                        <p:tgtEl>
                                          <p:spTgt spid="181259"/>
                                        </p:tgtEl>
                                      </p:cBhvr>
                                    </p:animEffect>
                                    <p:set>
                                      <p:cBhvr>
                                        <p:cTn id="40" dur="1" fill="hold">
                                          <p:stCondLst>
                                            <p:cond delay="1999"/>
                                          </p:stCondLst>
                                        </p:cTn>
                                        <p:tgtEl>
                                          <p:spTgt spid="181259"/>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4" presetClass="entr" presetSubtype="32" fill="hold" nodeType="clickEffect">
                                  <p:stCondLst>
                                    <p:cond delay="0"/>
                                  </p:stCondLst>
                                  <p:childTnLst>
                                    <p:set>
                                      <p:cBhvr>
                                        <p:cTn id="44" dur="1" fill="hold">
                                          <p:stCondLst>
                                            <p:cond delay="0"/>
                                          </p:stCondLst>
                                        </p:cTn>
                                        <p:tgtEl>
                                          <p:spTgt spid="486402"/>
                                        </p:tgtEl>
                                        <p:attrNameLst>
                                          <p:attrName>style.visibility</p:attrName>
                                        </p:attrNameLst>
                                      </p:cBhvr>
                                      <p:to>
                                        <p:strVal val="visible"/>
                                      </p:to>
                                    </p:set>
                                    <p:animEffect transition="in" filter="box(out)">
                                      <p:cBhvr>
                                        <p:cTn id="45" dur="2000"/>
                                        <p:tgtEl>
                                          <p:spTgt spid="48640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7298" grpId="0"/>
      <p:bldP spid="567299" grpId="0" build="p"/>
      <p:bldP spid="2"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84" name="Picture 12" descr="300px-Lucas_Cranach_-_Ad%C3%A1n_y_Eva_(Museo_Soumaya,_Mex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0" y="0"/>
            <a:ext cx="4521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85" name="Text Box 13"/>
          <p:cNvSpPr txBox="1">
            <a:spLocks noChangeArrowheads="1"/>
          </p:cNvSpPr>
          <p:nvPr/>
        </p:nvSpPr>
        <p:spPr bwMode="auto">
          <a:xfrm>
            <a:off x="4114800" y="457200"/>
            <a:ext cx="914400" cy="519113"/>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2800" b="1">
                <a:ea typeface="Arial Unicode MS" pitchFamily="34" charset="-128"/>
                <a:cs typeface="Arial Unicode MS" pitchFamily="34" charset="-128"/>
              </a:rPr>
              <a:t>EVA</a:t>
            </a:r>
            <a:endParaRPr lang="es-ES_tradnl" sz="2800" b="1">
              <a:ea typeface="Arial Unicode MS" pitchFamily="34" charset="-128"/>
              <a:cs typeface="Arial Unicode MS" pitchFamily="34" charset="-128"/>
            </a:endParaRPr>
          </a:p>
        </p:txBody>
      </p:sp>
      <p:pic>
        <p:nvPicPr>
          <p:cNvPr id="182289" name="Picture 17" descr="De_Morgan_Med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0"/>
            <a:ext cx="4003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91" name="Text Box 19"/>
          <p:cNvSpPr txBox="1">
            <a:spLocks noChangeArrowheads="1"/>
          </p:cNvSpPr>
          <p:nvPr/>
        </p:nvSpPr>
        <p:spPr bwMode="auto">
          <a:xfrm>
            <a:off x="3546475" y="609600"/>
            <a:ext cx="1646238" cy="519113"/>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2800" b="1">
                <a:ea typeface="Arial Unicode MS" pitchFamily="34" charset="-128"/>
                <a:cs typeface="Arial Unicode MS" pitchFamily="34" charset="-128"/>
              </a:rPr>
              <a:t>HELENA</a:t>
            </a:r>
            <a:endParaRPr lang="es-ES_tradnl" sz="2800" b="1">
              <a:ea typeface="Arial Unicode MS" pitchFamily="34" charset="-128"/>
              <a:cs typeface="Arial Unicode MS" pitchFamily="34" charset="-128"/>
            </a:endParaRPr>
          </a:p>
        </p:txBody>
      </p:sp>
      <p:pic>
        <p:nvPicPr>
          <p:cNvPr id="182293" name="Picture 21" descr="coronacion%2Bvirgen%2Bmaria%2B%252812%25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7075" y="0"/>
            <a:ext cx="5241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94" name="Text Box 22"/>
          <p:cNvSpPr txBox="1">
            <a:spLocks noChangeArrowheads="1"/>
          </p:cNvSpPr>
          <p:nvPr/>
        </p:nvSpPr>
        <p:spPr bwMode="auto">
          <a:xfrm>
            <a:off x="3962400" y="228600"/>
            <a:ext cx="1350963" cy="519113"/>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2800" b="1">
                <a:ea typeface="Arial Unicode MS" pitchFamily="34" charset="-128"/>
                <a:cs typeface="Arial Unicode MS" pitchFamily="34" charset="-128"/>
              </a:rPr>
              <a:t>MARÍA</a:t>
            </a:r>
            <a:endParaRPr lang="es-ES_tradnl" sz="2800" b="1">
              <a:ea typeface="Arial Unicode MS" pitchFamily="34" charset="-128"/>
              <a:cs typeface="Arial Unicode MS" pitchFamily="34" charset="-128"/>
            </a:endParaRPr>
          </a:p>
        </p:txBody>
      </p:sp>
      <p:pic>
        <p:nvPicPr>
          <p:cNvPr id="182296" name="Picture 24" descr="Goddess-Wheel-Susanna-Soph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5650" y="0"/>
            <a:ext cx="5213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97" name="Text Box 25"/>
          <p:cNvSpPr txBox="1">
            <a:spLocks noChangeArrowheads="1"/>
          </p:cNvSpPr>
          <p:nvPr/>
        </p:nvSpPr>
        <p:spPr bwMode="auto">
          <a:xfrm>
            <a:off x="3863975" y="2528888"/>
            <a:ext cx="1546225" cy="519112"/>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2800" b="1">
                <a:ea typeface="Arial Unicode MS" pitchFamily="34" charset="-128"/>
                <a:cs typeface="Arial Unicode MS" pitchFamily="34" charset="-128"/>
              </a:rPr>
              <a:t>SOPHIA</a:t>
            </a:r>
            <a:endParaRPr lang="es-ES_tradnl" sz="2800" b="1">
              <a:ea typeface="Arial Unicode MS" pitchFamily="34" charset="-128"/>
              <a:cs typeface="Arial Unicode MS" pitchFamily="34" charset="-128"/>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2284"/>
                                        </p:tgtEl>
                                        <p:attrNameLst>
                                          <p:attrName>style.visibility</p:attrName>
                                        </p:attrNameLst>
                                      </p:cBhvr>
                                      <p:to>
                                        <p:strVal val="visible"/>
                                      </p:to>
                                    </p:set>
                                    <p:animEffect transition="in" filter="box(out)">
                                      <p:cBhvr>
                                        <p:cTn id="7" dur="2000"/>
                                        <p:tgtEl>
                                          <p:spTgt spid="182284"/>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82285"/>
                                        </p:tgtEl>
                                        <p:attrNameLst>
                                          <p:attrName>style.visibility</p:attrName>
                                        </p:attrNameLst>
                                      </p:cBhvr>
                                      <p:to>
                                        <p:strVal val="visible"/>
                                      </p:to>
                                    </p:set>
                                    <p:animEffect transition="in" filter="box(out)">
                                      <p:cBhvr>
                                        <p:cTn id="10" dur="2000"/>
                                        <p:tgtEl>
                                          <p:spTgt spid="18228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0" presetClass="exit" presetSubtype="0" fill="hold" nodeType="clickEffect">
                                  <p:stCondLst>
                                    <p:cond delay="0"/>
                                  </p:stCondLst>
                                  <p:childTnLst>
                                    <p:animEffect transition="out" filter="wedge">
                                      <p:cBhvr>
                                        <p:cTn id="14" dur="2000"/>
                                        <p:tgtEl>
                                          <p:spTgt spid="182284"/>
                                        </p:tgtEl>
                                      </p:cBhvr>
                                    </p:animEffect>
                                    <p:set>
                                      <p:cBhvr>
                                        <p:cTn id="15" dur="1" fill="hold">
                                          <p:stCondLst>
                                            <p:cond delay="1999"/>
                                          </p:stCondLst>
                                        </p:cTn>
                                        <p:tgtEl>
                                          <p:spTgt spid="182284"/>
                                        </p:tgtEl>
                                        <p:attrNameLst>
                                          <p:attrName>style.visibility</p:attrName>
                                        </p:attrNameLst>
                                      </p:cBhvr>
                                      <p:to>
                                        <p:strVal val="hidden"/>
                                      </p:to>
                                    </p:set>
                                  </p:childTnLst>
                                </p:cTn>
                              </p:par>
                              <p:par>
                                <p:cTn id="16" presetID="20" presetClass="exit" presetSubtype="0" fill="hold" grpId="1" nodeType="withEffect">
                                  <p:stCondLst>
                                    <p:cond delay="0"/>
                                  </p:stCondLst>
                                  <p:childTnLst>
                                    <p:animEffect transition="out" filter="wedge">
                                      <p:cBhvr>
                                        <p:cTn id="17" dur="2000"/>
                                        <p:tgtEl>
                                          <p:spTgt spid="182285"/>
                                        </p:tgtEl>
                                      </p:cBhvr>
                                    </p:animEffect>
                                    <p:set>
                                      <p:cBhvr>
                                        <p:cTn id="18" dur="1" fill="hold">
                                          <p:stCondLst>
                                            <p:cond delay="1999"/>
                                          </p:stCondLst>
                                        </p:cTn>
                                        <p:tgtEl>
                                          <p:spTgt spid="182285"/>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182291"/>
                                        </p:tgtEl>
                                        <p:attrNameLst>
                                          <p:attrName>style.visibility</p:attrName>
                                        </p:attrNameLst>
                                      </p:cBhvr>
                                      <p:to>
                                        <p:strVal val="visible"/>
                                      </p:to>
                                    </p:set>
                                    <p:animEffect transition="in" filter="box(out)">
                                      <p:cBhvr>
                                        <p:cTn id="23" dur="2000"/>
                                        <p:tgtEl>
                                          <p:spTgt spid="182291"/>
                                        </p:tgtEl>
                                      </p:cBhvr>
                                    </p:animEffect>
                                  </p:childTnLst>
                                </p:cTn>
                              </p:par>
                              <p:par>
                                <p:cTn id="24" presetID="4" presetClass="entr" presetSubtype="32" fill="hold" nodeType="withEffect">
                                  <p:stCondLst>
                                    <p:cond delay="0"/>
                                  </p:stCondLst>
                                  <p:childTnLst>
                                    <p:set>
                                      <p:cBhvr>
                                        <p:cTn id="25" dur="1" fill="hold">
                                          <p:stCondLst>
                                            <p:cond delay="0"/>
                                          </p:stCondLst>
                                        </p:cTn>
                                        <p:tgtEl>
                                          <p:spTgt spid="182289"/>
                                        </p:tgtEl>
                                        <p:attrNameLst>
                                          <p:attrName>style.visibility</p:attrName>
                                        </p:attrNameLst>
                                      </p:cBhvr>
                                      <p:to>
                                        <p:strVal val="visible"/>
                                      </p:to>
                                    </p:set>
                                    <p:animEffect transition="in" filter="box(out)">
                                      <p:cBhvr>
                                        <p:cTn id="26" dur="2000"/>
                                        <p:tgtEl>
                                          <p:spTgt spid="18228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0" presetClass="exit" presetSubtype="0" fill="hold" grpId="1" nodeType="clickEffect">
                                  <p:stCondLst>
                                    <p:cond delay="0"/>
                                  </p:stCondLst>
                                  <p:childTnLst>
                                    <p:animEffect transition="out" filter="wedge">
                                      <p:cBhvr>
                                        <p:cTn id="30" dur="2000"/>
                                        <p:tgtEl>
                                          <p:spTgt spid="182291"/>
                                        </p:tgtEl>
                                      </p:cBhvr>
                                    </p:animEffect>
                                    <p:set>
                                      <p:cBhvr>
                                        <p:cTn id="31" dur="1" fill="hold">
                                          <p:stCondLst>
                                            <p:cond delay="1999"/>
                                          </p:stCondLst>
                                        </p:cTn>
                                        <p:tgtEl>
                                          <p:spTgt spid="182291"/>
                                        </p:tgtEl>
                                        <p:attrNameLst>
                                          <p:attrName>style.visibility</p:attrName>
                                        </p:attrNameLst>
                                      </p:cBhvr>
                                      <p:to>
                                        <p:strVal val="hidden"/>
                                      </p:to>
                                    </p:set>
                                  </p:childTnLst>
                                </p:cTn>
                              </p:par>
                              <p:par>
                                <p:cTn id="32" presetID="20" presetClass="exit" presetSubtype="0" fill="hold" nodeType="withEffect">
                                  <p:stCondLst>
                                    <p:cond delay="0"/>
                                  </p:stCondLst>
                                  <p:childTnLst>
                                    <p:animEffect transition="out" filter="wedge">
                                      <p:cBhvr>
                                        <p:cTn id="33" dur="2000"/>
                                        <p:tgtEl>
                                          <p:spTgt spid="182289"/>
                                        </p:tgtEl>
                                      </p:cBhvr>
                                    </p:animEffect>
                                    <p:set>
                                      <p:cBhvr>
                                        <p:cTn id="34" dur="1" fill="hold">
                                          <p:stCondLst>
                                            <p:cond delay="1999"/>
                                          </p:stCondLst>
                                        </p:cTn>
                                        <p:tgtEl>
                                          <p:spTgt spid="182289"/>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4" presetClass="entr" presetSubtype="32" fill="hold" grpId="0" nodeType="clickEffect">
                                  <p:stCondLst>
                                    <p:cond delay="0"/>
                                  </p:stCondLst>
                                  <p:childTnLst>
                                    <p:set>
                                      <p:cBhvr>
                                        <p:cTn id="38" dur="1" fill="hold">
                                          <p:stCondLst>
                                            <p:cond delay="0"/>
                                          </p:stCondLst>
                                        </p:cTn>
                                        <p:tgtEl>
                                          <p:spTgt spid="182294"/>
                                        </p:tgtEl>
                                        <p:attrNameLst>
                                          <p:attrName>style.visibility</p:attrName>
                                        </p:attrNameLst>
                                      </p:cBhvr>
                                      <p:to>
                                        <p:strVal val="visible"/>
                                      </p:to>
                                    </p:set>
                                    <p:animEffect transition="in" filter="box(out)">
                                      <p:cBhvr>
                                        <p:cTn id="39" dur="2000"/>
                                        <p:tgtEl>
                                          <p:spTgt spid="182294"/>
                                        </p:tgtEl>
                                      </p:cBhvr>
                                    </p:animEffect>
                                  </p:childTnLst>
                                </p:cTn>
                              </p:par>
                              <p:par>
                                <p:cTn id="40" presetID="4" presetClass="entr" presetSubtype="32" fill="hold" nodeType="withEffect">
                                  <p:stCondLst>
                                    <p:cond delay="0"/>
                                  </p:stCondLst>
                                  <p:childTnLst>
                                    <p:set>
                                      <p:cBhvr>
                                        <p:cTn id="41" dur="1" fill="hold">
                                          <p:stCondLst>
                                            <p:cond delay="0"/>
                                          </p:stCondLst>
                                        </p:cTn>
                                        <p:tgtEl>
                                          <p:spTgt spid="182293"/>
                                        </p:tgtEl>
                                        <p:attrNameLst>
                                          <p:attrName>style.visibility</p:attrName>
                                        </p:attrNameLst>
                                      </p:cBhvr>
                                      <p:to>
                                        <p:strVal val="visible"/>
                                      </p:to>
                                    </p:set>
                                    <p:animEffect transition="in" filter="box(out)">
                                      <p:cBhvr>
                                        <p:cTn id="42" dur="2000"/>
                                        <p:tgtEl>
                                          <p:spTgt spid="18229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0" presetClass="exit" presetSubtype="0" fill="hold" grpId="1" nodeType="clickEffect">
                                  <p:stCondLst>
                                    <p:cond delay="0"/>
                                  </p:stCondLst>
                                  <p:childTnLst>
                                    <p:animEffect transition="out" filter="wedge">
                                      <p:cBhvr>
                                        <p:cTn id="46" dur="2000"/>
                                        <p:tgtEl>
                                          <p:spTgt spid="182294"/>
                                        </p:tgtEl>
                                      </p:cBhvr>
                                    </p:animEffect>
                                    <p:set>
                                      <p:cBhvr>
                                        <p:cTn id="47" dur="1" fill="hold">
                                          <p:stCondLst>
                                            <p:cond delay="1999"/>
                                          </p:stCondLst>
                                        </p:cTn>
                                        <p:tgtEl>
                                          <p:spTgt spid="182294"/>
                                        </p:tgtEl>
                                        <p:attrNameLst>
                                          <p:attrName>style.visibility</p:attrName>
                                        </p:attrNameLst>
                                      </p:cBhvr>
                                      <p:to>
                                        <p:strVal val="hidden"/>
                                      </p:to>
                                    </p:set>
                                  </p:childTnLst>
                                </p:cTn>
                              </p:par>
                              <p:par>
                                <p:cTn id="48" presetID="20" presetClass="exit" presetSubtype="0" fill="hold" nodeType="withEffect">
                                  <p:stCondLst>
                                    <p:cond delay="0"/>
                                  </p:stCondLst>
                                  <p:childTnLst>
                                    <p:animEffect transition="out" filter="wedge">
                                      <p:cBhvr>
                                        <p:cTn id="49" dur="2000"/>
                                        <p:tgtEl>
                                          <p:spTgt spid="182293"/>
                                        </p:tgtEl>
                                      </p:cBhvr>
                                    </p:animEffect>
                                    <p:set>
                                      <p:cBhvr>
                                        <p:cTn id="50" dur="1" fill="hold">
                                          <p:stCondLst>
                                            <p:cond delay="1999"/>
                                          </p:stCondLst>
                                        </p:cTn>
                                        <p:tgtEl>
                                          <p:spTgt spid="182293"/>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4" presetClass="entr" presetSubtype="32" fill="hold" grpId="0" nodeType="clickEffect">
                                  <p:stCondLst>
                                    <p:cond delay="0"/>
                                  </p:stCondLst>
                                  <p:childTnLst>
                                    <p:set>
                                      <p:cBhvr>
                                        <p:cTn id="54" dur="1" fill="hold">
                                          <p:stCondLst>
                                            <p:cond delay="0"/>
                                          </p:stCondLst>
                                        </p:cTn>
                                        <p:tgtEl>
                                          <p:spTgt spid="182297"/>
                                        </p:tgtEl>
                                        <p:attrNameLst>
                                          <p:attrName>style.visibility</p:attrName>
                                        </p:attrNameLst>
                                      </p:cBhvr>
                                      <p:to>
                                        <p:strVal val="visible"/>
                                      </p:to>
                                    </p:set>
                                    <p:animEffect transition="in" filter="box(out)">
                                      <p:cBhvr>
                                        <p:cTn id="55" dur="2000"/>
                                        <p:tgtEl>
                                          <p:spTgt spid="182297"/>
                                        </p:tgtEl>
                                      </p:cBhvr>
                                    </p:animEffect>
                                  </p:childTnLst>
                                </p:cTn>
                              </p:par>
                              <p:par>
                                <p:cTn id="56" presetID="4" presetClass="entr" presetSubtype="32" fill="hold" nodeType="withEffect">
                                  <p:stCondLst>
                                    <p:cond delay="0"/>
                                  </p:stCondLst>
                                  <p:childTnLst>
                                    <p:set>
                                      <p:cBhvr>
                                        <p:cTn id="57" dur="1" fill="hold">
                                          <p:stCondLst>
                                            <p:cond delay="0"/>
                                          </p:stCondLst>
                                        </p:cTn>
                                        <p:tgtEl>
                                          <p:spTgt spid="182296"/>
                                        </p:tgtEl>
                                        <p:attrNameLst>
                                          <p:attrName>style.visibility</p:attrName>
                                        </p:attrNameLst>
                                      </p:cBhvr>
                                      <p:to>
                                        <p:strVal val="visible"/>
                                      </p:to>
                                    </p:set>
                                    <p:animEffect transition="in" filter="box(out)">
                                      <p:cBhvr>
                                        <p:cTn id="58" dur="2000"/>
                                        <p:tgtEl>
                                          <p:spTgt spid="18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85" grpId="0" animBg="1"/>
      <p:bldP spid="182285" grpId="1" animBg="1"/>
      <p:bldP spid="182291" grpId="0" animBg="1"/>
      <p:bldP spid="182291" grpId="1" animBg="1"/>
      <p:bldP spid="182294" grpId="0" animBg="1"/>
      <p:bldP spid="182294" grpId="1" animBg="1"/>
      <p:bldP spid="182297"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0"/>
            <a:ext cx="48768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2400"/>
            <a:ext cx="2058988" cy="655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304800"/>
            <a:ext cx="4491037" cy="415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473575"/>
            <a:ext cx="44958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4326"/>
                                        </p:tgtEl>
                                        <p:attrNameLst>
                                          <p:attrName>style.visibility</p:attrName>
                                        </p:attrNameLst>
                                      </p:cBhvr>
                                      <p:to>
                                        <p:strVal val="visible"/>
                                      </p:to>
                                    </p:set>
                                    <p:animEffect transition="in" filter="box(out)">
                                      <p:cBhvr>
                                        <p:cTn id="7" dur="2000"/>
                                        <p:tgtEl>
                                          <p:spTgt spid="1843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84327"/>
                                        </p:tgtEl>
                                        <p:attrNameLst>
                                          <p:attrName>style.visibility</p:attrName>
                                        </p:attrNameLst>
                                      </p:cBhvr>
                                      <p:to>
                                        <p:strVal val="visible"/>
                                      </p:to>
                                    </p:set>
                                    <p:animEffect transition="in" filter="box(out)">
                                      <p:cBhvr>
                                        <p:cTn id="12" dur="2000"/>
                                        <p:tgtEl>
                                          <p:spTgt spid="1843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xit" presetSubtype="16" fill="hold" nodeType="clickEffect">
                                  <p:stCondLst>
                                    <p:cond delay="0"/>
                                  </p:stCondLst>
                                  <p:childTnLst>
                                    <p:animEffect transition="out" filter="plus(in)">
                                      <p:cBhvr>
                                        <p:cTn id="16" dur="2000"/>
                                        <p:tgtEl>
                                          <p:spTgt spid="184327"/>
                                        </p:tgtEl>
                                      </p:cBhvr>
                                    </p:animEffect>
                                    <p:set>
                                      <p:cBhvr>
                                        <p:cTn id="17" dur="1" fill="hold">
                                          <p:stCondLst>
                                            <p:cond delay="1999"/>
                                          </p:stCondLst>
                                        </p:cTn>
                                        <p:tgtEl>
                                          <p:spTgt spid="18432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84328"/>
                                        </p:tgtEl>
                                        <p:attrNameLst>
                                          <p:attrName>style.visibility</p:attrName>
                                        </p:attrNameLst>
                                      </p:cBhvr>
                                      <p:to>
                                        <p:strVal val="visible"/>
                                      </p:to>
                                    </p:set>
                                    <p:animEffect transition="in" filter="box(out)">
                                      <p:cBhvr>
                                        <p:cTn id="22" dur="2000"/>
                                        <p:tgtEl>
                                          <p:spTgt spid="184328"/>
                                        </p:tgtEl>
                                      </p:cBhvr>
                                    </p:animEffect>
                                  </p:childTnLst>
                                </p:cTn>
                              </p:par>
                              <p:par>
                                <p:cTn id="23" presetID="4" presetClass="entr" presetSubtype="32" fill="hold" nodeType="withEffect">
                                  <p:stCondLst>
                                    <p:cond delay="0"/>
                                  </p:stCondLst>
                                  <p:childTnLst>
                                    <p:set>
                                      <p:cBhvr>
                                        <p:cTn id="24" dur="1" fill="hold">
                                          <p:stCondLst>
                                            <p:cond delay="0"/>
                                          </p:stCondLst>
                                        </p:cTn>
                                        <p:tgtEl>
                                          <p:spTgt spid="184329"/>
                                        </p:tgtEl>
                                        <p:attrNameLst>
                                          <p:attrName>style.visibility</p:attrName>
                                        </p:attrNameLst>
                                      </p:cBhvr>
                                      <p:to>
                                        <p:strVal val="visible"/>
                                      </p:to>
                                    </p:set>
                                    <p:animEffect transition="in" filter="box(out)">
                                      <p:cBhvr>
                                        <p:cTn id="25" dur="2000"/>
                                        <p:tgtEl>
                                          <p:spTgt spid="184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p:txBody>
          <a:bodyPr/>
          <a:lstStyle/>
          <a:p>
            <a:pPr eaLnBrk="1" hangingPunct="1"/>
            <a:r>
              <a:rPr lang="es-ES" smtClean="0"/>
              <a:t>La Piedra Filosofal</a:t>
            </a:r>
            <a:endParaRPr lang="es-ES_tradnl" smtClean="0"/>
          </a:p>
        </p:txBody>
      </p:sp>
      <p:sp>
        <p:nvSpPr>
          <p:cNvPr id="185347" name="Text Box 3"/>
          <p:cNvSpPr txBox="1">
            <a:spLocks noChangeArrowheads="1"/>
          </p:cNvSpPr>
          <p:nvPr/>
        </p:nvSpPr>
        <p:spPr bwMode="auto">
          <a:xfrm>
            <a:off x="5105400" y="6338888"/>
            <a:ext cx="3124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p>
        </p:txBody>
      </p:sp>
      <p:sp>
        <p:nvSpPr>
          <p:cNvPr id="569349" name="Rectangle 5"/>
          <p:cNvSpPr>
            <a:spLocks noGrp="1" noChangeArrowheads="1"/>
          </p:cNvSpPr>
          <p:nvPr>
            <p:ph type="body" sz="half" idx="1"/>
          </p:nvPr>
        </p:nvSpPr>
        <p:spPr>
          <a:xfrm>
            <a:off x="228600" y="1371600"/>
            <a:ext cx="4343400" cy="4525963"/>
          </a:xfrm>
        </p:spPr>
        <p:txBody>
          <a:bodyPr/>
          <a:lstStyle/>
          <a:p>
            <a:pPr eaLnBrk="1" hangingPunct="1"/>
            <a:r>
              <a:rPr lang="es-MX" sz="2000" smtClean="0"/>
              <a:t>No es este el lugar para extendernos sobre este símbolo, cuya riqueza excede las posibilidades de este estudio.</a:t>
            </a:r>
          </a:p>
          <a:p>
            <a:pPr eaLnBrk="1" hangingPunct="1"/>
            <a:r>
              <a:rPr lang="es-MX" sz="2000" smtClean="0"/>
              <a:t>Sin embargo, dentro del contexto de este grado, podemos decir que la Piedra Filosofal simboliza la transmutación del Hombre del Torrente en el Hombre del Deseo.</a:t>
            </a:r>
          </a:p>
          <a:p>
            <a:pPr eaLnBrk="1" hangingPunct="1"/>
            <a:r>
              <a:rPr lang="es-MX" sz="2000" smtClean="0"/>
              <a:t>Es el fuego, generador de la Piedra y, según algunos alquimistas, la Piedra misma, el que se enciende como Deseo y motiva la búsqueda sin fin del Iniciado.</a:t>
            </a:r>
            <a:endParaRPr lang="es-AR" sz="2000" smtClean="0"/>
          </a:p>
        </p:txBody>
      </p:sp>
      <p:pic>
        <p:nvPicPr>
          <p:cNvPr id="185355" name="Picture 11" descr="150px-Squaredcir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647825"/>
            <a:ext cx="4143375" cy="41433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5356" name="Text Box 12"/>
          <p:cNvSpPr txBox="1">
            <a:spLocks noChangeArrowheads="1"/>
          </p:cNvSpPr>
          <p:nvPr/>
        </p:nvSpPr>
        <p:spPr bwMode="auto">
          <a:xfrm>
            <a:off x="4578350" y="5988050"/>
            <a:ext cx="4413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b="1">
                <a:ea typeface="Arial Unicode MS" pitchFamily="34" charset="-128"/>
                <a:cs typeface="Arial Unicode MS" pitchFamily="34" charset="-128"/>
              </a:rPr>
              <a:t>Uno de los símbolos de la Piedra</a:t>
            </a:r>
          </a:p>
          <a:p>
            <a:pPr algn="ctr" eaLnBrk="1" hangingPunct="1"/>
            <a:r>
              <a:rPr lang="es-AR" b="1">
                <a:ea typeface="Arial Unicode MS" pitchFamily="34" charset="-128"/>
                <a:cs typeface="Arial Unicode MS" pitchFamily="34" charset="-128"/>
              </a:rPr>
              <a:t>Filosofal, inspirado en la obra de Maier</a:t>
            </a:r>
            <a:endParaRPr lang="es-ES_tradnl"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69346"/>
                                        </p:tgtEl>
                                        <p:attrNameLst>
                                          <p:attrName>style.visibility</p:attrName>
                                        </p:attrNameLst>
                                      </p:cBhvr>
                                      <p:to>
                                        <p:strVal val="visible"/>
                                      </p:to>
                                    </p:set>
                                    <p:anim calcmode="lin" valueType="num">
                                      <p:cBhvr>
                                        <p:cTn id="7" dur="1000" fill="hold"/>
                                        <p:tgtEl>
                                          <p:spTgt spid="569346"/>
                                        </p:tgtEl>
                                        <p:attrNameLst>
                                          <p:attrName>ppt_w</p:attrName>
                                        </p:attrNameLst>
                                      </p:cBhvr>
                                      <p:tavLst>
                                        <p:tav tm="0">
                                          <p:val>
                                            <p:fltVal val="0"/>
                                          </p:val>
                                        </p:tav>
                                        <p:tav tm="100000">
                                          <p:val>
                                            <p:strVal val="#ppt_w"/>
                                          </p:val>
                                        </p:tav>
                                      </p:tavLst>
                                    </p:anim>
                                    <p:anim calcmode="lin" valueType="num">
                                      <p:cBhvr>
                                        <p:cTn id="8" dur="1000" fill="hold"/>
                                        <p:tgtEl>
                                          <p:spTgt spid="569346"/>
                                        </p:tgtEl>
                                        <p:attrNameLst>
                                          <p:attrName>ppt_h</p:attrName>
                                        </p:attrNameLst>
                                      </p:cBhvr>
                                      <p:tavLst>
                                        <p:tav tm="0">
                                          <p:val>
                                            <p:fltVal val="0"/>
                                          </p:val>
                                        </p:tav>
                                        <p:tav tm="100000">
                                          <p:val>
                                            <p:strVal val="#ppt_h"/>
                                          </p:val>
                                        </p:tav>
                                      </p:tavLst>
                                    </p:anim>
                                    <p:anim calcmode="lin" valueType="num">
                                      <p:cBhvr>
                                        <p:cTn id="9" dur="1000" fill="hold"/>
                                        <p:tgtEl>
                                          <p:spTgt spid="5693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693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69349">
                                            <p:txEl>
                                              <p:pRg st="0" end="0"/>
                                            </p:txEl>
                                          </p:spTgt>
                                        </p:tgtEl>
                                        <p:attrNameLst>
                                          <p:attrName>style.visibility</p:attrName>
                                        </p:attrNameLst>
                                      </p:cBhvr>
                                      <p:to>
                                        <p:strVal val="visible"/>
                                      </p:to>
                                    </p:set>
                                    <p:animEffect transition="in" filter="blinds(horizontal)">
                                      <p:cBhvr>
                                        <p:cTn id="15" dur="500"/>
                                        <p:tgtEl>
                                          <p:spTgt spid="569349">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69349">
                                            <p:txEl>
                                              <p:pRg st="1" end="1"/>
                                            </p:txEl>
                                          </p:spTgt>
                                        </p:tgtEl>
                                        <p:attrNameLst>
                                          <p:attrName>style.visibility</p:attrName>
                                        </p:attrNameLst>
                                      </p:cBhvr>
                                      <p:to>
                                        <p:strVal val="visible"/>
                                      </p:to>
                                    </p:set>
                                    <p:animEffect transition="in" filter="blinds(horizontal)">
                                      <p:cBhvr>
                                        <p:cTn id="20" dur="500"/>
                                        <p:tgtEl>
                                          <p:spTgt spid="569349">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69349">
                                            <p:txEl>
                                              <p:pRg st="2" end="2"/>
                                            </p:txEl>
                                          </p:spTgt>
                                        </p:tgtEl>
                                        <p:attrNameLst>
                                          <p:attrName>style.visibility</p:attrName>
                                        </p:attrNameLst>
                                      </p:cBhvr>
                                      <p:to>
                                        <p:strVal val="visible"/>
                                      </p:to>
                                    </p:set>
                                    <p:animEffect transition="in" filter="blinds(horizontal)">
                                      <p:cBhvr>
                                        <p:cTn id="25" dur="500"/>
                                        <p:tgtEl>
                                          <p:spTgt spid="569349">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32" fill="hold" nodeType="clickEffect">
                                  <p:stCondLst>
                                    <p:cond delay="0"/>
                                  </p:stCondLst>
                                  <p:childTnLst>
                                    <p:set>
                                      <p:cBhvr>
                                        <p:cTn id="29" dur="1" fill="hold">
                                          <p:stCondLst>
                                            <p:cond delay="0"/>
                                          </p:stCondLst>
                                        </p:cTn>
                                        <p:tgtEl>
                                          <p:spTgt spid="185355"/>
                                        </p:tgtEl>
                                        <p:attrNameLst>
                                          <p:attrName>style.visibility</p:attrName>
                                        </p:attrNameLst>
                                      </p:cBhvr>
                                      <p:to>
                                        <p:strVal val="visible"/>
                                      </p:to>
                                    </p:set>
                                    <p:animEffect transition="in" filter="box(out)">
                                      <p:cBhvr>
                                        <p:cTn id="30" dur="2000"/>
                                        <p:tgtEl>
                                          <p:spTgt spid="18535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5356"/>
                                        </p:tgtEl>
                                        <p:attrNameLst>
                                          <p:attrName>style.visibility</p:attrName>
                                        </p:attrNameLst>
                                      </p:cBhvr>
                                      <p:to>
                                        <p:strVal val="visible"/>
                                      </p:to>
                                    </p:set>
                                    <p:animEffect transition="in" filter="fade">
                                      <p:cBhvr>
                                        <p:cTn id="35" dur="2000"/>
                                        <p:tgtEl>
                                          <p:spTgt spid="185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6" grpId="0"/>
      <p:bldP spid="569349" grpId="0" build="p"/>
      <p:bldP spid="185356"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307" name="Picture 11" descr="la-piedra-filosofal-2-6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3307"/>
                                        </p:tgtEl>
                                        <p:attrNameLst>
                                          <p:attrName>style.visibility</p:attrName>
                                        </p:attrNameLst>
                                      </p:cBhvr>
                                      <p:to>
                                        <p:strVal val="visible"/>
                                      </p:to>
                                    </p:set>
                                    <p:animEffect transition="in" filter="box(out)">
                                      <p:cBhvr>
                                        <p:cTn id="7" dur="2000"/>
                                        <p:tgtEl>
                                          <p:spTgt spid="183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426" name="Picture 2" descr="http://media.evolveconsciousness.org/2014/09/Philosophers-Stone-symbol-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381000" y="5678488"/>
            <a:ext cx="84312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ea typeface="Arial Unicode MS" pitchFamily="34" charset="-128"/>
                <a:cs typeface="Arial Unicode MS" pitchFamily="34" charset="-128"/>
              </a:rPr>
              <a:t>La Piedra Filosofal, subyacente a la estructura del Universo, definida por la</a:t>
            </a:r>
          </a:p>
          <a:p>
            <a:pPr eaLnBrk="1" hangingPunct="1"/>
            <a:r>
              <a:rPr lang="es-MX" b="1">
                <a:ea typeface="Arial Unicode MS" pitchFamily="34" charset="-128"/>
                <a:cs typeface="Arial Unicode MS" pitchFamily="34" charset="-128"/>
              </a:rPr>
              <a:t>conjunción de los opuestos.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7426"/>
                                        </p:tgtEl>
                                        <p:attrNameLst>
                                          <p:attrName>style.visibility</p:attrName>
                                        </p:attrNameLst>
                                      </p:cBhvr>
                                      <p:to>
                                        <p:strVal val="visible"/>
                                      </p:to>
                                    </p:set>
                                    <p:animEffect transition="in" filter="box(out)">
                                      <p:cBhvr>
                                        <p:cTn id="7" dur="2000"/>
                                        <p:tgtEl>
                                          <p:spTgt spid="487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533400" y="5530850"/>
            <a:ext cx="8261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ea typeface="Arial Unicode MS" pitchFamily="34" charset="-128"/>
                <a:cs typeface="Arial Unicode MS" pitchFamily="34" charset="-128"/>
              </a:rPr>
              <a:t>Las tres etapas en la consecución de la Piedra, caracterizadas por los tres</a:t>
            </a:r>
          </a:p>
          <a:p>
            <a:pPr eaLnBrk="1" hangingPunct="1"/>
            <a:r>
              <a:rPr lang="es-MX" b="1">
                <a:ea typeface="Arial Unicode MS" pitchFamily="34" charset="-128"/>
                <a:cs typeface="Arial Unicode MS" pitchFamily="34" charset="-128"/>
              </a:rPr>
              <a:t>colores: negro, blanco y rojo.</a:t>
            </a:r>
            <a:endParaRPr lang="es-AR" b="1">
              <a:ea typeface="Arial Unicode MS" pitchFamily="34" charset="-128"/>
              <a:cs typeface="Arial Unicode MS" pitchFamily="34" charset="-128"/>
            </a:endParaRPr>
          </a:p>
        </p:txBody>
      </p:sp>
      <p:pic>
        <p:nvPicPr>
          <p:cNvPr id="184329" name="Picture 9" descr="NigredoAlbedoRube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7825"/>
            <a:ext cx="9144000"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4329"/>
                                        </p:tgtEl>
                                        <p:attrNameLst>
                                          <p:attrName>style.visibility</p:attrName>
                                        </p:attrNameLst>
                                      </p:cBhvr>
                                      <p:to>
                                        <p:strVal val="visible"/>
                                      </p:to>
                                    </p:set>
                                    <p:animEffect transition="in" filter="box(out)">
                                      <p:cBhvr>
                                        <p:cTn id="7" dur="2000"/>
                                        <p:tgtEl>
                                          <p:spTgt spid="1843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ext Box 3"/>
          <p:cNvSpPr txBox="1">
            <a:spLocks noChangeArrowheads="1"/>
          </p:cNvSpPr>
          <p:nvPr/>
        </p:nvSpPr>
        <p:spPr bwMode="auto">
          <a:xfrm>
            <a:off x="5105400" y="6338888"/>
            <a:ext cx="3124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p>
        </p:txBody>
      </p:sp>
      <p:pic>
        <p:nvPicPr>
          <p:cNvPr id="186379" name="Picture 11" descr="aurora_29_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288"/>
            <a:ext cx="8229600" cy="688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81" name="Text Box 13"/>
          <p:cNvSpPr txBox="1">
            <a:spLocks noChangeArrowheads="1"/>
          </p:cNvSpPr>
          <p:nvPr/>
        </p:nvSpPr>
        <p:spPr bwMode="auto">
          <a:xfrm>
            <a:off x="228600" y="4470400"/>
            <a:ext cx="4206875" cy="22193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1400">
                <a:solidFill>
                  <a:srgbClr val="FF3300"/>
                </a:solidFill>
              </a:rPr>
              <a:t>La Sophia y la Piedra Filosofal alquímica no carecen de relación. Hemos visto cómo la Sophia implica una </a:t>
            </a:r>
            <a:r>
              <a:rPr lang="es-AR" sz="1400" i="1">
                <a:solidFill>
                  <a:srgbClr val="FF3300"/>
                </a:solidFill>
                <a:ea typeface="Arial Unicode MS" pitchFamily="34" charset="-128"/>
                <a:cs typeface="Arial Unicode MS" pitchFamily="34" charset="-128"/>
              </a:rPr>
              <a:t>recuperación del Cuerpo para poder </a:t>
            </a:r>
          </a:p>
          <a:p>
            <a:pPr eaLnBrk="1" hangingPunct="1"/>
            <a:r>
              <a:rPr lang="es-AR" sz="1400" i="1">
                <a:solidFill>
                  <a:srgbClr val="FF3300"/>
                </a:solidFill>
                <a:ea typeface="Arial Unicode MS" pitchFamily="34" charset="-128"/>
                <a:cs typeface="Arial Unicode MS" pitchFamily="34" charset="-128"/>
              </a:rPr>
              <a:t>alcanzar la Sapientia</a:t>
            </a:r>
            <a:r>
              <a:rPr lang="es-AR" sz="1400">
                <a:solidFill>
                  <a:srgbClr val="FF3300"/>
                </a:solidFill>
                <a:ea typeface="Arial Unicode MS" pitchFamily="34" charset="-128"/>
                <a:cs typeface="Arial Unicode MS" pitchFamily="34" charset="-128"/>
              </a:rPr>
              <a:t>. La alquimia, según Jung, fue una búsqueda de compensación, a través de la materia, del excesivo espiritualismo que había </a:t>
            </a:r>
          </a:p>
          <a:p>
            <a:pPr eaLnBrk="1" hangingPunct="1"/>
            <a:r>
              <a:rPr lang="es-AR" sz="1400">
                <a:solidFill>
                  <a:srgbClr val="FF3300"/>
                </a:solidFill>
                <a:ea typeface="Arial Unicode MS" pitchFamily="34" charset="-128"/>
                <a:cs typeface="Arial Unicode MS" pitchFamily="34" charset="-128"/>
              </a:rPr>
              <a:t>ganado la Edad Media. Ambas, entonces, Sophia y la Piedra Filosofal, son una sublimación de la materia, no una negación de la misma.</a:t>
            </a:r>
          </a:p>
          <a:p>
            <a:pPr eaLnBrk="1" hangingPunct="1"/>
            <a:r>
              <a:rPr lang="es-AR" sz="1400">
                <a:solidFill>
                  <a:srgbClr val="FF3300"/>
                </a:solidFill>
                <a:ea typeface="Arial Unicode MS" pitchFamily="34" charset="-128"/>
                <a:cs typeface="Arial Unicode MS" pitchFamily="34" charset="-128"/>
              </a:rPr>
              <a:t>Imagen de </a:t>
            </a:r>
            <a:r>
              <a:rPr lang="es-AR" sz="1400" i="1">
                <a:solidFill>
                  <a:srgbClr val="FF3300"/>
                </a:solidFill>
                <a:ea typeface="Arial Unicode MS" pitchFamily="34" charset="-128"/>
                <a:cs typeface="Arial Unicode MS" pitchFamily="34" charset="-128"/>
              </a:rPr>
              <a:t>Aurora Consurgens</a:t>
            </a:r>
            <a:r>
              <a:rPr lang="es-AR" sz="1400">
                <a:solidFill>
                  <a:srgbClr val="FF3300"/>
                </a:solidFill>
                <a:ea typeface="Arial Unicode MS" pitchFamily="34" charset="-128"/>
                <a:cs typeface="Arial Unicode MS" pitchFamily="34" charset="-128"/>
              </a:rPr>
              <a:t>.</a:t>
            </a:r>
            <a:endParaRPr lang="es-ES_tradnl" sz="1400">
              <a:solidFill>
                <a:srgbClr val="FF330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6379"/>
                                        </p:tgtEl>
                                        <p:attrNameLst>
                                          <p:attrName>style.visibility</p:attrName>
                                        </p:attrNameLst>
                                      </p:cBhvr>
                                      <p:to>
                                        <p:strVal val="visible"/>
                                      </p:to>
                                    </p:set>
                                    <p:animEffect transition="in" filter="box(out)">
                                      <p:cBhvr>
                                        <p:cTn id="7" dur="2000"/>
                                        <p:tgtEl>
                                          <p:spTgt spid="1863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6381"/>
                                        </p:tgtEl>
                                        <p:attrNameLst>
                                          <p:attrName>style.visibility</p:attrName>
                                        </p:attrNameLst>
                                      </p:cBhvr>
                                      <p:to>
                                        <p:strVal val="visible"/>
                                      </p:to>
                                    </p:set>
                                    <p:animEffect transition="in" filter="fade">
                                      <p:cBhvr>
                                        <p:cTn id="12" dur="2000"/>
                                        <p:tgtEl>
                                          <p:spTgt spid="186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81"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ext Box 3"/>
          <p:cNvSpPr txBox="1">
            <a:spLocks noChangeArrowheads="1"/>
          </p:cNvSpPr>
          <p:nvPr/>
        </p:nvSpPr>
        <p:spPr bwMode="auto">
          <a:xfrm>
            <a:off x="5105400" y="6338888"/>
            <a:ext cx="3124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p>
        </p:txBody>
      </p:sp>
      <p:sp>
        <p:nvSpPr>
          <p:cNvPr id="186381" name="Text Box 13"/>
          <p:cNvSpPr txBox="1">
            <a:spLocks noChangeArrowheads="1"/>
          </p:cNvSpPr>
          <p:nvPr/>
        </p:nvSpPr>
        <p:spPr bwMode="auto">
          <a:xfrm>
            <a:off x="228600" y="180975"/>
            <a:ext cx="3352800" cy="652462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2200">
                <a:solidFill>
                  <a:srgbClr val="FF3300"/>
                </a:solidFill>
              </a:rPr>
              <a:t>Recordemos que cada uno de los 32 </a:t>
            </a:r>
            <a:r>
              <a:rPr lang="es-MX" sz="2200">
                <a:solidFill>
                  <a:srgbClr val="FF3300"/>
                </a:solidFill>
                <a:ea typeface="Arial Unicode MS" pitchFamily="34" charset="-128"/>
                <a:cs typeface="Arial Unicode MS" pitchFamily="34" charset="-128"/>
              </a:rPr>
              <a:t>Senderos del Árbol de la Vida es un «Sendero de Sabiduría». Cada uno de los 32, por lo tanto, es un Sendero a través del cual transita la Sophia, la Sapientia.</a:t>
            </a:r>
          </a:p>
          <a:p>
            <a:pPr eaLnBrk="1" hangingPunct="1"/>
            <a:r>
              <a:rPr lang="es-MX" sz="2200" i="1">
                <a:solidFill>
                  <a:srgbClr val="FF3300"/>
                </a:solidFill>
                <a:ea typeface="Arial Unicode MS" pitchFamily="34" charset="-128"/>
                <a:cs typeface="Arial Unicode MS" pitchFamily="34" charset="-128"/>
              </a:rPr>
              <a:t>«El gran Árbol de la Vida, que llena con sus ramas rotas y muertas la corteza terrestre, y cubre la superficie con sus bellas ramificaciones siempre dividiéndose».</a:t>
            </a:r>
          </a:p>
          <a:p>
            <a:pPr eaLnBrk="1" hangingPunct="1"/>
            <a:r>
              <a:rPr lang="es-MX" sz="2200">
                <a:solidFill>
                  <a:srgbClr val="FF3300"/>
                </a:solidFill>
                <a:ea typeface="Arial Unicode MS" pitchFamily="34" charset="-128"/>
                <a:cs typeface="Arial Unicode MS" pitchFamily="34" charset="-128"/>
              </a:rPr>
              <a:t>Charles Darwin, en </a:t>
            </a:r>
          </a:p>
          <a:p>
            <a:pPr eaLnBrk="1" hangingPunct="1"/>
            <a:r>
              <a:rPr lang="es-MX" sz="2200">
                <a:solidFill>
                  <a:srgbClr val="FF3300"/>
                </a:solidFill>
                <a:ea typeface="Arial Unicode MS" pitchFamily="34" charset="-128"/>
                <a:cs typeface="Arial Unicode MS" pitchFamily="34" charset="-128"/>
              </a:rPr>
              <a:t>«El Origen de las Especies»</a:t>
            </a:r>
          </a:p>
        </p:txBody>
      </p:sp>
      <p:pic>
        <p:nvPicPr>
          <p:cNvPr id="480258" name="Picture 2" descr="http://3trior.files.wordpress.com/2013/06/el-arbol-de-la-vi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0"/>
            <a:ext cx="4383088"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0258"/>
                                        </p:tgtEl>
                                        <p:attrNameLst>
                                          <p:attrName>style.visibility</p:attrName>
                                        </p:attrNameLst>
                                      </p:cBhvr>
                                      <p:to>
                                        <p:strVal val="visible"/>
                                      </p:to>
                                    </p:set>
                                    <p:animEffect transition="in" filter="box(out)">
                                      <p:cBhvr>
                                        <p:cTn id="7" dur="2000"/>
                                        <p:tgtEl>
                                          <p:spTgt spid="480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6381"/>
                                        </p:tgtEl>
                                        <p:attrNameLst>
                                          <p:attrName>style.visibility</p:attrName>
                                        </p:attrNameLst>
                                      </p:cBhvr>
                                      <p:to>
                                        <p:strVal val="visible"/>
                                      </p:to>
                                    </p:set>
                                    <p:animEffect transition="in" filter="fade">
                                      <p:cBhvr>
                                        <p:cTn id="12" dur="2000"/>
                                        <p:tgtEl>
                                          <p:spTgt spid="186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81" grpId="0" animBg="1"/>
    </p:bldLst>
  </p:timing>
</p:sld>
</file>

<file path=ppt/slides/slide1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7405" name="Picture 13" descr="display_121207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406" name="Text Box 14"/>
          <p:cNvSpPr txBox="1">
            <a:spLocks noChangeArrowheads="1"/>
          </p:cNvSpPr>
          <p:nvPr/>
        </p:nvSpPr>
        <p:spPr bwMode="auto">
          <a:xfrm>
            <a:off x="288925" y="1720850"/>
            <a:ext cx="4438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P.: ¿Cuál es la meta del Iniciado?</a:t>
            </a:r>
          </a:p>
          <a:p>
            <a:pPr eaLnBrk="1" hangingPunct="1"/>
            <a:r>
              <a:rPr lang="es-AR" b="1">
                <a:ea typeface="Arial Unicode MS" pitchFamily="34" charset="-128"/>
                <a:cs typeface="Arial Unicode MS" pitchFamily="34" charset="-128"/>
              </a:rPr>
              <a:t>R.: La conquista del Castillo Venturoso</a:t>
            </a:r>
            <a:endParaRPr lang="es-ES_tradnl"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7405"/>
                                        </p:tgtEl>
                                        <p:attrNameLst>
                                          <p:attrName>style.visibility</p:attrName>
                                        </p:attrNameLst>
                                      </p:cBhvr>
                                      <p:to>
                                        <p:strVal val="visible"/>
                                      </p:to>
                                    </p:set>
                                    <p:animEffect transition="in" filter="box(out)">
                                      <p:cBhvr>
                                        <p:cTn id="7" dur="2000"/>
                                        <p:tgtEl>
                                          <p:spTgt spid="1874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7406"/>
                                        </p:tgtEl>
                                        <p:attrNameLst>
                                          <p:attrName>style.visibility</p:attrName>
                                        </p:attrNameLst>
                                      </p:cBhvr>
                                      <p:to>
                                        <p:strVal val="visible"/>
                                      </p:to>
                                    </p:set>
                                    <p:animEffect transition="in" filter="fade">
                                      <p:cBhvr>
                                        <p:cTn id="12" dur="2000"/>
                                        <p:tgtEl>
                                          <p:spTgt spid="187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06"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5" name="Rectangle 9"/>
          <p:cNvSpPr>
            <a:spLocks noGrp="1" noChangeArrowheads="1"/>
          </p:cNvSpPr>
          <p:nvPr>
            <p:ph type="ctrTitle" idx="4294967295"/>
          </p:nvPr>
        </p:nvSpPr>
        <p:spPr>
          <a:xfrm>
            <a:off x="685800" y="762000"/>
            <a:ext cx="7772400" cy="1470025"/>
          </a:xfrm>
        </p:spPr>
        <p:txBody>
          <a:bodyPr/>
          <a:lstStyle/>
          <a:p>
            <a:r>
              <a:rPr lang="es-AR" sz="3000" smtClean="0"/>
              <a:t>P.: ¿Qué espera encontrar el Iniciado en el Castillo Venturoso?</a:t>
            </a:r>
            <a:br>
              <a:rPr lang="es-AR" sz="3000" smtClean="0"/>
            </a:br>
            <a:r>
              <a:rPr lang="es-AR" sz="3000" smtClean="0"/>
              <a:t>R.: El Vaso Sagrado, cuyo licor apagará su sed de una evolución más elevada.</a:t>
            </a:r>
            <a:endParaRPr lang="es-ES_tradnl" sz="3000" smtClean="0"/>
          </a:p>
        </p:txBody>
      </p:sp>
      <p:sp>
        <p:nvSpPr>
          <p:cNvPr id="188426" name="Rectangle 10"/>
          <p:cNvSpPr>
            <a:spLocks noGrp="1" noChangeArrowheads="1"/>
          </p:cNvSpPr>
          <p:nvPr>
            <p:ph type="subTitle" idx="4294967295"/>
          </p:nvPr>
        </p:nvSpPr>
        <p:spPr>
          <a:xfrm>
            <a:off x="533400" y="2590800"/>
            <a:ext cx="8229600" cy="4038600"/>
          </a:xfrm>
        </p:spPr>
        <p:txBody>
          <a:bodyPr/>
          <a:lstStyle/>
          <a:p>
            <a:pPr marL="609600" indent="-609600" algn="ctr">
              <a:lnSpc>
                <a:spcPct val="80000"/>
              </a:lnSpc>
              <a:buFontTx/>
              <a:buNone/>
            </a:pPr>
            <a:r>
              <a:rPr lang="es-AR" sz="2200" smtClean="0"/>
              <a:t>En la diapositiva siguiente ilustramos esto mediante las “Holy Grail Tapestries”, trabajo conjunto de varios autores del siglo XIX</a:t>
            </a:r>
          </a:p>
          <a:p>
            <a:pPr marL="609600" indent="-609600">
              <a:lnSpc>
                <a:spcPct val="80000"/>
              </a:lnSpc>
              <a:buFontTx/>
              <a:buNone/>
            </a:pPr>
            <a:r>
              <a:rPr lang="es-AR" sz="2200" smtClean="0"/>
              <a:t>Las seis imágenes son:</a:t>
            </a:r>
          </a:p>
          <a:p>
            <a:pPr marL="609600" indent="-609600">
              <a:lnSpc>
                <a:spcPct val="80000"/>
              </a:lnSpc>
              <a:buFontTx/>
              <a:buAutoNum type="arabicPeriod"/>
            </a:pPr>
            <a:r>
              <a:rPr lang="es-AR" sz="2200" smtClean="0"/>
              <a:t>Los Caballeros del Rey Arturo deciden partir a la búsqueda del Grial después del anuncio de una extraña Dama.</a:t>
            </a:r>
          </a:p>
          <a:p>
            <a:pPr marL="609600" indent="-609600">
              <a:lnSpc>
                <a:spcPct val="80000"/>
              </a:lnSpc>
              <a:buFontTx/>
              <a:buAutoNum type="arabicPeriod"/>
            </a:pPr>
            <a:r>
              <a:rPr lang="es-AR" sz="2200" smtClean="0"/>
              <a:t>Armado y partida de los Caballeros.</a:t>
            </a:r>
          </a:p>
          <a:p>
            <a:pPr marL="609600" indent="-609600">
              <a:lnSpc>
                <a:spcPct val="80000"/>
              </a:lnSpc>
              <a:buFontTx/>
              <a:buAutoNum type="arabicPeriod"/>
            </a:pPr>
            <a:r>
              <a:rPr lang="es-AR" sz="2200" smtClean="0"/>
              <a:t>La caída de Sir Lancelot al entrar a la Capilla del Santo Grial.</a:t>
            </a:r>
          </a:p>
          <a:p>
            <a:pPr marL="609600" indent="-609600">
              <a:lnSpc>
                <a:spcPct val="80000"/>
              </a:lnSpc>
              <a:buFontTx/>
              <a:buAutoNum type="arabicPeriod"/>
            </a:pPr>
            <a:r>
              <a:rPr lang="es-AR" sz="2200" smtClean="0"/>
              <a:t>La caída de Sir Gawaine.</a:t>
            </a:r>
          </a:p>
          <a:p>
            <a:pPr marL="609600" indent="-609600">
              <a:lnSpc>
                <a:spcPct val="80000"/>
              </a:lnSpc>
              <a:buFontTx/>
              <a:buAutoNum type="arabicPeriod"/>
            </a:pPr>
            <a:r>
              <a:rPr lang="es-AR" sz="2200" smtClean="0"/>
              <a:t>El navío.</a:t>
            </a:r>
          </a:p>
          <a:p>
            <a:pPr marL="609600" indent="-609600">
              <a:lnSpc>
                <a:spcPct val="80000"/>
              </a:lnSpc>
              <a:buFontTx/>
              <a:buAutoNum type="arabicPeriod"/>
            </a:pPr>
            <a:r>
              <a:rPr lang="es-AR" sz="2200" smtClean="0"/>
              <a:t>El logro: la visión del Santo Grial por Sir Galahad, Sir Bors y Sir Perceval.</a:t>
            </a:r>
            <a:endParaRPr lang="es-ES_tradnl" sz="2200" smtClean="0"/>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88425"/>
                                        </p:tgtEl>
                                        <p:attrNameLst>
                                          <p:attrName>style.visibility</p:attrName>
                                        </p:attrNameLst>
                                      </p:cBhvr>
                                      <p:to>
                                        <p:strVal val="visible"/>
                                      </p:to>
                                    </p:set>
                                    <p:animEffect transition="in" filter="wedge">
                                      <p:cBhvr>
                                        <p:cTn id="7" dur="2000"/>
                                        <p:tgtEl>
                                          <p:spTgt spid="1884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8426">
                                            <p:txEl>
                                              <p:pRg st="0" end="0"/>
                                            </p:txEl>
                                          </p:spTgt>
                                        </p:tgtEl>
                                        <p:attrNameLst>
                                          <p:attrName>style.visibility</p:attrName>
                                        </p:attrNameLst>
                                      </p:cBhvr>
                                      <p:to>
                                        <p:strVal val="visible"/>
                                      </p:to>
                                    </p:set>
                                    <p:animEffect transition="in" filter="box(out)">
                                      <p:cBhvr>
                                        <p:cTn id="12" dur="2000"/>
                                        <p:tgtEl>
                                          <p:spTgt spid="18842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88426">
                                            <p:txEl>
                                              <p:pRg st="1" end="1"/>
                                            </p:txEl>
                                          </p:spTgt>
                                        </p:tgtEl>
                                        <p:attrNameLst>
                                          <p:attrName>style.visibility</p:attrName>
                                        </p:attrNameLst>
                                      </p:cBhvr>
                                      <p:to>
                                        <p:strVal val="visible"/>
                                      </p:to>
                                    </p:set>
                                    <p:animEffect transition="in" filter="box(out)">
                                      <p:cBhvr>
                                        <p:cTn id="17" dur="2000"/>
                                        <p:tgtEl>
                                          <p:spTgt spid="18842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88426">
                                            <p:txEl>
                                              <p:pRg st="2" end="2"/>
                                            </p:txEl>
                                          </p:spTgt>
                                        </p:tgtEl>
                                        <p:attrNameLst>
                                          <p:attrName>style.visibility</p:attrName>
                                        </p:attrNameLst>
                                      </p:cBhvr>
                                      <p:to>
                                        <p:strVal val="visible"/>
                                      </p:to>
                                    </p:set>
                                    <p:animEffect transition="in" filter="box(out)">
                                      <p:cBhvr>
                                        <p:cTn id="22" dur="2000"/>
                                        <p:tgtEl>
                                          <p:spTgt spid="18842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88426">
                                            <p:txEl>
                                              <p:pRg st="3" end="3"/>
                                            </p:txEl>
                                          </p:spTgt>
                                        </p:tgtEl>
                                        <p:attrNameLst>
                                          <p:attrName>style.visibility</p:attrName>
                                        </p:attrNameLst>
                                      </p:cBhvr>
                                      <p:to>
                                        <p:strVal val="visible"/>
                                      </p:to>
                                    </p:set>
                                    <p:animEffect transition="in" filter="box(out)">
                                      <p:cBhvr>
                                        <p:cTn id="27" dur="2000"/>
                                        <p:tgtEl>
                                          <p:spTgt spid="188426">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88426">
                                            <p:txEl>
                                              <p:pRg st="4" end="4"/>
                                            </p:txEl>
                                          </p:spTgt>
                                        </p:tgtEl>
                                        <p:attrNameLst>
                                          <p:attrName>style.visibility</p:attrName>
                                        </p:attrNameLst>
                                      </p:cBhvr>
                                      <p:to>
                                        <p:strVal val="visible"/>
                                      </p:to>
                                    </p:set>
                                    <p:animEffect transition="in" filter="box(out)">
                                      <p:cBhvr>
                                        <p:cTn id="32" dur="2000"/>
                                        <p:tgtEl>
                                          <p:spTgt spid="188426">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88426">
                                            <p:txEl>
                                              <p:pRg st="5" end="5"/>
                                            </p:txEl>
                                          </p:spTgt>
                                        </p:tgtEl>
                                        <p:attrNameLst>
                                          <p:attrName>style.visibility</p:attrName>
                                        </p:attrNameLst>
                                      </p:cBhvr>
                                      <p:to>
                                        <p:strVal val="visible"/>
                                      </p:to>
                                    </p:set>
                                    <p:animEffect transition="in" filter="box(out)">
                                      <p:cBhvr>
                                        <p:cTn id="37" dur="2000"/>
                                        <p:tgtEl>
                                          <p:spTgt spid="188426">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188426">
                                            <p:txEl>
                                              <p:pRg st="6" end="6"/>
                                            </p:txEl>
                                          </p:spTgt>
                                        </p:tgtEl>
                                        <p:attrNameLst>
                                          <p:attrName>style.visibility</p:attrName>
                                        </p:attrNameLst>
                                      </p:cBhvr>
                                      <p:to>
                                        <p:strVal val="visible"/>
                                      </p:to>
                                    </p:set>
                                    <p:animEffect transition="in" filter="box(out)">
                                      <p:cBhvr>
                                        <p:cTn id="42" dur="2000"/>
                                        <p:tgtEl>
                                          <p:spTgt spid="188426">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188426">
                                            <p:txEl>
                                              <p:pRg st="7" end="7"/>
                                            </p:txEl>
                                          </p:spTgt>
                                        </p:tgtEl>
                                        <p:attrNameLst>
                                          <p:attrName>style.visibility</p:attrName>
                                        </p:attrNameLst>
                                      </p:cBhvr>
                                      <p:to>
                                        <p:strVal val="visible"/>
                                      </p:to>
                                    </p:set>
                                    <p:animEffect transition="in" filter="box(out)">
                                      <p:cBhvr>
                                        <p:cTn id="47" dur="2000"/>
                                        <p:tgtEl>
                                          <p:spTgt spid="18842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5" grpId="0"/>
      <p:bldP spid="188426" grpId="0" build="p"/>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50" name="Picture 10" descr="1024px-Holy_Grail_tapestry_The_Summ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8400"/>
            <a:ext cx="914400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52" name="Picture 12" descr="1024px-Holy_Grail_Tapestry_-The_Arming_and_Departure_of_the_Kniigh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35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54" name="Picture 14" descr="800px-Holy_Grail_tapestry_The_Failure_of_Sir_Launcel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1113"/>
            <a:ext cx="8763000" cy="684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56" name="Picture 16" descr="800px-Holy_Grail_tapestry_The_Failure_of_Sir_Gawa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4925"/>
            <a:ext cx="83058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0" name="Picture 20" descr="tall_ship_from_holy_grail_tapestries_case-ra04d422d3ff6432b89c224a7c620b82d_zjgd1_10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0"/>
            <a:ext cx="6934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2" name="Picture 22" descr="1024px-Galahad_grai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447800"/>
            <a:ext cx="9144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9450"/>
                                        </p:tgtEl>
                                        <p:attrNameLst>
                                          <p:attrName>style.visibility</p:attrName>
                                        </p:attrNameLst>
                                      </p:cBhvr>
                                      <p:to>
                                        <p:strVal val="visible"/>
                                      </p:to>
                                    </p:set>
                                    <p:animEffect transition="in" filter="box(out)">
                                      <p:cBhvr>
                                        <p:cTn id="7" dur="2000"/>
                                        <p:tgtEl>
                                          <p:spTgt spid="189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xit" presetSubtype="0" fill="hold" nodeType="clickEffect">
                                  <p:stCondLst>
                                    <p:cond delay="0"/>
                                  </p:stCondLst>
                                  <p:childTnLst>
                                    <p:animEffect transition="out" filter="wedge">
                                      <p:cBhvr>
                                        <p:cTn id="11" dur="2000"/>
                                        <p:tgtEl>
                                          <p:spTgt spid="189450"/>
                                        </p:tgtEl>
                                      </p:cBhvr>
                                    </p:animEffect>
                                    <p:set>
                                      <p:cBhvr>
                                        <p:cTn id="12" dur="1" fill="hold">
                                          <p:stCondLst>
                                            <p:cond delay="1999"/>
                                          </p:stCondLst>
                                        </p:cTn>
                                        <p:tgtEl>
                                          <p:spTgt spid="18945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89452"/>
                                        </p:tgtEl>
                                        <p:attrNameLst>
                                          <p:attrName>style.visibility</p:attrName>
                                        </p:attrNameLst>
                                      </p:cBhvr>
                                      <p:to>
                                        <p:strVal val="visible"/>
                                      </p:to>
                                    </p:set>
                                    <p:animEffect transition="in" filter="box(out)">
                                      <p:cBhvr>
                                        <p:cTn id="17" dur="2000"/>
                                        <p:tgtEl>
                                          <p:spTgt spid="1894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xit" presetSubtype="0" fill="hold" nodeType="clickEffect">
                                  <p:stCondLst>
                                    <p:cond delay="0"/>
                                  </p:stCondLst>
                                  <p:childTnLst>
                                    <p:animEffect transition="out" filter="wedge">
                                      <p:cBhvr>
                                        <p:cTn id="21" dur="2000"/>
                                        <p:tgtEl>
                                          <p:spTgt spid="189452"/>
                                        </p:tgtEl>
                                      </p:cBhvr>
                                    </p:animEffect>
                                    <p:set>
                                      <p:cBhvr>
                                        <p:cTn id="22" dur="1" fill="hold">
                                          <p:stCondLst>
                                            <p:cond delay="1999"/>
                                          </p:stCondLst>
                                        </p:cTn>
                                        <p:tgtEl>
                                          <p:spTgt spid="18945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89454"/>
                                        </p:tgtEl>
                                        <p:attrNameLst>
                                          <p:attrName>style.visibility</p:attrName>
                                        </p:attrNameLst>
                                      </p:cBhvr>
                                      <p:to>
                                        <p:strVal val="visible"/>
                                      </p:to>
                                    </p:set>
                                    <p:animEffect transition="in" filter="box(out)">
                                      <p:cBhvr>
                                        <p:cTn id="27" dur="2000"/>
                                        <p:tgtEl>
                                          <p:spTgt spid="1894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0" presetClass="exit" presetSubtype="0" fill="hold" nodeType="clickEffect">
                                  <p:stCondLst>
                                    <p:cond delay="0"/>
                                  </p:stCondLst>
                                  <p:childTnLst>
                                    <p:animEffect transition="out" filter="wedge">
                                      <p:cBhvr>
                                        <p:cTn id="31" dur="2000"/>
                                        <p:tgtEl>
                                          <p:spTgt spid="189454"/>
                                        </p:tgtEl>
                                      </p:cBhvr>
                                    </p:animEffect>
                                    <p:set>
                                      <p:cBhvr>
                                        <p:cTn id="32" dur="1" fill="hold">
                                          <p:stCondLst>
                                            <p:cond delay="1999"/>
                                          </p:stCondLst>
                                        </p:cTn>
                                        <p:tgtEl>
                                          <p:spTgt spid="18945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189456"/>
                                        </p:tgtEl>
                                        <p:attrNameLst>
                                          <p:attrName>style.visibility</p:attrName>
                                        </p:attrNameLst>
                                      </p:cBhvr>
                                      <p:to>
                                        <p:strVal val="visible"/>
                                      </p:to>
                                    </p:set>
                                    <p:animEffect transition="in" filter="box(out)">
                                      <p:cBhvr>
                                        <p:cTn id="37" dur="2000"/>
                                        <p:tgtEl>
                                          <p:spTgt spid="18945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0" presetClass="exit" presetSubtype="0" fill="hold" nodeType="clickEffect">
                                  <p:stCondLst>
                                    <p:cond delay="0"/>
                                  </p:stCondLst>
                                  <p:childTnLst>
                                    <p:animEffect transition="out" filter="wedge">
                                      <p:cBhvr>
                                        <p:cTn id="41" dur="2000"/>
                                        <p:tgtEl>
                                          <p:spTgt spid="189456"/>
                                        </p:tgtEl>
                                      </p:cBhvr>
                                    </p:animEffect>
                                    <p:set>
                                      <p:cBhvr>
                                        <p:cTn id="42" dur="1" fill="hold">
                                          <p:stCondLst>
                                            <p:cond delay="1999"/>
                                          </p:stCondLst>
                                        </p:cTn>
                                        <p:tgtEl>
                                          <p:spTgt spid="18945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189460"/>
                                        </p:tgtEl>
                                        <p:attrNameLst>
                                          <p:attrName>style.visibility</p:attrName>
                                        </p:attrNameLst>
                                      </p:cBhvr>
                                      <p:to>
                                        <p:strVal val="visible"/>
                                      </p:to>
                                    </p:set>
                                    <p:animEffect transition="in" filter="box(out)">
                                      <p:cBhvr>
                                        <p:cTn id="47" dur="2000"/>
                                        <p:tgtEl>
                                          <p:spTgt spid="18946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0" presetClass="exit" presetSubtype="0" fill="hold" nodeType="clickEffect">
                                  <p:stCondLst>
                                    <p:cond delay="0"/>
                                  </p:stCondLst>
                                  <p:childTnLst>
                                    <p:animEffect transition="out" filter="wedge">
                                      <p:cBhvr>
                                        <p:cTn id="51" dur="2000"/>
                                        <p:tgtEl>
                                          <p:spTgt spid="189460"/>
                                        </p:tgtEl>
                                      </p:cBhvr>
                                    </p:animEffect>
                                    <p:set>
                                      <p:cBhvr>
                                        <p:cTn id="52" dur="1" fill="hold">
                                          <p:stCondLst>
                                            <p:cond delay="1999"/>
                                          </p:stCondLst>
                                        </p:cTn>
                                        <p:tgtEl>
                                          <p:spTgt spid="189460"/>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nodeType="clickEffect">
                                  <p:stCondLst>
                                    <p:cond delay="0"/>
                                  </p:stCondLst>
                                  <p:childTnLst>
                                    <p:set>
                                      <p:cBhvr>
                                        <p:cTn id="56" dur="1" fill="hold">
                                          <p:stCondLst>
                                            <p:cond delay="0"/>
                                          </p:stCondLst>
                                        </p:cTn>
                                        <p:tgtEl>
                                          <p:spTgt spid="189462"/>
                                        </p:tgtEl>
                                        <p:attrNameLst>
                                          <p:attrName>style.visibility</p:attrName>
                                        </p:attrNameLst>
                                      </p:cBhvr>
                                      <p:to>
                                        <p:strVal val="visible"/>
                                      </p:to>
                                    </p:set>
                                    <p:animEffect transition="in" filter="box(out)">
                                      <p:cBhvr>
                                        <p:cTn id="57" dur="2000"/>
                                        <p:tgtEl>
                                          <p:spTgt spid="18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74" name="Picture 10" descr="latest?cb=201304291858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3200"/>
            <a:ext cx="9144000" cy="645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75" name="Text Box 11"/>
          <p:cNvSpPr txBox="1">
            <a:spLocks noChangeArrowheads="1"/>
          </p:cNvSpPr>
          <p:nvPr/>
        </p:nvSpPr>
        <p:spPr bwMode="auto">
          <a:xfrm>
            <a:off x="400050" y="228600"/>
            <a:ext cx="7448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P.: ¿Qué debe hacer para alcanzar el Vaso Sagrado?</a:t>
            </a:r>
          </a:p>
          <a:p>
            <a:pPr eaLnBrk="1" hangingPunct="1"/>
            <a:r>
              <a:rPr lang="es-AR"/>
              <a:t>R.: Convertirse en uno más del ilimitado número de Caballeros del Rey.</a:t>
            </a:r>
            <a:endParaRPr lang="es-ES_tradnl"/>
          </a:p>
        </p:txBody>
      </p:sp>
      <p:sp>
        <p:nvSpPr>
          <p:cNvPr id="4" name="3 CuadroTexto"/>
          <p:cNvSpPr txBox="1">
            <a:spLocks noChangeArrowheads="1"/>
          </p:cNvSpPr>
          <p:nvPr/>
        </p:nvSpPr>
        <p:spPr bwMode="auto">
          <a:xfrm>
            <a:off x="1143000" y="5151438"/>
            <a:ext cx="6858000" cy="147796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1500"/>
              <a:t>Malkuth es el </a:t>
            </a:r>
            <a:r>
              <a:rPr lang="es-MX" sz="1500" i="1"/>
              <a:t>Reino</a:t>
            </a:r>
            <a:r>
              <a:rPr lang="es-MX" sz="1500"/>
              <a:t>. Kether es la </a:t>
            </a:r>
            <a:r>
              <a:rPr lang="es-MX" sz="1500" i="1"/>
              <a:t>Corona</a:t>
            </a:r>
            <a:r>
              <a:rPr lang="es-MX" sz="1500"/>
              <a:t>, la </a:t>
            </a:r>
            <a:r>
              <a:rPr lang="es-MX" sz="1500" i="1"/>
              <a:t>Corona del Rey de todo lo de arriba y todo lo de abajo.</a:t>
            </a:r>
            <a:r>
              <a:rPr lang="es-MX" sz="1500"/>
              <a:t> El Rey del Reino. No rebajemos la dignidad del hombre o de cualquier cosa creada, porque </a:t>
            </a:r>
            <a:r>
              <a:rPr lang="es-MX" sz="1500" i="1"/>
              <a:t>¿qué es un Rey sin un Reino? </a:t>
            </a:r>
            <a:r>
              <a:rPr lang="es-MX" sz="1500"/>
              <a:t>Un Reino puede existir sin un Rey: será algo caótico, pero existirá. Pero, ¿qué es un Rey sin un Reino? Nada. No nos rebajemos en aras del temor: el Rey necesita de sus Caballeros.</a:t>
            </a:r>
            <a:endParaRPr lang="es-AR" sz="150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90474"/>
                                        </p:tgtEl>
                                        <p:attrNameLst>
                                          <p:attrName>style.visibility</p:attrName>
                                        </p:attrNameLst>
                                      </p:cBhvr>
                                      <p:to>
                                        <p:strVal val="visible"/>
                                      </p:to>
                                    </p:set>
                                    <p:animEffect transition="in" filter="box(out)">
                                      <p:cBhvr>
                                        <p:cTn id="7" dur="2000"/>
                                        <p:tgtEl>
                                          <p:spTgt spid="1904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0475"/>
                                        </p:tgtEl>
                                        <p:attrNameLst>
                                          <p:attrName>style.visibility</p:attrName>
                                        </p:attrNameLst>
                                      </p:cBhvr>
                                      <p:to>
                                        <p:strVal val="visible"/>
                                      </p:to>
                                    </p:set>
                                    <p:animEffect transition="in" filter="fade">
                                      <p:cBhvr>
                                        <p:cTn id="12" dur="2000"/>
                                        <p:tgtEl>
                                          <p:spTgt spid="1904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out)">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5" grpId="0"/>
      <p:bldP spid="4"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75" name="Text Box 11"/>
          <p:cNvSpPr txBox="1">
            <a:spLocks noChangeArrowheads="1"/>
          </p:cNvSpPr>
          <p:nvPr/>
        </p:nvSpPr>
        <p:spPr bwMode="auto">
          <a:xfrm>
            <a:off x="400050" y="228600"/>
            <a:ext cx="8247063"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P.: ¿Qué debe hacer el Iniciado para ser admitido en el ilimitado número de los</a:t>
            </a:r>
          </a:p>
          <a:p>
            <a:pPr eaLnBrk="1" hangingPunct="1"/>
            <a:r>
              <a:rPr lang="es-AR"/>
              <a:t>Caballeros del Rey?</a:t>
            </a:r>
          </a:p>
          <a:p>
            <a:pPr eaLnBrk="1" hangingPunct="1"/>
            <a:r>
              <a:rPr lang="es-AR"/>
              <a:t>R.: Él mismo debe convertirse en Rey.</a:t>
            </a:r>
            <a:endParaRPr lang="es-ES_tradnl"/>
          </a:p>
        </p:txBody>
      </p:sp>
      <p:pic>
        <p:nvPicPr>
          <p:cNvPr id="499714" name="Picture 2" descr="http://image.slidesharecdn.com/kingarthur-150411011957-conversion-gate01/95/form-1-english-novel-king-arthur-7-638.jpg?cb=14287153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35075"/>
            <a:ext cx="7388225" cy="554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381000" y="5857875"/>
            <a:ext cx="8266113" cy="9239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Uno de los nombres asociados a Malkuth es Adonai Melekh. Melekh significa </a:t>
            </a:r>
            <a:r>
              <a:rPr lang="es-MX" i="1"/>
              <a:t>Rey</a:t>
            </a:r>
            <a:r>
              <a:rPr lang="es-MX"/>
              <a:t>, de donde el Rey no sólo está en la Corona (Kether, la trascendencia) sino</a:t>
            </a:r>
          </a:p>
          <a:p>
            <a:pPr eaLnBrk="1" hangingPunct="1"/>
            <a:r>
              <a:rPr lang="es-MX"/>
              <a:t>también en su Reino (la inmanencia).</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0475"/>
                                        </p:tgtEl>
                                        <p:attrNameLst>
                                          <p:attrName>style.visibility</p:attrName>
                                        </p:attrNameLst>
                                      </p:cBhvr>
                                      <p:to>
                                        <p:strVal val="visible"/>
                                      </p:to>
                                    </p:set>
                                    <p:animEffect transition="in" filter="fade">
                                      <p:cBhvr>
                                        <p:cTn id="7" dur="2000"/>
                                        <p:tgtEl>
                                          <p:spTgt spid="1904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99714"/>
                                        </p:tgtEl>
                                        <p:attrNameLst>
                                          <p:attrName>style.visibility</p:attrName>
                                        </p:attrNameLst>
                                      </p:cBhvr>
                                      <p:to>
                                        <p:strVal val="visible"/>
                                      </p:to>
                                    </p:set>
                                    <p:animEffect transition="in" filter="box(out)">
                                      <p:cBhvr>
                                        <p:cTn id="12" dur="2000"/>
                                        <p:tgtEl>
                                          <p:spTgt spid="4997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5" grpId="0"/>
      <p:bldP spid="4"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75" name="Text Box 11"/>
          <p:cNvSpPr txBox="1">
            <a:spLocks noChangeArrowheads="1"/>
          </p:cNvSpPr>
          <p:nvPr/>
        </p:nvSpPr>
        <p:spPr bwMode="auto">
          <a:xfrm>
            <a:off x="400050" y="228600"/>
            <a:ext cx="8247063"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Según otras versiones:</a:t>
            </a:r>
          </a:p>
          <a:p>
            <a:pPr eaLnBrk="1" hangingPunct="1"/>
            <a:r>
              <a:rPr lang="es-AR"/>
              <a:t>P.: ¿Qué debe hacer el Iniciado para ser admitido en el ilimitado número de los</a:t>
            </a:r>
          </a:p>
          <a:p>
            <a:pPr eaLnBrk="1" hangingPunct="1"/>
            <a:r>
              <a:rPr lang="es-AR"/>
              <a:t>Caballeros del Rey?</a:t>
            </a:r>
          </a:p>
          <a:p>
            <a:pPr eaLnBrk="1" hangingPunct="1"/>
            <a:r>
              <a:rPr lang="es-AR"/>
              <a:t>R.: Convertirse en su propio Rey.</a:t>
            </a:r>
            <a:endParaRPr lang="es-ES_tradnl"/>
          </a:p>
        </p:txBody>
      </p:sp>
      <p:pic>
        <p:nvPicPr>
          <p:cNvPr id="500738" name="Picture 2" descr="http://rosealchemy.org/Images/Conjuncti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550" y="1524000"/>
            <a:ext cx="49720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0475"/>
                                        </p:tgtEl>
                                        <p:attrNameLst>
                                          <p:attrName>style.visibility</p:attrName>
                                        </p:attrNameLst>
                                      </p:cBhvr>
                                      <p:to>
                                        <p:strVal val="visible"/>
                                      </p:to>
                                    </p:set>
                                    <p:animEffect transition="in" filter="fade">
                                      <p:cBhvr>
                                        <p:cTn id="7" dur="2000"/>
                                        <p:tgtEl>
                                          <p:spTgt spid="1904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00738"/>
                                        </p:tgtEl>
                                        <p:attrNameLst>
                                          <p:attrName>style.visibility</p:attrName>
                                        </p:attrNameLst>
                                      </p:cBhvr>
                                      <p:to>
                                        <p:strVal val="visible"/>
                                      </p:to>
                                    </p:set>
                                    <p:animEffect transition="in" filter="box(out)">
                                      <p:cBhvr>
                                        <p:cTn id="12" dur="2000"/>
                                        <p:tgtEl>
                                          <p:spTgt spid="500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5"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75" name="Text Box 11"/>
          <p:cNvSpPr txBox="1">
            <a:spLocks noChangeArrowheads="1"/>
          </p:cNvSpPr>
          <p:nvPr/>
        </p:nvSpPr>
        <p:spPr bwMode="auto">
          <a:xfrm>
            <a:off x="228600" y="228600"/>
            <a:ext cx="8815388"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P.: ¿Cómo puede convertirse en Rey?</a:t>
            </a:r>
          </a:p>
          <a:p>
            <a:pPr eaLnBrk="1" hangingPunct="1"/>
            <a:r>
              <a:rPr lang="es-AR"/>
              <a:t>R.: Siendo afortunado en las cuatro pruebas del fuego, agua, tierra y aire, y saliendo</a:t>
            </a:r>
          </a:p>
          <a:p>
            <a:pPr eaLnBrk="1" hangingPunct="1"/>
            <a:r>
              <a:rPr lang="es-MX"/>
              <a:t>victorioso en sus combates contra el dragón.</a:t>
            </a:r>
            <a:endParaRPr lang="es-ES_tradnl"/>
          </a:p>
        </p:txBody>
      </p:sp>
      <p:pic>
        <p:nvPicPr>
          <p:cNvPr id="501762" name="Picture 2" descr="https://s-media-cache-ak0.pinimg.com/564x/11/94/29/119429d4848ada90af546228ba6bb2c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575" y="1225550"/>
            <a:ext cx="7388225" cy="555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0475"/>
                                        </p:tgtEl>
                                        <p:attrNameLst>
                                          <p:attrName>style.visibility</p:attrName>
                                        </p:attrNameLst>
                                      </p:cBhvr>
                                      <p:to>
                                        <p:strVal val="visible"/>
                                      </p:to>
                                    </p:set>
                                    <p:animEffect transition="in" filter="fade">
                                      <p:cBhvr>
                                        <p:cTn id="7" dur="2000"/>
                                        <p:tgtEl>
                                          <p:spTgt spid="1904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01762"/>
                                        </p:tgtEl>
                                        <p:attrNameLst>
                                          <p:attrName>style.visibility</p:attrName>
                                        </p:attrNameLst>
                                      </p:cBhvr>
                                      <p:to>
                                        <p:strVal val="visible"/>
                                      </p:to>
                                    </p:set>
                                    <p:animEffect transition="in" filter="box(out)">
                                      <p:cBhvr>
                                        <p:cTn id="12" dur="2000"/>
                                        <p:tgtEl>
                                          <p:spTgt spid="501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5"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8450" name="Picture 2" descr="http://images5.fanpop.com/image/photos/30200000/Frederick-J-Waugh-The-Knight-of-the-Holy-Grail-1912-fine-art-30227320-1400-10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762000" y="152400"/>
            <a:ext cx="4946650" cy="369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El Caballero del Santo Grial, F.J. Waugh, 1912</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8450"/>
                                        </p:tgtEl>
                                        <p:attrNameLst>
                                          <p:attrName>style.visibility</p:attrName>
                                        </p:attrNameLst>
                                      </p:cBhvr>
                                      <p:to>
                                        <p:strVal val="visible"/>
                                      </p:to>
                                    </p:set>
                                    <p:animEffect transition="in" filter="box(out)">
                                      <p:cBhvr>
                                        <p:cTn id="7" dur="2000"/>
                                        <p:tgtEl>
                                          <p:spTgt spid="488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title" idx="4294967295"/>
          </p:nvPr>
        </p:nvSpPr>
        <p:spPr/>
        <p:txBody>
          <a:bodyPr/>
          <a:lstStyle/>
          <a:p>
            <a:pPr eaLnBrk="1" hangingPunct="1"/>
            <a:r>
              <a:rPr lang="es-AR" smtClean="0"/>
              <a:t>El Cristo Cósmico</a:t>
            </a:r>
            <a:endParaRPr lang="es-ES_tradnl" smtClean="0"/>
          </a:p>
        </p:txBody>
      </p:sp>
      <p:sp>
        <p:nvSpPr>
          <p:cNvPr id="568323" name="Rectangle 3"/>
          <p:cNvSpPr>
            <a:spLocks noGrp="1" noChangeArrowheads="1"/>
          </p:cNvSpPr>
          <p:nvPr>
            <p:ph type="body" idx="4294967295"/>
          </p:nvPr>
        </p:nvSpPr>
        <p:spPr>
          <a:xfrm>
            <a:off x="228600" y="1295400"/>
            <a:ext cx="8686800" cy="4800600"/>
          </a:xfrm>
        </p:spPr>
        <p:txBody>
          <a:bodyPr/>
          <a:lstStyle/>
          <a:p>
            <a:pPr eaLnBrk="1" hangingPunct="1">
              <a:lnSpc>
                <a:spcPct val="80000"/>
              </a:lnSpc>
              <a:buFontTx/>
              <a:buNone/>
            </a:pPr>
            <a:endParaRPr lang="es-ES" sz="2000" smtClean="0"/>
          </a:p>
          <a:p>
            <a:pPr eaLnBrk="1" hangingPunct="1">
              <a:lnSpc>
                <a:spcPct val="80000"/>
              </a:lnSpc>
            </a:pPr>
            <a:r>
              <a:rPr lang="es-MX" sz="2000" smtClean="0"/>
              <a:t>Este es un punto complejo, porque en él nos movemos demasiado cerca de la religión, y el Martinismo debe ser una vía de Iniciación.</a:t>
            </a:r>
          </a:p>
          <a:p>
            <a:pPr eaLnBrk="1" hangingPunct="1">
              <a:lnSpc>
                <a:spcPct val="80000"/>
              </a:lnSpc>
            </a:pPr>
            <a:r>
              <a:rPr lang="es-MX" sz="2000" smtClean="0"/>
              <a:t>El denominado Cristo Cósmico, o Principio Crístico, es algo diferente de la personalidad de Jesús, independientemente de que éste haya históricamente existido o no existido, o del valor que atribuyamos a su vida y enseñanzas.</a:t>
            </a:r>
          </a:p>
          <a:p>
            <a:pPr eaLnBrk="1" hangingPunct="1">
              <a:lnSpc>
                <a:spcPct val="80000"/>
              </a:lnSpc>
            </a:pPr>
            <a:r>
              <a:rPr lang="es-MX" sz="2000" smtClean="0"/>
              <a:t>El Cristo Cósmico es el </a:t>
            </a:r>
            <a:r>
              <a:rPr lang="es-MX" sz="2000" i="1" smtClean="0"/>
              <a:t>Verbo</a:t>
            </a:r>
            <a:r>
              <a:rPr lang="es-MX" sz="2000" smtClean="0"/>
              <a:t>, el </a:t>
            </a:r>
            <a:r>
              <a:rPr lang="es-MX" sz="2000" i="1" smtClean="0"/>
              <a:t>Logos</a:t>
            </a:r>
            <a:r>
              <a:rPr lang="es-MX" sz="2000" smtClean="0"/>
              <a:t>, entendido en un triple significado:</a:t>
            </a:r>
          </a:p>
          <a:p>
            <a:pPr eaLnBrk="1" hangingPunct="1">
              <a:lnSpc>
                <a:spcPct val="80000"/>
              </a:lnSpc>
            </a:pPr>
            <a:r>
              <a:rPr lang="es-MX" sz="2000" smtClean="0"/>
              <a:t>- como principio racional (Logos), implica una razón, un orden subyacente a la Naturaleza, que le otorga </a:t>
            </a:r>
            <a:r>
              <a:rPr lang="es-MX" sz="2000" i="1" smtClean="0"/>
              <a:t>sentido</a:t>
            </a:r>
            <a:r>
              <a:rPr lang="es-MX" sz="2000" smtClean="0"/>
              <a:t>.</a:t>
            </a:r>
          </a:p>
          <a:p>
            <a:pPr eaLnBrk="1" hangingPunct="1">
              <a:lnSpc>
                <a:spcPct val="80000"/>
              </a:lnSpc>
            </a:pPr>
            <a:r>
              <a:rPr lang="es-MX" sz="2000" smtClean="0"/>
              <a:t>- como principio de consagración (Cristo) otorga una naturaleza sagrada a todos los actos que se conformen con el Logos.</a:t>
            </a:r>
          </a:p>
          <a:p>
            <a:pPr eaLnBrk="1" hangingPunct="1">
              <a:lnSpc>
                <a:spcPct val="80000"/>
              </a:lnSpc>
            </a:pPr>
            <a:r>
              <a:rPr lang="es-MX" sz="2000" smtClean="0"/>
              <a:t>- como principio de manifestación (Verbo) es la Palabra, la energía o substancia emanada en el origen del Cosmos.</a:t>
            </a:r>
          </a:p>
          <a:p>
            <a:pPr eaLnBrk="1" hangingPunct="1">
              <a:lnSpc>
                <a:spcPct val="80000"/>
              </a:lnSpc>
            </a:pPr>
            <a:r>
              <a:rPr lang="es-MX" sz="2000" smtClean="0"/>
              <a:t>Como estos tres conceptos refieren a la totalidad del Universo, el Cristo Cósmico es, también, la base y el fundamento de la Unidad.</a:t>
            </a:r>
            <a:endParaRPr lang="es-ES_tradnl" sz="20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8322"/>
                                        </p:tgtEl>
                                        <p:attrNameLst>
                                          <p:attrName>style.visibility</p:attrName>
                                        </p:attrNameLst>
                                      </p:cBhvr>
                                      <p:to>
                                        <p:strVal val="visible"/>
                                      </p:to>
                                    </p:set>
                                    <p:animEffect transition="in" filter="blinds(horizontal)">
                                      <p:cBhvr>
                                        <p:cTn id="7" dur="500"/>
                                        <p:tgtEl>
                                          <p:spTgt spid="568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8323">
                                            <p:txEl>
                                              <p:pRg st="1" end="1"/>
                                            </p:txEl>
                                          </p:spTgt>
                                        </p:tgtEl>
                                        <p:attrNameLst>
                                          <p:attrName>style.visibility</p:attrName>
                                        </p:attrNameLst>
                                      </p:cBhvr>
                                      <p:to>
                                        <p:strVal val="visible"/>
                                      </p:to>
                                    </p:set>
                                    <p:animEffect transition="in" filter="blinds(horizontal)">
                                      <p:cBhvr>
                                        <p:cTn id="12" dur="500"/>
                                        <p:tgtEl>
                                          <p:spTgt spid="5683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8323">
                                            <p:txEl>
                                              <p:pRg st="2" end="2"/>
                                            </p:txEl>
                                          </p:spTgt>
                                        </p:tgtEl>
                                        <p:attrNameLst>
                                          <p:attrName>style.visibility</p:attrName>
                                        </p:attrNameLst>
                                      </p:cBhvr>
                                      <p:to>
                                        <p:strVal val="visible"/>
                                      </p:to>
                                    </p:set>
                                    <p:animEffect transition="in" filter="blinds(horizontal)">
                                      <p:cBhvr>
                                        <p:cTn id="17" dur="500"/>
                                        <p:tgtEl>
                                          <p:spTgt spid="5683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8323">
                                            <p:txEl>
                                              <p:pRg st="3" end="3"/>
                                            </p:txEl>
                                          </p:spTgt>
                                        </p:tgtEl>
                                        <p:attrNameLst>
                                          <p:attrName>style.visibility</p:attrName>
                                        </p:attrNameLst>
                                      </p:cBhvr>
                                      <p:to>
                                        <p:strVal val="visible"/>
                                      </p:to>
                                    </p:set>
                                    <p:animEffect transition="in" filter="blinds(horizontal)">
                                      <p:cBhvr>
                                        <p:cTn id="22" dur="500"/>
                                        <p:tgtEl>
                                          <p:spTgt spid="5683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68323">
                                            <p:txEl>
                                              <p:pRg st="4" end="4"/>
                                            </p:txEl>
                                          </p:spTgt>
                                        </p:tgtEl>
                                        <p:attrNameLst>
                                          <p:attrName>style.visibility</p:attrName>
                                        </p:attrNameLst>
                                      </p:cBhvr>
                                      <p:to>
                                        <p:strVal val="visible"/>
                                      </p:to>
                                    </p:set>
                                    <p:animEffect transition="in" filter="blinds(horizontal)">
                                      <p:cBhvr>
                                        <p:cTn id="27" dur="500"/>
                                        <p:tgtEl>
                                          <p:spTgt spid="5683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68323">
                                            <p:txEl>
                                              <p:pRg st="5" end="5"/>
                                            </p:txEl>
                                          </p:spTgt>
                                        </p:tgtEl>
                                        <p:attrNameLst>
                                          <p:attrName>style.visibility</p:attrName>
                                        </p:attrNameLst>
                                      </p:cBhvr>
                                      <p:to>
                                        <p:strVal val="visible"/>
                                      </p:to>
                                    </p:set>
                                    <p:animEffect transition="in" filter="blinds(horizontal)">
                                      <p:cBhvr>
                                        <p:cTn id="32" dur="500"/>
                                        <p:tgtEl>
                                          <p:spTgt spid="56832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68323">
                                            <p:txEl>
                                              <p:pRg st="6" end="6"/>
                                            </p:txEl>
                                          </p:spTgt>
                                        </p:tgtEl>
                                        <p:attrNameLst>
                                          <p:attrName>style.visibility</p:attrName>
                                        </p:attrNameLst>
                                      </p:cBhvr>
                                      <p:to>
                                        <p:strVal val="visible"/>
                                      </p:to>
                                    </p:set>
                                    <p:animEffect transition="in" filter="blinds(horizontal)">
                                      <p:cBhvr>
                                        <p:cTn id="37" dur="500"/>
                                        <p:tgtEl>
                                          <p:spTgt spid="56832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68323">
                                            <p:txEl>
                                              <p:pRg st="7" end="7"/>
                                            </p:txEl>
                                          </p:spTgt>
                                        </p:tgtEl>
                                        <p:attrNameLst>
                                          <p:attrName>style.visibility</p:attrName>
                                        </p:attrNameLst>
                                      </p:cBhvr>
                                      <p:to>
                                        <p:strVal val="visible"/>
                                      </p:to>
                                    </p:set>
                                    <p:animEffect transition="in" filter="blinds(horizontal)">
                                      <p:cBhvr>
                                        <p:cTn id="42" dur="500"/>
                                        <p:tgtEl>
                                          <p:spTgt spid="5683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2" grpId="0"/>
      <p:bldP spid="568323" grpId="0" build="p"/>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3" name="Picture 5" descr="http://domaingang.com/wp-content/uploads/2010/11/logos-300x2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96613"/>
                                        </p:tgtEl>
                                        <p:attrNameLst>
                                          <p:attrName>style.visibility</p:attrName>
                                        </p:attrNameLst>
                                      </p:cBhvr>
                                      <p:to>
                                        <p:strVal val="visible"/>
                                      </p:to>
                                    </p:set>
                                    <p:animEffect transition="in" filter="box(out)">
                                      <p:cBhvr>
                                        <p:cTn id="7" dur="2000"/>
                                        <p:tgtEl>
                                          <p:spTgt spid="196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title"/>
          </p:nvPr>
        </p:nvSpPr>
        <p:spPr/>
        <p:txBody>
          <a:bodyPr/>
          <a:lstStyle/>
          <a:p>
            <a:pPr eaLnBrk="1" hangingPunct="1"/>
            <a:r>
              <a:rPr lang="es-AR" smtClean="0"/>
              <a:t>El Tiempo</a:t>
            </a:r>
            <a:endParaRPr lang="es-ES_tradnl" smtClean="0"/>
          </a:p>
        </p:txBody>
      </p:sp>
      <p:sp>
        <p:nvSpPr>
          <p:cNvPr id="568323" name="Rectangle 3"/>
          <p:cNvSpPr>
            <a:spLocks noGrp="1" noChangeArrowheads="1"/>
          </p:cNvSpPr>
          <p:nvPr>
            <p:ph sz="half" idx="1"/>
          </p:nvPr>
        </p:nvSpPr>
        <p:spPr>
          <a:xfrm>
            <a:off x="0" y="1189038"/>
            <a:ext cx="4648200" cy="4525962"/>
          </a:xfrm>
        </p:spPr>
        <p:txBody>
          <a:bodyPr/>
          <a:lstStyle/>
          <a:p>
            <a:pPr eaLnBrk="1" hangingPunct="1">
              <a:lnSpc>
                <a:spcPct val="80000"/>
              </a:lnSpc>
              <a:buFontTx/>
              <a:buNone/>
            </a:pPr>
            <a:endParaRPr lang="es-ES" sz="2000" smtClean="0"/>
          </a:p>
          <a:p>
            <a:r>
              <a:rPr lang="es-AR" sz="2000" smtClean="0"/>
              <a:t>Toda ceremonia mística iniciática consiste principalmente en una reactualización de un acontecimiento sagrado que tuvo lugar en un pasado mítico, incluso en el “</a:t>
            </a:r>
            <a:r>
              <a:rPr lang="es-AR" sz="2000" i="1" smtClean="0"/>
              <a:t>principio de los tiempos</a:t>
            </a:r>
            <a:r>
              <a:rPr lang="es-AR" sz="2000" smtClean="0"/>
              <a:t>”. </a:t>
            </a:r>
          </a:p>
          <a:p>
            <a:r>
              <a:rPr lang="es-AR" sz="2000" smtClean="0"/>
              <a:t>Esto supone que el hecho de participar en tal ceremonia permite salir del tiempo presente, del tiempo ordinario, para integrar plenamente el tiempo sagrado.</a:t>
            </a:r>
          </a:p>
          <a:p>
            <a:r>
              <a:rPr lang="es-AR" sz="2000" smtClean="0"/>
              <a:t>Entonces, éste es una especie de tiempo indefinidamente reactualizable o reproducible, un eterno presente, un “tiempo intemporal” si podemos llamarlo así.</a:t>
            </a:r>
            <a:endParaRPr lang="es-ES_tradnl" sz="2000" smtClean="0"/>
          </a:p>
        </p:txBody>
      </p:sp>
      <p:pic>
        <p:nvPicPr>
          <p:cNvPr id="466948" name="Picture 4" descr="http://static.cnnexpansion.com/media/mix/mix_medir-el-tiempo_201210291623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6188" y="1447800"/>
            <a:ext cx="370681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8322"/>
                                        </p:tgtEl>
                                        <p:attrNameLst>
                                          <p:attrName>style.visibility</p:attrName>
                                        </p:attrNameLst>
                                      </p:cBhvr>
                                      <p:to>
                                        <p:strVal val="visible"/>
                                      </p:to>
                                    </p:set>
                                    <p:animEffect transition="in" filter="blinds(horizontal)">
                                      <p:cBhvr>
                                        <p:cTn id="7" dur="500"/>
                                        <p:tgtEl>
                                          <p:spTgt spid="568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8323">
                                            <p:txEl>
                                              <p:pRg st="1" end="1"/>
                                            </p:txEl>
                                          </p:spTgt>
                                        </p:tgtEl>
                                        <p:attrNameLst>
                                          <p:attrName>style.visibility</p:attrName>
                                        </p:attrNameLst>
                                      </p:cBhvr>
                                      <p:to>
                                        <p:strVal val="visible"/>
                                      </p:to>
                                    </p:set>
                                    <p:animEffect transition="in" filter="blinds(horizontal)">
                                      <p:cBhvr>
                                        <p:cTn id="12" dur="500"/>
                                        <p:tgtEl>
                                          <p:spTgt spid="5683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8323">
                                            <p:txEl>
                                              <p:pRg st="2" end="2"/>
                                            </p:txEl>
                                          </p:spTgt>
                                        </p:tgtEl>
                                        <p:attrNameLst>
                                          <p:attrName>style.visibility</p:attrName>
                                        </p:attrNameLst>
                                      </p:cBhvr>
                                      <p:to>
                                        <p:strVal val="visible"/>
                                      </p:to>
                                    </p:set>
                                    <p:animEffect transition="in" filter="blinds(horizontal)">
                                      <p:cBhvr>
                                        <p:cTn id="17" dur="500"/>
                                        <p:tgtEl>
                                          <p:spTgt spid="5683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8323">
                                            <p:txEl>
                                              <p:pRg st="3" end="3"/>
                                            </p:txEl>
                                          </p:spTgt>
                                        </p:tgtEl>
                                        <p:attrNameLst>
                                          <p:attrName>style.visibility</p:attrName>
                                        </p:attrNameLst>
                                      </p:cBhvr>
                                      <p:to>
                                        <p:strVal val="visible"/>
                                      </p:to>
                                    </p:set>
                                    <p:animEffect transition="in" filter="blinds(horizontal)">
                                      <p:cBhvr>
                                        <p:cTn id="22" dur="500"/>
                                        <p:tgtEl>
                                          <p:spTgt spid="5683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66948"/>
                                        </p:tgtEl>
                                        <p:attrNameLst>
                                          <p:attrName>style.visibility</p:attrName>
                                        </p:attrNameLst>
                                      </p:cBhvr>
                                      <p:to>
                                        <p:strVal val="visible"/>
                                      </p:to>
                                    </p:set>
                                    <p:animEffect transition="in" filter="box(out)">
                                      <p:cBhvr>
                                        <p:cTn id="27" dur="2000"/>
                                        <p:tgtEl>
                                          <p:spTgt spid="466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2" grpId="0"/>
      <p:bldP spid="568323" grpId="0" build="p"/>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title"/>
          </p:nvPr>
        </p:nvSpPr>
        <p:spPr/>
        <p:txBody>
          <a:bodyPr/>
          <a:lstStyle/>
          <a:p>
            <a:pPr eaLnBrk="1" hangingPunct="1"/>
            <a:r>
              <a:rPr lang="es-AR" smtClean="0"/>
              <a:t>El Tiempo</a:t>
            </a:r>
            <a:endParaRPr lang="es-ES_tradnl" smtClean="0"/>
          </a:p>
        </p:txBody>
      </p:sp>
      <p:sp>
        <p:nvSpPr>
          <p:cNvPr id="568323" name="Rectangle 3"/>
          <p:cNvSpPr>
            <a:spLocks noGrp="1" noChangeArrowheads="1"/>
          </p:cNvSpPr>
          <p:nvPr>
            <p:ph sz="half" idx="1"/>
          </p:nvPr>
        </p:nvSpPr>
        <p:spPr>
          <a:xfrm>
            <a:off x="228600" y="1493838"/>
            <a:ext cx="4495800" cy="4525962"/>
          </a:xfrm>
        </p:spPr>
        <p:txBody>
          <a:bodyPr/>
          <a:lstStyle/>
          <a:p>
            <a:pPr eaLnBrk="1" hangingPunct="1">
              <a:lnSpc>
                <a:spcPct val="80000"/>
              </a:lnSpc>
              <a:buFontTx/>
              <a:buNone/>
            </a:pPr>
            <a:endParaRPr lang="es-ES" sz="2000" smtClean="0"/>
          </a:p>
          <a:p>
            <a:r>
              <a:rPr lang="es-AR" sz="2000" smtClean="0"/>
              <a:t>De una manera general, el tiempo sagrado puede ser definido como un tiempo ontológico, es decir, como un tiempo que no cambia y que no se termina jamás. </a:t>
            </a:r>
          </a:p>
          <a:p>
            <a:r>
              <a:rPr lang="es-AR" sz="2000" smtClean="0"/>
              <a:t>Por naturaleza, es por lo tanto infinito, y no tiene principio ni fin. </a:t>
            </a:r>
          </a:p>
          <a:p>
            <a:r>
              <a:rPr lang="es-AR" sz="2000" smtClean="0"/>
              <a:t>Por esa razón, la Tradición esotérica lo considera como siendo circular más que lineal. </a:t>
            </a:r>
          </a:p>
          <a:p>
            <a:r>
              <a:rPr lang="es-AR" sz="2000" smtClean="0"/>
              <a:t>Los antiguos lo representaban bajo la forma de una serpiente que se muerde la cola, a la cual le dieron el nombre de “</a:t>
            </a:r>
            <a:r>
              <a:rPr lang="es-AR" sz="2000" i="1" smtClean="0"/>
              <a:t>Ouroboros</a:t>
            </a:r>
            <a:r>
              <a:rPr lang="es-AR" sz="2000" smtClean="0"/>
              <a:t>”.</a:t>
            </a:r>
            <a:endParaRPr lang="es-ES_tradnl" sz="2000" smtClean="0"/>
          </a:p>
        </p:txBody>
      </p:sp>
      <p:pic>
        <p:nvPicPr>
          <p:cNvPr id="5" name="Picture 5" descr="1420_bi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8288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8322"/>
                                        </p:tgtEl>
                                        <p:attrNameLst>
                                          <p:attrName>style.visibility</p:attrName>
                                        </p:attrNameLst>
                                      </p:cBhvr>
                                      <p:to>
                                        <p:strVal val="visible"/>
                                      </p:to>
                                    </p:set>
                                    <p:animEffect transition="in" filter="blinds(horizontal)">
                                      <p:cBhvr>
                                        <p:cTn id="7" dur="500"/>
                                        <p:tgtEl>
                                          <p:spTgt spid="568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8323">
                                            <p:txEl>
                                              <p:pRg st="1" end="1"/>
                                            </p:txEl>
                                          </p:spTgt>
                                        </p:tgtEl>
                                        <p:attrNameLst>
                                          <p:attrName>style.visibility</p:attrName>
                                        </p:attrNameLst>
                                      </p:cBhvr>
                                      <p:to>
                                        <p:strVal val="visible"/>
                                      </p:to>
                                    </p:set>
                                    <p:animEffect transition="in" filter="blinds(horizontal)">
                                      <p:cBhvr>
                                        <p:cTn id="12" dur="500"/>
                                        <p:tgtEl>
                                          <p:spTgt spid="5683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8323">
                                            <p:txEl>
                                              <p:pRg st="2" end="2"/>
                                            </p:txEl>
                                          </p:spTgt>
                                        </p:tgtEl>
                                        <p:attrNameLst>
                                          <p:attrName>style.visibility</p:attrName>
                                        </p:attrNameLst>
                                      </p:cBhvr>
                                      <p:to>
                                        <p:strVal val="visible"/>
                                      </p:to>
                                    </p:set>
                                    <p:animEffect transition="in" filter="blinds(horizontal)">
                                      <p:cBhvr>
                                        <p:cTn id="17" dur="500"/>
                                        <p:tgtEl>
                                          <p:spTgt spid="5683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8323">
                                            <p:txEl>
                                              <p:pRg st="3" end="3"/>
                                            </p:txEl>
                                          </p:spTgt>
                                        </p:tgtEl>
                                        <p:attrNameLst>
                                          <p:attrName>style.visibility</p:attrName>
                                        </p:attrNameLst>
                                      </p:cBhvr>
                                      <p:to>
                                        <p:strVal val="visible"/>
                                      </p:to>
                                    </p:set>
                                    <p:animEffect transition="in" filter="blinds(horizontal)">
                                      <p:cBhvr>
                                        <p:cTn id="22" dur="500"/>
                                        <p:tgtEl>
                                          <p:spTgt spid="5683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68323">
                                            <p:txEl>
                                              <p:pRg st="4" end="4"/>
                                            </p:txEl>
                                          </p:spTgt>
                                        </p:tgtEl>
                                        <p:attrNameLst>
                                          <p:attrName>style.visibility</p:attrName>
                                        </p:attrNameLst>
                                      </p:cBhvr>
                                      <p:to>
                                        <p:strVal val="visible"/>
                                      </p:to>
                                    </p:set>
                                    <p:animEffect transition="in" filter="blinds(horizontal)">
                                      <p:cBhvr>
                                        <p:cTn id="27" dur="500"/>
                                        <p:tgtEl>
                                          <p:spTgt spid="5683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ox(out)">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2" grpId="0"/>
      <p:bldP spid="568323" grpId="0" build="p"/>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title"/>
          </p:nvPr>
        </p:nvSpPr>
        <p:spPr/>
        <p:txBody>
          <a:bodyPr/>
          <a:lstStyle/>
          <a:p>
            <a:pPr eaLnBrk="1" hangingPunct="1"/>
            <a:r>
              <a:rPr lang="es-AR" smtClean="0"/>
              <a:t>El Tiempo</a:t>
            </a:r>
            <a:endParaRPr lang="es-ES_tradnl" smtClean="0"/>
          </a:p>
        </p:txBody>
      </p:sp>
      <p:sp>
        <p:nvSpPr>
          <p:cNvPr id="568323" name="Rectangle 3"/>
          <p:cNvSpPr>
            <a:spLocks noGrp="1" noChangeArrowheads="1"/>
          </p:cNvSpPr>
          <p:nvPr>
            <p:ph sz="half" idx="1"/>
          </p:nvPr>
        </p:nvSpPr>
        <p:spPr>
          <a:xfrm>
            <a:off x="76200" y="1219200"/>
            <a:ext cx="4419600" cy="4525963"/>
          </a:xfrm>
        </p:spPr>
        <p:txBody>
          <a:bodyPr/>
          <a:lstStyle/>
          <a:p>
            <a:pPr eaLnBrk="1" hangingPunct="1">
              <a:lnSpc>
                <a:spcPct val="80000"/>
              </a:lnSpc>
              <a:buFontTx/>
              <a:buNone/>
            </a:pPr>
            <a:endParaRPr lang="es-ES" sz="2000" smtClean="0"/>
          </a:p>
          <a:p>
            <a:r>
              <a:rPr lang="es-AR" sz="2000" smtClean="0"/>
              <a:t>En la Tradición Occidental, se considera que la humanidad evolucionó siguiendo ciclos más bien lineales que integran cada vez cuatro Edades Sucesivas, esto es, la edad de Oro, la Edad de Plata, la Edad de Bronce y la Edad de Hierro.</a:t>
            </a:r>
          </a:p>
          <a:p>
            <a:r>
              <a:rPr lang="es-AR" sz="2000" smtClean="0"/>
              <a:t>La Tetraktys pitagórica puede ser considerada como el modelo metafísico de la sucesión cronológica de las cuatro Edades. </a:t>
            </a:r>
          </a:p>
          <a:p>
            <a:r>
              <a:rPr lang="es-AR" sz="2000" smtClean="0"/>
              <a:t>Según esta teoría, la Edad de Oro corresponde al 4, la Edad de Plata al 3, la Edad de Bronce al 2 y la Edad de Hierro al 1.</a:t>
            </a:r>
            <a:endParaRPr lang="es-ES_tradnl" sz="2000" smtClean="0"/>
          </a:p>
        </p:txBody>
      </p:sp>
      <p:pic>
        <p:nvPicPr>
          <p:cNvPr id="486402" name="Picture 2" descr="http://1.bp.blogspot.com/-IWlu7kzbyhA/UUlTnERIVVI/AAAAAAAAPkI/6wuJ7amPivY/s1600/El+sue%C3%B1o+de+Nabucodonos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752600"/>
            <a:ext cx="4264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8322"/>
                                        </p:tgtEl>
                                        <p:attrNameLst>
                                          <p:attrName>style.visibility</p:attrName>
                                        </p:attrNameLst>
                                      </p:cBhvr>
                                      <p:to>
                                        <p:strVal val="visible"/>
                                      </p:to>
                                    </p:set>
                                    <p:animEffect transition="in" filter="blinds(horizontal)">
                                      <p:cBhvr>
                                        <p:cTn id="7" dur="500"/>
                                        <p:tgtEl>
                                          <p:spTgt spid="568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8323">
                                            <p:txEl>
                                              <p:pRg st="1" end="1"/>
                                            </p:txEl>
                                          </p:spTgt>
                                        </p:tgtEl>
                                        <p:attrNameLst>
                                          <p:attrName>style.visibility</p:attrName>
                                        </p:attrNameLst>
                                      </p:cBhvr>
                                      <p:to>
                                        <p:strVal val="visible"/>
                                      </p:to>
                                    </p:set>
                                    <p:animEffect transition="in" filter="blinds(horizontal)">
                                      <p:cBhvr>
                                        <p:cTn id="12" dur="500"/>
                                        <p:tgtEl>
                                          <p:spTgt spid="5683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8323">
                                            <p:txEl>
                                              <p:pRg st="2" end="2"/>
                                            </p:txEl>
                                          </p:spTgt>
                                        </p:tgtEl>
                                        <p:attrNameLst>
                                          <p:attrName>style.visibility</p:attrName>
                                        </p:attrNameLst>
                                      </p:cBhvr>
                                      <p:to>
                                        <p:strVal val="visible"/>
                                      </p:to>
                                    </p:set>
                                    <p:animEffect transition="in" filter="blinds(horizontal)">
                                      <p:cBhvr>
                                        <p:cTn id="17" dur="500"/>
                                        <p:tgtEl>
                                          <p:spTgt spid="5683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8323">
                                            <p:txEl>
                                              <p:pRg st="3" end="3"/>
                                            </p:txEl>
                                          </p:spTgt>
                                        </p:tgtEl>
                                        <p:attrNameLst>
                                          <p:attrName>style.visibility</p:attrName>
                                        </p:attrNameLst>
                                      </p:cBhvr>
                                      <p:to>
                                        <p:strVal val="visible"/>
                                      </p:to>
                                    </p:set>
                                    <p:animEffect transition="in" filter="blinds(horizontal)">
                                      <p:cBhvr>
                                        <p:cTn id="22" dur="500"/>
                                        <p:tgtEl>
                                          <p:spTgt spid="5683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86402"/>
                                        </p:tgtEl>
                                        <p:attrNameLst>
                                          <p:attrName>style.visibility</p:attrName>
                                        </p:attrNameLst>
                                      </p:cBhvr>
                                      <p:to>
                                        <p:strVal val="visible"/>
                                      </p:to>
                                    </p:set>
                                    <p:animEffect transition="in" filter="box(out)">
                                      <p:cBhvr>
                                        <p:cTn id="27" dur="2000"/>
                                        <p:tgtEl>
                                          <p:spTgt spid="48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2" grpId="0"/>
      <p:bldP spid="568323" grpId="0" build="p"/>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7" name="Picture 7" descr="http://images.slideplayer.es/13/4097900/slides/slide_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04807"/>
                                        </p:tgtEl>
                                        <p:attrNameLst>
                                          <p:attrName>style.visibility</p:attrName>
                                        </p:attrNameLst>
                                      </p:cBhvr>
                                      <p:to>
                                        <p:strVal val="visible"/>
                                      </p:to>
                                    </p:set>
                                    <p:animEffect transition="in" filter="box(out)">
                                      <p:cBhvr>
                                        <p:cTn id="7" dur="2000"/>
                                        <p:tgtEl>
                                          <p:spTgt spid="204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a:xfrm>
            <a:off x="533400" y="228600"/>
            <a:ext cx="8229600" cy="1139825"/>
          </a:xfrm>
        </p:spPr>
        <p:txBody>
          <a:bodyPr/>
          <a:lstStyle/>
          <a:p>
            <a:pPr eaLnBrk="1" hangingPunct="1"/>
            <a:r>
              <a:rPr lang="es-AR" smtClean="0"/>
              <a:t>7. La Ascensión Celeste</a:t>
            </a:r>
            <a:endParaRPr lang="es-ES_tradnl" smtClean="0"/>
          </a:p>
        </p:txBody>
      </p:sp>
      <p:pic>
        <p:nvPicPr>
          <p:cNvPr id="205829" name="Picture 5" descr="http://reasilvia.com/wp-content/uploads/2014/01/mitra-matando-al-toro-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175" y="1330325"/>
            <a:ext cx="8455025" cy="545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3858"/>
                                        </p:tgtEl>
                                        <p:attrNameLst>
                                          <p:attrName>style.visibility</p:attrName>
                                        </p:attrNameLst>
                                      </p:cBhvr>
                                      <p:to>
                                        <p:strVal val="visible"/>
                                      </p:to>
                                    </p:set>
                                    <p:animEffect transition="in" filter="blinds(horizontal)">
                                      <p:cBhvr>
                                        <p:cTn id="7" dur="500"/>
                                        <p:tgtEl>
                                          <p:spTgt spid="633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05829"/>
                                        </p:tgtEl>
                                        <p:attrNameLst>
                                          <p:attrName>style.visibility</p:attrName>
                                        </p:attrNameLst>
                                      </p:cBhvr>
                                      <p:to>
                                        <p:strVal val="visible"/>
                                      </p:to>
                                    </p:set>
                                    <p:animEffect transition="in" filter="box(out)">
                                      <p:cBhvr>
                                        <p:cTn id="12" dur="2000"/>
                                        <p:tgtEl>
                                          <p:spTgt spid="205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8" grpId="0" autoUpdateAnimBg="0"/>
    </p:bldLst>
  </p:timing>
</p:sld>
</file>

<file path=ppt/slides/slide2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r>
              <a:rPr lang="es-MX" smtClean="0"/>
              <a:t>La Ascensión Celeste</a:t>
            </a:r>
            <a:endParaRPr lang="es-ES_tradnl" smtClean="0"/>
          </a:p>
        </p:txBody>
      </p:sp>
      <p:sp>
        <p:nvSpPr>
          <p:cNvPr id="643075" name="Rectangle 3"/>
          <p:cNvSpPr>
            <a:spLocks noGrp="1" noChangeArrowheads="1"/>
          </p:cNvSpPr>
          <p:nvPr>
            <p:ph type="body" sz="half" idx="1"/>
          </p:nvPr>
        </p:nvSpPr>
        <p:spPr>
          <a:xfrm>
            <a:off x="228600" y="1570038"/>
            <a:ext cx="4191000" cy="4525962"/>
          </a:xfrm>
        </p:spPr>
        <p:txBody>
          <a:bodyPr/>
          <a:lstStyle/>
          <a:p>
            <a:r>
              <a:rPr lang="es-AR" sz="2200" smtClean="0"/>
              <a:t>Según la Tradición Martinista, el proceso iniciático se asemeja a una ascensión del ser a través de los siete planetas o siete esferas del Mundo Celeste. </a:t>
            </a:r>
          </a:p>
          <a:p>
            <a:r>
              <a:rPr lang="es-AR" sz="2200" smtClean="0"/>
              <a:t>Para el Filósofo Desconocido, estas siete esferas forman las siete columnas sobre las cuales debemos elevar nuestro Templo espiritual, condición absoluta para que seamos seres regenerados.</a:t>
            </a:r>
          </a:p>
        </p:txBody>
      </p:sp>
      <p:pic>
        <p:nvPicPr>
          <p:cNvPr id="206854" name="Picture 6" descr="https://s-media-cache-ak0.pinimg.com/564x/f3/81/b3/f381b38420f2692fda7498a2412d9e6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524000"/>
            <a:ext cx="42957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06854"/>
                                        </p:tgtEl>
                                        <p:attrNameLst>
                                          <p:attrName>style.visibility</p:attrName>
                                        </p:attrNameLst>
                                      </p:cBhvr>
                                      <p:to>
                                        <p:strVal val="visible"/>
                                      </p:to>
                                    </p:set>
                                    <p:animEffect transition="in" filter="box(out)">
                                      <p:cBhvr>
                                        <p:cTn id="22" dur="2000"/>
                                        <p:tgtEl>
                                          <p:spTgt spid="2068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r>
              <a:rPr lang="es-MX" smtClean="0"/>
              <a:t>El Mitraísmo</a:t>
            </a:r>
            <a:endParaRPr lang="es-ES_tradnl" smtClean="0"/>
          </a:p>
        </p:txBody>
      </p:sp>
      <p:sp>
        <p:nvSpPr>
          <p:cNvPr id="643075" name="Rectangle 3"/>
          <p:cNvSpPr>
            <a:spLocks noGrp="1" noChangeArrowheads="1"/>
          </p:cNvSpPr>
          <p:nvPr>
            <p:ph sz="half" idx="1"/>
          </p:nvPr>
        </p:nvSpPr>
        <p:spPr>
          <a:xfrm>
            <a:off x="152400" y="1646238"/>
            <a:ext cx="4267200" cy="4525962"/>
          </a:xfrm>
        </p:spPr>
        <p:txBody>
          <a:bodyPr/>
          <a:lstStyle/>
          <a:p>
            <a:r>
              <a:rPr lang="es-AR" sz="1800" smtClean="0"/>
              <a:t>En los Misterios de Mitra se utilizaba una escalera ceremonial de siete escalones, cada uno de ellos hecho de un metal correspondiente a uno de los siete planetas: </a:t>
            </a:r>
          </a:p>
          <a:p>
            <a:r>
              <a:rPr lang="es-AR" sz="1800" smtClean="0"/>
              <a:t>el primero, de plomo, estaba asociado a Saturno; el segundo, de estaño, a Venus; el tercero, de bronce, a Júpiter; el cuarto, de hierro, a Mercurio; el quinto, de una aleación monetaria, a Marte; el sexto, de plata, a la Luna; el séptimo, de oro al Sol.</a:t>
            </a:r>
          </a:p>
          <a:p>
            <a:r>
              <a:rPr lang="es-AR" sz="1800" smtClean="0"/>
              <a:t>Al subir esta escalera, el Iniciado recorría los siete cielos para alcanzar finalmente el Empíreo, morada de las divinidades.</a:t>
            </a:r>
            <a:endParaRPr lang="es-MX" sz="1800" smtClean="0"/>
          </a:p>
        </p:txBody>
      </p:sp>
      <p:pic>
        <p:nvPicPr>
          <p:cNvPr id="207880" name="Picture 8" descr="http://new-worlds.org/blog/wp-content/uploads/mithras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741488"/>
            <a:ext cx="4492625" cy="473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2" dur="500"/>
                                        <p:tgtEl>
                                          <p:spTgt spid="64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07880"/>
                                        </p:tgtEl>
                                        <p:attrNameLst>
                                          <p:attrName>style.visibility</p:attrName>
                                        </p:attrNameLst>
                                      </p:cBhvr>
                                      <p:to>
                                        <p:strVal val="visible"/>
                                      </p:to>
                                    </p:set>
                                    <p:animEffect transition="in" filter="box(out)">
                                      <p:cBhvr>
                                        <p:cTn id="27" dur="2000"/>
                                        <p:tgtEl>
                                          <p:spTgt spid="207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r>
              <a:rPr lang="es-MX" smtClean="0"/>
              <a:t>La Ascensión Celeste</a:t>
            </a:r>
            <a:endParaRPr lang="es-ES_tradnl" smtClean="0"/>
          </a:p>
        </p:txBody>
      </p:sp>
      <p:sp>
        <p:nvSpPr>
          <p:cNvPr id="643075" name="Rectangle 3"/>
          <p:cNvSpPr>
            <a:spLocks noGrp="1" noChangeArrowheads="1"/>
          </p:cNvSpPr>
          <p:nvPr>
            <p:ph type="body" sz="half" idx="1"/>
          </p:nvPr>
        </p:nvSpPr>
        <p:spPr>
          <a:xfrm>
            <a:off x="152400" y="1600200"/>
            <a:ext cx="4953000" cy="4525963"/>
          </a:xfrm>
        </p:spPr>
        <p:txBody>
          <a:bodyPr/>
          <a:lstStyle/>
          <a:p>
            <a:r>
              <a:rPr lang="es-AR" sz="1800" smtClean="0"/>
              <a:t>Según Pierre Fournié, la Iniciación verdadera es el proceso místico gracias al cual el hombre debe trasmutar progresivamente su cuerpo en un cuerpo glorioso, condición necesaria para la Reintegración. Por otra parte, considera que esta transmutación corresponde a la realización de la Piedra Filosofal. </a:t>
            </a:r>
          </a:p>
          <a:p>
            <a:r>
              <a:rPr lang="es-AR" sz="1800" smtClean="0"/>
              <a:t>Según él, se opera por medio de una peregrinación del alma a través de los siete planetas del Mundo de las Esferas. </a:t>
            </a:r>
          </a:p>
          <a:p>
            <a:r>
              <a:rPr lang="es-AR" sz="1800" smtClean="0"/>
              <a:t>Al igual que Martínez de Pasqually, reagrupa a los siete «planetas» en tres círculos. Primero el “</a:t>
            </a:r>
            <a:r>
              <a:rPr lang="es-AR" sz="1800" i="1" smtClean="0"/>
              <a:t>círculo sensible</a:t>
            </a:r>
            <a:r>
              <a:rPr lang="es-AR" sz="1800" smtClean="0"/>
              <a:t>”, que comprende a la Luna, Venus, Júpiter, Marte y Mercurio; después, el “</a:t>
            </a:r>
            <a:r>
              <a:rPr lang="es-AR" sz="1800" i="1" smtClean="0"/>
              <a:t>círculo visual</a:t>
            </a:r>
            <a:r>
              <a:rPr lang="es-AR" sz="1800" smtClean="0"/>
              <a:t>”, que es el del Sol; y finalmente, el “</a:t>
            </a:r>
            <a:r>
              <a:rPr lang="es-AR" sz="1800" i="1" smtClean="0"/>
              <a:t>círculo intelectual</a:t>
            </a:r>
            <a:r>
              <a:rPr lang="es-AR" sz="1800" smtClean="0"/>
              <a:t>”, que es el de Saturno.</a:t>
            </a:r>
            <a:endParaRPr lang="es-MX" sz="1800" smtClean="0"/>
          </a:p>
        </p:txBody>
      </p:sp>
      <p:pic>
        <p:nvPicPr>
          <p:cNvPr id="208902" name="Picture 6" descr="http://www.editoriallapaz.org/images-default-folder/estas-preparado-Nava-600-dreamsti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9088" y="1371600"/>
            <a:ext cx="3516312"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2" dur="500"/>
                                        <p:tgtEl>
                                          <p:spTgt spid="64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08902"/>
                                        </p:tgtEl>
                                        <p:attrNameLst>
                                          <p:attrName>style.visibility</p:attrName>
                                        </p:attrNameLst>
                                      </p:cBhvr>
                                      <p:to>
                                        <p:strVal val="visible"/>
                                      </p:to>
                                    </p:set>
                                    <p:animEffect transition="in" filter="box(out)">
                                      <p:cBhvr>
                                        <p:cTn id="27" dur="2000"/>
                                        <p:tgtEl>
                                          <p:spTgt spid="208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6427788" cy="682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a:spLocks noChangeArrowheads="1"/>
          </p:cNvSpPr>
          <p:nvPr/>
        </p:nvSpPr>
        <p:spPr bwMode="auto">
          <a:xfrm>
            <a:off x="152400" y="152400"/>
            <a:ext cx="2362200" cy="28003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1600"/>
              <a:t>La Ascensión Celeste,</a:t>
            </a:r>
          </a:p>
          <a:p>
            <a:pPr eaLnBrk="1" hangingPunct="1"/>
            <a:r>
              <a:rPr lang="es-MX" sz="1600"/>
              <a:t>Según Pierre Fournié.</a:t>
            </a:r>
          </a:p>
          <a:p>
            <a:pPr eaLnBrk="1" hangingPunct="1"/>
            <a:r>
              <a:rPr lang="es-MX" sz="1600"/>
              <a:t>El Hombre comienza su</a:t>
            </a:r>
          </a:p>
          <a:p>
            <a:pPr eaLnBrk="1" hangingPunct="1"/>
            <a:r>
              <a:rPr lang="es-MX" sz="1600"/>
              <a:t>ascenso en el punto </a:t>
            </a:r>
          </a:p>
          <a:p>
            <a:pPr eaLnBrk="1" hangingPunct="1"/>
            <a:r>
              <a:rPr lang="es-MX" sz="1600"/>
              <a:t>negro señalado con la </a:t>
            </a:r>
          </a:p>
          <a:p>
            <a:pPr eaLnBrk="1" hangingPunct="1"/>
            <a:r>
              <a:rPr lang="es-MX" sz="1600"/>
              <a:t>flecha y asciende</a:t>
            </a:r>
          </a:p>
          <a:p>
            <a:pPr eaLnBrk="1" hangingPunct="1"/>
            <a:r>
              <a:rPr lang="es-MX" sz="1600"/>
              <a:t>progresivamente las</a:t>
            </a:r>
          </a:p>
          <a:p>
            <a:pPr eaLnBrk="1" hangingPunct="1"/>
            <a:r>
              <a:rPr lang="es-MX" sz="1600"/>
              <a:t>siete esferas, hasta </a:t>
            </a:r>
          </a:p>
          <a:p>
            <a:pPr eaLnBrk="1" hangingPunct="1"/>
            <a:r>
              <a:rPr lang="es-MX" sz="1600"/>
              <a:t>llegar a la Inmensidad</a:t>
            </a:r>
          </a:p>
          <a:p>
            <a:pPr eaLnBrk="1" hangingPunct="1"/>
            <a:r>
              <a:rPr lang="es-MX" sz="1600"/>
              <a:t>Superceleste o</a:t>
            </a:r>
          </a:p>
          <a:p>
            <a:pPr eaLnBrk="1" hangingPunct="1"/>
            <a:r>
              <a:rPr lang="es-MX" sz="1600"/>
              <a:t>Mundo Empíreo</a:t>
            </a:r>
            <a:endParaRPr lang="es-AR" sz="160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09925"/>
                                        </p:tgtEl>
                                        <p:attrNameLst>
                                          <p:attrName>style.visibility</p:attrName>
                                        </p:attrNameLst>
                                      </p:cBhvr>
                                      <p:to>
                                        <p:strVal val="visible"/>
                                      </p:to>
                                    </p:set>
                                    <p:animEffect transition="in" filter="box(out)">
                                      <p:cBhvr>
                                        <p:cTn id="7" dur="2000"/>
                                        <p:tgtEl>
                                          <p:spTgt spid="2099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r>
              <a:rPr lang="es-MX" smtClean="0"/>
              <a:t>El Sol</a:t>
            </a:r>
            <a:endParaRPr lang="es-ES_tradnl" smtClean="0"/>
          </a:p>
        </p:txBody>
      </p:sp>
      <p:sp>
        <p:nvSpPr>
          <p:cNvPr id="643075" name="Rectangle 3"/>
          <p:cNvSpPr>
            <a:spLocks noGrp="1" noChangeArrowheads="1"/>
          </p:cNvSpPr>
          <p:nvPr>
            <p:ph type="body" sz="half" idx="1"/>
          </p:nvPr>
        </p:nvSpPr>
        <p:spPr>
          <a:xfrm>
            <a:off x="152400" y="1447800"/>
            <a:ext cx="4800600" cy="4525963"/>
          </a:xfrm>
        </p:spPr>
        <p:txBody>
          <a:bodyPr/>
          <a:lstStyle/>
          <a:p>
            <a:r>
              <a:rPr lang="es-AR" sz="1900" smtClean="0"/>
              <a:t>Estudiaremos este Ascenso comenzando por las dos Luminarias: el Sol y la Luna, para luego seguir con los planetas en su orden de alejamiento creciente del Sol: Mercurio, Venus, Marte, Júpiter y Saturno.</a:t>
            </a:r>
          </a:p>
          <a:p>
            <a:r>
              <a:rPr lang="es-AR" sz="1900" smtClean="0"/>
              <a:t>La mayoría de las antiguas civilizaciones utilizaron al Sol para representar a la Divinidad. </a:t>
            </a:r>
          </a:p>
          <a:p>
            <a:r>
              <a:rPr lang="es-AR" sz="1900" smtClean="0"/>
              <a:t>Los egipcios veían en él el símbolo de las regeneraciones sucesivas que el hombre debe conocer para alcanzar la Divinidad.</a:t>
            </a:r>
          </a:p>
          <a:p>
            <a:r>
              <a:rPr lang="es-MX" sz="1900" smtClean="0"/>
              <a:t>Asociaron al Sol distintos dioses; entre ellos Amón («El Oculto»), Kheper («El Sol de la Mañana») y Ra («El Sol del día).</a:t>
            </a:r>
          </a:p>
        </p:txBody>
      </p:sp>
      <p:pic>
        <p:nvPicPr>
          <p:cNvPr id="485378" name="Picture 2" descr="http://1.bp.blogspot.com/__kz5H13BWZ8/TDMfNOF3J3I/AAAAAAAAAT4/DvB8HW1E3ek/s1600/amen+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75" y="1511300"/>
            <a:ext cx="3425825"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6665913" y="1676400"/>
            <a:ext cx="890587" cy="369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t>AMON</a:t>
            </a:r>
            <a:endParaRPr lang="es-AR" b="1"/>
          </a:p>
        </p:txBody>
      </p:sp>
      <p:pic>
        <p:nvPicPr>
          <p:cNvPr id="485380" name="Picture 4" descr="http://1.bp.blogspot.com/-rdgqXyBDXus/Tzvqy_OIyPI/AAAAAAAAFXs/FQ8fuJFqAYs/s64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078038"/>
            <a:ext cx="3852863" cy="43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CuadroTexto"/>
          <p:cNvSpPr txBox="1">
            <a:spLocks noChangeArrowheads="1"/>
          </p:cNvSpPr>
          <p:nvPr/>
        </p:nvSpPr>
        <p:spPr bwMode="auto">
          <a:xfrm>
            <a:off x="6553200" y="1676400"/>
            <a:ext cx="1146175" cy="369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t>KHEPER</a:t>
            </a:r>
            <a:endParaRPr lang="es-AR" b="1"/>
          </a:p>
        </p:txBody>
      </p:sp>
      <p:pic>
        <p:nvPicPr>
          <p:cNvPr id="485382" name="Picture 6" descr="http://orig03.deviantart.net/9cb6/f/2008/155/c/f/egyptian_god_ra_by_tutankhamu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0" y="1511300"/>
            <a:ext cx="3162300"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10 CuadroTexto"/>
          <p:cNvSpPr txBox="1">
            <a:spLocks noChangeArrowheads="1"/>
          </p:cNvSpPr>
          <p:nvPr/>
        </p:nvSpPr>
        <p:spPr bwMode="auto">
          <a:xfrm>
            <a:off x="6797675" y="1524000"/>
            <a:ext cx="517525" cy="369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t>RA</a:t>
            </a:r>
            <a:endParaRPr lang="es-AR" b="1"/>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2" dur="500"/>
                                        <p:tgtEl>
                                          <p:spTgt spid="64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3075">
                                            <p:txEl>
                                              <p:pRg st="3" end="3"/>
                                            </p:txEl>
                                          </p:spTgt>
                                        </p:tgtEl>
                                        <p:attrNameLst>
                                          <p:attrName>style.visibility</p:attrName>
                                        </p:attrNameLst>
                                      </p:cBhvr>
                                      <p:to>
                                        <p:strVal val="visible"/>
                                      </p:to>
                                    </p:set>
                                    <p:animEffect transition="in" filter="blinds(horizontal)">
                                      <p:cBhvr>
                                        <p:cTn id="27" dur="500"/>
                                        <p:tgtEl>
                                          <p:spTgt spid="6430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85378"/>
                                        </p:tgtEl>
                                        <p:attrNameLst>
                                          <p:attrName>style.visibility</p:attrName>
                                        </p:attrNameLst>
                                      </p:cBhvr>
                                      <p:to>
                                        <p:strVal val="visible"/>
                                      </p:to>
                                    </p:set>
                                    <p:animEffect transition="in" filter="box(out)">
                                      <p:cBhvr>
                                        <p:cTn id="32" dur="2000"/>
                                        <p:tgtEl>
                                          <p:spTgt spid="485378"/>
                                        </p:tgtEl>
                                      </p:cBhvr>
                                    </p:animEffect>
                                  </p:childTnLst>
                                </p:cTn>
                              </p:par>
                              <p:par>
                                <p:cTn id="33" presetID="4" presetClass="entr" presetSubtype="32"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ox(out)">
                                      <p:cBhvr>
                                        <p:cTn id="35" dur="2000"/>
                                        <p:tgtEl>
                                          <p:spTgt spid="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8" presetClass="exit" presetSubtype="32" fill="hold" nodeType="clickEffect">
                                  <p:stCondLst>
                                    <p:cond delay="0"/>
                                  </p:stCondLst>
                                  <p:childTnLst>
                                    <p:animEffect transition="out" filter="diamond(out)">
                                      <p:cBhvr>
                                        <p:cTn id="39" dur="2000"/>
                                        <p:tgtEl>
                                          <p:spTgt spid="485378"/>
                                        </p:tgtEl>
                                      </p:cBhvr>
                                    </p:animEffect>
                                    <p:set>
                                      <p:cBhvr>
                                        <p:cTn id="40" dur="1" fill="hold">
                                          <p:stCondLst>
                                            <p:cond delay="1999"/>
                                          </p:stCondLst>
                                        </p:cTn>
                                        <p:tgtEl>
                                          <p:spTgt spid="485378"/>
                                        </p:tgtEl>
                                        <p:attrNameLst>
                                          <p:attrName>style.visibility</p:attrName>
                                        </p:attrNameLst>
                                      </p:cBhvr>
                                      <p:to>
                                        <p:strVal val="hidden"/>
                                      </p:to>
                                    </p:set>
                                  </p:childTnLst>
                                </p:cTn>
                              </p:par>
                              <p:par>
                                <p:cTn id="41" presetID="8" presetClass="exit" presetSubtype="32" fill="hold" grpId="1" nodeType="withEffect">
                                  <p:stCondLst>
                                    <p:cond delay="0"/>
                                  </p:stCondLst>
                                  <p:childTnLst>
                                    <p:animEffect transition="out" filter="diamond(out)">
                                      <p:cBhvr>
                                        <p:cTn id="42" dur="2000"/>
                                        <p:tgtEl>
                                          <p:spTgt spid="2"/>
                                        </p:tgtEl>
                                      </p:cBhvr>
                                    </p:animEffect>
                                    <p:set>
                                      <p:cBhvr>
                                        <p:cTn id="43" dur="1" fill="hold">
                                          <p:stCondLst>
                                            <p:cond delay="1999"/>
                                          </p:stCondLst>
                                        </p:cTn>
                                        <p:tgtEl>
                                          <p:spTgt spid="2"/>
                                        </p:tgtEl>
                                        <p:attrNameLst>
                                          <p:attrName>style.visibility</p:attrName>
                                        </p:attrNameLst>
                                      </p:cBhvr>
                                      <p:to>
                                        <p:strVal val="hidden"/>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4" presetClass="entr" presetSubtype="32"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ox(out)">
                                      <p:cBhvr>
                                        <p:cTn id="48" dur="2000"/>
                                        <p:tgtEl>
                                          <p:spTgt spid="9"/>
                                        </p:tgtEl>
                                      </p:cBhvr>
                                    </p:animEffect>
                                  </p:childTnLst>
                                </p:cTn>
                              </p:par>
                              <p:par>
                                <p:cTn id="49" presetID="4" presetClass="entr" presetSubtype="32" fill="hold" nodeType="withEffect">
                                  <p:stCondLst>
                                    <p:cond delay="0"/>
                                  </p:stCondLst>
                                  <p:childTnLst>
                                    <p:set>
                                      <p:cBhvr>
                                        <p:cTn id="50" dur="1" fill="hold">
                                          <p:stCondLst>
                                            <p:cond delay="0"/>
                                          </p:stCondLst>
                                        </p:cTn>
                                        <p:tgtEl>
                                          <p:spTgt spid="485380"/>
                                        </p:tgtEl>
                                        <p:attrNameLst>
                                          <p:attrName>style.visibility</p:attrName>
                                        </p:attrNameLst>
                                      </p:cBhvr>
                                      <p:to>
                                        <p:strVal val="visible"/>
                                      </p:to>
                                    </p:set>
                                    <p:animEffect transition="in" filter="box(out)">
                                      <p:cBhvr>
                                        <p:cTn id="51" dur="2000"/>
                                        <p:tgtEl>
                                          <p:spTgt spid="48538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8" presetClass="exit" presetSubtype="32" fill="hold" grpId="1" nodeType="clickEffect">
                                  <p:stCondLst>
                                    <p:cond delay="0"/>
                                  </p:stCondLst>
                                  <p:childTnLst>
                                    <p:animEffect transition="out" filter="diamond(out)">
                                      <p:cBhvr>
                                        <p:cTn id="55" dur="2000"/>
                                        <p:tgtEl>
                                          <p:spTgt spid="9"/>
                                        </p:tgtEl>
                                      </p:cBhvr>
                                    </p:animEffect>
                                    <p:set>
                                      <p:cBhvr>
                                        <p:cTn id="56" dur="1" fill="hold">
                                          <p:stCondLst>
                                            <p:cond delay="1999"/>
                                          </p:stCondLst>
                                        </p:cTn>
                                        <p:tgtEl>
                                          <p:spTgt spid="9"/>
                                        </p:tgtEl>
                                        <p:attrNameLst>
                                          <p:attrName>style.visibility</p:attrName>
                                        </p:attrNameLst>
                                      </p:cBhvr>
                                      <p:to>
                                        <p:strVal val="hidden"/>
                                      </p:to>
                                    </p:set>
                                  </p:childTnLst>
                                </p:cTn>
                              </p:par>
                              <p:par>
                                <p:cTn id="57" presetID="8" presetClass="exit" presetSubtype="32" fill="hold" nodeType="withEffect">
                                  <p:stCondLst>
                                    <p:cond delay="0"/>
                                  </p:stCondLst>
                                  <p:childTnLst>
                                    <p:animEffect transition="out" filter="diamond(out)">
                                      <p:cBhvr>
                                        <p:cTn id="58" dur="2000"/>
                                        <p:tgtEl>
                                          <p:spTgt spid="485380"/>
                                        </p:tgtEl>
                                      </p:cBhvr>
                                    </p:animEffect>
                                    <p:set>
                                      <p:cBhvr>
                                        <p:cTn id="59" dur="1" fill="hold">
                                          <p:stCondLst>
                                            <p:cond delay="1999"/>
                                          </p:stCondLst>
                                        </p:cTn>
                                        <p:tgtEl>
                                          <p:spTgt spid="485380"/>
                                        </p:tgtEl>
                                        <p:attrNameLst>
                                          <p:attrName>style.visibility</p:attrName>
                                        </p:attrNameLst>
                                      </p:cBhvr>
                                      <p:to>
                                        <p:strVal val="hidden"/>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4" presetClass="entr" presetSubtype="32" fill="hold" nodeType="clickEffect">
                                  <p:stCondLst>
                                    <p:cond delay="0"/>
                                  </p:stCondLst>
                                  <p:childTnLst>
                                    <p:set>
                                      <p:cBhvr>
                                        <p:cTn id="63" dur="1" fill="hold">
                                          <p:stCondLst>
                                            <p:cond delay="0"/>
                                          </p:stCondLst>
                                        </p:cTn>
                                        <p:tgtEl>
                                          <p:spTgt spid="485382"/>
                                        </p:tgtEl>
                                        <p:attrNameLst>
                                          <p:attrName>style.visibility</p:attrName>
                                        </p:attrNameLst>
                                      </p:cBhvr>
                                      <p:to>
                                        <p:strVal val="visible"/>
                                      </p:to>
                                    </p:set>
                                    <p:animEffect transition="in" filter="box(out)">
                                      <p:cBhvr>
                                        <p:cTn id="64" dur="2000"/>
                                        <p:tgtEl>
                                          <p:spTgt spid="485382"/>
                                        </p:tgtEl>
                                      </p:cBhvr>
                                    </p:animEffect>
                                  </p:childTnLst>
                                </p:cTn>
                              </p:par>
                              <p:par>
                                <p:cTn id="65" presetID="4" presetClass="entr" presetSubtype="32"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box(out)">
                                      <p:cBhvr>
                                        <p:cTn id="6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P spid="2" grpId="0" animBg="1"/>
      <p:bldP spid="2" grpId="1" animBg="1"/>
      <p:bldP spid="9" grpId="0" animBg="1"/>
      <p:bldP spid="9" grpId="1" animBg="1"/>
      <p:bldP spid="11" grpId="0" animBg="1"/>
    </p:bldLst>
  </p:timing>
</p:sld>
</file>

<file path=ppt/slides/slide2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idx="4294967295"/>
          </p:nvPr>
        </p:nvSpPr>
        <p:spPr/>
        <p:txBody>
          <a:bodyPr/>
          <a:lstStyle/>
          <a:p>
            <a:pPr eaLnBrk="1" hangingPunct="1"/>
            <a:r>
              <a:rPr lang="es-MX" smtClean="0"/>
              <a:t>El Sol</a:t>
            </a:r>
            <a:endParaRPr lang="es-ES_tradnl" smtClean="0"/>
          </a:p>
        </p:txBody>
      </p:sp>
      <p:sp>
        <p:nvSpPr>
          <p:cNvPr id="643075" name="Rectangle 3"/>
          <p:cNvSpPr>
            <a:spLocks noGrp="1" noChangeArrowheads="1"/>
          </p:cNvSpPr>
          <p:nvPr>
            <p:ph type="body" sz="half" idx="4294967295"/>
          </p:nvPr>
        </p:nvSpPr>
        <p:spPr>
          <a:xfrm>
            <a:off x="152400" y="1447800"/>
            <a:ext cx="4800600" cy="4525963"/>
          </a:xfrm>
        </p:spPr>
        <p:txBody>
          <a:bodyPr/>
          <a:lstStyle/>
          <a:p>
            <a:r>
              <a:rPr lang="es-AR" sz="1900" smtClean="0"/>
              <a:t>El símbolo del Sol es el círculo con el punto en el centro: emblema de toda estructura creadora, en la que el punto central (el núcleo del Sol, fuente de energía) se expande en la circunferencia, la irradiación de luz y calor del Astro Rey.</a:t>
            </a:r>
          </a:p>
          <a:p>
            <a:r>
              <a:rPr lang="es-AR" sz="1900" smtClean="0"/>
              <a:t>El Sol es un símbolo masculino, es RA, es lo activo y positivo, es, en todos sentidos, un emblema de virilidad.</a:t>
            </a:r>
          </a:p>
          <a:p>
            <a:r>
              <a:rPr lang="es-AR" sz="1900" smtClean="0"/>
              <a:t>El Sol es todo lo </a:t>
            </a:r>
            <a:r>
              <a:rPr lang="es-AR" sz="1900" i="1" smtClean="0"/>
              <a:t>apolíneo</a:t>
            </a:r>
            <a:r>
              <a:rPr lang="es-AR" sz="1900" smtClean="0"/>
              <a:t>, lo luminoso, lo aúreo.</a:t>
            </a:r>
          </a:p>
          <a:p>
            <a:r>
              <a:rPr lang="es-AR" sz="1900" smtClean="0"/>
              <a:t>Elevarse hacia el Sol es ponerse en contacto con la expansión, la emanación de luz, el día, todo lo que implique claridad.</a:t>
            </a:r>
            <a:endParaRPr lang="es-MX" sz="1900" smtClean="0"/>
          </a:p>
        </p:txBody>
      </p:sp>
      <p:pic>
        <p:nvPicPr>
          <p:cNvPr id="466955" name="Picture 11" descr="sol_symb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905000"/>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6957" name="Picture 13" descr="hombresol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466850"/>
            <a:ext cx="376237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32" fill="hold" nodeType="clickEffect">
                                  <p:stCondLst>
                                    <p:cond delay="0"/>
                                  </p:stCondLst>
                                  <p:childTnLst>
                                    <p:set>
                                      <p:cBhvr>
                                        <p:cTn id="21" dur="1" fill="hold">
                                          <p:stCondLst>
                                            <p:cond delay="0"/>
                                          </p:stCondLst>
                                        </p:cTn>
                                        <p:tgtEl>
                                          <p:spTgt spid="466955"/>
                                        </p:tgtEl>
                                        <p:attrNameLst>
                                          <p:attrName>style.visibility</p:attrName>
                                        </p:attrNameLst>
                                      </p:cBhvr>
                                      <p:to>
                                        <p:strVal val="visible"/>
                                      </p:to>
                                    </p:set>
                                    <p:animEffect transition="in" filter="circle(out)">
                                      <p:cBhvr>
                                        <p:cTn id="22" dur="2000"/>
                                        <p:tgtEl>
                                          <p:spTgt spid="46695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7" dur="500"/>
                                        <p:tgtEl>
                                          <p:spTgt spid="64307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43075">
                                            <p:txEl>
                                              <p:pRg st="3" end="3"/>
                                            </p:txEl>
                                          </p:spTgt>
                                        </p:tgtEl>
                                        <p:attrNameLst>
                                          <p:attrName>style.visibility</p:attrName>
                                        </p:attrNameLst>
                                      </p:cBhvr>
                                      <p:to>
                                        <p:strVal val="visible"/>
                                      </p:to>
                                    </p:set>
                                    <p:animEffect transition="in" filter="blinds(horizontal)">
                                      <p:cBhvr>
                                        <p:cTn id="32" dur="500"/>
                                        <p:tgtEl>
                                          <p:spTgt spid="643075">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xit" presetSubtype="16" fill="hold" nodeType="clickEffect">
                                  <p:stCondLst>
                                    <p:cond delay="0"/>
                                  </p:stCondLst>
                                  <p:childTnLst>
                                    <p:animEffect transition="out" filter="circle(in)">
                                      <p:cBhvr>
                                        <p:cTn id="36" dur="2000"/>
                                        <p:tgtEl>
                                          <p:spTgt spid="466955"/>
                                        </p:tgtEl>
                                      </p:cBhvr>
                                    </p:animEffect>
                                    <p:set>
                                      <p:cBhvr>
                                        <p:cTn id="37" dur="1" fill="hold">
                                          <p:stCondLst>
                                            <p:cond delay="1999"/>
                                          </p:stCondLst>
                                        </p:cTn>
                                        <p:tgtEl>
                                          <p:spTgt spid="46695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466957"/>
                                        </p:tgtEl>
                                        <p:attrNameLst>
                                          <p:attrName>style.visibility</p:attrName>
                                        </p:attrNameLst>
                                      </p:cBhvr>
                                      <p:to>
                                        <p:strVal val="visible"/>
                                      </p:to>
                                    </p:set>
                                    <p:animEffect transition="in" filter="box(out)">
                                      <p:cBhvr>
                                        <p:cTn id="42" dur="2000"/>
                                        <p:tgtEl>
                                          <p:spTgt spid="466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5890" name="Rectangle 2"/>
          <p:cNvSpPr>
            <a:spLocks noGrp="1" noChangeArrowheads="1"/>
          </p:cNvSpPr>
          <p:nvPr>
            <p:ph type="title" idx="4294967295"/>
          </p:nvPr>
        </p:nvSpPr>
        <p:spPr/>
        <p:txBody>
          <a:bodyPr/>
          <a:lstStyle/>
          <a:p>
            <a:pPr eaLnBrk="1" hangingPunct="1"/>
            <a:r>
              <a:rPr lang="es-MX" smtClean="0">
                <a:solidFill>
                  <a:schemeClr val="tx1"/>
                </a:solidFill>
              </a:rPr>
              <a:t>El Sol y el Oro</a:t>
            </a:r>
            <a:endParaRPr lang="es-ES_tradnl" smtClean="0">
              <a:solidFill>
                <a:schemeClr val="tx1"/>
              </a:solidFill>
            </a:endParaRPr>
          </a:p>
        </p:txBody>
      </p:sp>
      <p:sp>
        <p:nvSpPr>
          <p:cNvPr id="805891" name="Rectangle 3"/>
          <p:cNvSpPr>
            <a:spLocks noGrp="1" noChangeArrowheads="1"/>
          </p:cNvSpPr>
          <p:nvPr>
            <p:ph type="body" sz="half" idx="4294967295"/>
          </p:nvPr>
        </p:nvSpPr>
        <p:spPr>
          <a:xfrm>
            <a:off x="228600" y="1676400"/>
            <a:ext cx="4038600" cy="4800600"/>
          </a:xfrm>
        </p:spPr>
        <p:txBody>
          <a:bodyPr/>
          <a:lstStyle/>
          <a:p>
            <a:r>
              <a:rPr lang="fr-FR" sz="1700" i="1" smtClean="0"/>
              <a:t>« El Sol (o el oro de los sabios) que hay en el corazón de los metales vulgares puede ser despertado y activado bajo el impulso solar externo, o sea, el oro agregado a la retorta despierta el oro dormido en el corazón de los otros metales »</a:t>
            </a:r>
          </a:p>
          <a:p>
            <a:r>
              <a:rPr lang="es-AR" sz="1700" smtClean="0"/>
              <a:t>El Sol es, entonces, materia sublimada, Oro filosófico: ascender hacia el Sol es buscar la propia Sublimación.</a:t>
            </a:r>
          </a:p>
          <a:p>
            <a:r>
              <a:rPr lang="fr-FR" sz="1700" i="1" smtClean="0"/>
              <a:t>« Tal como el oro espiritual puede despertar el oro en el corazón de los hombres, barriendo la escoria y transmutándolo en un Caballero de Oro o Caballero Solar »</a:t>
            </a:r>
            <a:endParaRPr lang="es-AR" sz="1700" i="1" smtClean="0"/>
          </a:p>
          <a:p>
            <a:endParaRPr lang="es-AR" sz="1700" i="1" smtClean="0"/>
          </a:p>
        </p:txBody>
      </p:sp>
      <p:pic>
        <p:nvPicPr>
          <p:cNvPr id="326658" name="Picture 2" descr="http://www.vopus.org/es/images/articles/la-perfeccion-del-s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752600"/>
            <a:ext cx="4495800" cy="431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5468938" y="6248400"/>
            <a:ext cx="2584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t>«Per lumina ad lumina</a:t>
            </a:r>
            <a:r>
              <a:rPr lang="es-MX"/>
              <a:t>»</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05890"/>
                                        </p:tgtEl>
                                        <p:attrNameLst>
                                          <p:attrName>style.visibility</p:attrName>
                                        </p:attrNameLst>
                                      </p:cBhvr>
                                      <p:to>
                                        <p:strVal val="visible"/>
                                      </p:to>
                                    </p:set>
                                    <p:animEffect transition="in" filter="blinds(horizontal)">
                                      <p:cBhvr>
                                        <p:cTn id="7" dur="500"/>
                                        <p:tgtEl>
                                          <p:spTgt spid="805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805891">
                                            <p:txEl>
                                              <p:pRg st="0" end="0"/>
                                            </p:txEl>
                                          </p:spTgt>
                                        </p:tgtEl>
                                        <p:attrNameLst>
                                          <p:attrName>style.visibility</p:attrName>
                                        </p:attrNameLst>
                                      </p:cBhvr>
                                      <p:to>
                                        <p:strVal val="visible"/>
                                      </p:to>
                                    </p:set>
                                    <p:animEffect transition="in" filter="diamond(out)">
                                      <p:cBhvr>
                                        <p:cTn id="12" dur="2000"/>
                                        <p:tgtEl>
                                          <p:spTgt spid="8058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805891">
                                            <p:txEl>
                                              <p:pRg st="1" end="1"/>
                                            </p:txEl>
                                          </p:spTgt>
                                        </p:tgtEl>
                                        <p:attrNameLst>
                                          <p:attrName>style.visibility</p:attrName>
                                        </p:attrNameLst>
                                      </p:cBhvr>
                                      <p:to>
                                        <p:strVal val="visible"/>
                                      </p:to>
                                    </p:set>
                                    <p:animEffect transition="in" filter="diamond(out)">
                                      <p:cBhvr>
                                        <p:cTn id="17" dur="2000"/>
                                        <p:tgtEl>
                                          <p:spTgt spid="8058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805891">
                                            <p:txEl>
                                              <p:pRg st="2" end="2"/>
                                            </p:txEl>
                                          </p:spTgt>
                                        </p:tgtEl>
                                        <p:attrNameLst>
                                          <p:attrName>style.visibility</p:attrName>
                                        </p:attrNameLst>
                                      </p:cBhvr>
                                      <p:to>
                                        <p:strVal val="visible"/>
                                      </p:to>
                                    </p:set>
                                    <p:animEffect transition="in" filter="diamond(out)">
                                      <p:cBhvr>
                                        <p:cTn id="22" dur="2000"/>
                                        <p:tgtEl>
                                          <p:spTgt spid="8058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32" fill="hold" nodeType="clickEffect">
                                  <p:stCondLst>
                                    <p:cond delay="0"/>
                                  </p:stCondLst>
                                  <p:childTnLst>
                                    <p:set>
                                      <p:cBhvr>
                                        <p:cTn id="26" dur="1" fill="hold">
                                          <p:stCondLst>
                                            <p:cond delay="0"/>
                                          </p:stCondLst>
                                        </p:cTn>
                                        <p:tgtEl>
                                          <p:spTgt spid="326658"/>
                                        </p:tgtEl>
                                        <p:attrNameLst>
                                          <p:attrName>style.visibility</p:attrName>
                                        </p:attrNameLst>
                                      </p:cBhvr>
                                      <p:to>
                                        <p:strVal val="visible"/>
                                      </p:to>
                                    </p:set>
                                    <p:animEffect transition="in" filter="circle(out)">
                                      <p:cBhvr>
                                        <p:cTn id="27" dur="2000"/>
                                        <p:tgtEl>
                                          <p:spTgt spid="32665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circle(out)">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5890" grpId="0" autoUpdateAnimBg="0"/>
      <p:bldP spid="805891" grpId="0" build="p" autoUpdateAnimBg="0"/>
      <p:bldP spid="2"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22" name="Picture 6" descr="200719072803-32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7"/>
          <p:cNvSpPr txBox="1">
            <a:spLocks noChangeArrowheads="1"/>
          </p:cNvSpPr>
          <p:nvPr/>
        </p:nvSpPr>
        <p:spPr bwMode="auto">
          <a:xfrm>
            <a:off x="152400" y="228600"/>
            <a:ext cx="8832850"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El amanecer, la salida del Sol, es el nacimiento de la consciencia, del yo, el abandono del no-ser, la esperanza del Ser.</a:t>
            </a:r>
            <a:endParaRPr lang="es-ES_tradnl"/>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14022"/>
                                        </p:tgtEl>
                                        <p:attrNameLst>
                                          <p:attrName>style.visibility</p:attrName>
                                        </p:attrNameLst>
                                      </p:cBhvr>
                                      <p:to>
                                        <p:strVal val="visible"/>
                                      </p:to>
                                    </p:set>
                                    <p:animEffect transition="in" filter="box(out)">
                                      <p:cBhvr>
                                        <p:cTn id="7" dur="2000"/>
                                        <p:tgtEl>
                                          <p:spTgt spid="2140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p:txBody>
          <a:bodyPr/>
          <a:lstStyle/>
          <a:p>
            <a:pPr eaLnBrk="1" hangingPunct="1"/>
            <a:r>
              <a:rPr lang="es-AR" smtClean="0"/>
              <a:t>La Luna</a:t>
            </a:r>
            <a:endParaRPr lang="es-ES_tradnl" smtClean="0"/>
          </a:p>
        </p:txBody>
      </p:sp>
      <p:sp>
        <p:nvSpPr>
          <p:cNvPr id="644099" name="Rectangle 3"/>
          <p:cNvSpPr>
            <a:spLocks noGrp="1" noChangeArrowheads="1"/>
          </p:cNvSpPr>
          <p:nvPr>
            <p:ph type="body" sz="half" idx="1"/>
          </p:nvPr>
        </p:nvSpPr>
        <p:spPr>
          <a:xfrm>
            <a:off x="228600" y="1524000"/>
            <a:ext cx="4191000" cy="4530725"/>
          </a:xfrm>
        </p:spPr>
        <p:txBody>
          <a:bodyPr/>
          <a:lstStyle/>
          <a:p>
            <a:r>
              <a:rPr lang="es-ES_tradnl" altLang="ko-KR" sz="2000" b="1" i="1" smtClean="0">
                <a:ea typeface="굴림" charset="-127"/>
              </a:rPr>
              <a:t>Tradicionalmente, la Luna está representada por la media luna del primer cuarto, constituida por dos curvas orientadas hacia la izquierda. Por esa razón, este astro está asociado simbólicamente al pasado. </a:t>
            </a:r>
          </a:p>
          <a:p>
            <a:r>
              <a:rPr lang="es-ES_tradnl" altLang="ko-KR" sz="2000" b="1" i="1" smtClean="0">
                <a:ea typeface="굴림" charset="-127"/>
              </a:rPr>
              <a:t>Al glifo de la Luna parece que le falta cimiento, ya que no reposa sobre una base estable. Esta característica explica por qué representa también la inestabilidad del mundo y los cambios que le son propios.</a:t>
            </a:r>
            <a:endParaRPr lang="es-ES_tradnl" sz="2000" b="1" i="1" smtClean="0"/>
          </a:p>
        </p:txBody>
      </p:sp>
      <p:pic>
        <p:nvPicPr>
          <p:cNvPr id="215048" name="Picture 8" descr="cuartocrecien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443038"/>
            <a:ext cx="3730625"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4098"/>
                                        </p:tgtEl>
                                        <p:attrNameLst>
                                          <p:attrName>style.visibility</p:attrName>
                                        </p:attrNameLst>
                                      </p:cBhvr>
                                      <p:to>
                                        <p:strVal val="visible"/>
                                      </p:to>
                                    </p:set>
                                    <p:animEffect transition="in" filter="blinds(horizontal)">
                                      <p:cBhvr>
                                        <p:cTn id="7" dur="500"/>
                                        <p:tgtEl>
                                          <p:spTgt spid="64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4099">
                                            <p:txEl>
                                              <p:pRg st="0" end="0"/>
                                            </p:txEl>
                                          </p:spTgt>
                                        </p:tgtEl>
                                        <p:attrNameLst>
                                          <p:attrName>style.visibility</p:attrName>
                                        </p:attrNameLst>
                                      </p:cBhvr>
                                      <p:to>
                                        <p:strVal val="visible"/>
                                      </p:to>
                                    </p:set>
                                    <p:animEffect transition="in" filter="blinds(horizontal)">
                                      <p:cBhvr>
                                        <p:cTn id="12" dur="500"/>
                                        <p:tgtEl>
                                          <p:spTgt spid="644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4099">
                                            <p:txEl>
                                              <p:pRg st="1" end="1"/>
                                            </p:txEl>
                                          </p:spTgt>
                                        </p:tgtEl>
                                        <p:attrNameLst>
                                          <p:attrName>style.visibility</p:attrName>
                                        </p:attrNameLst>
                                      </p:cBhvr>
                                      <p:to>
                                        <p:strVal val="visible"/>
                                      </p:to>
                                    </p:set>
                                    <p:animEffect transition="in" filter="blinds(horizontal)">
                                      <p:cBhvr>
                                        <p:cTn id="17" dur="500"/>
                                        <p:tgtEl>
                                          <p:spTgt spid="6440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15048"/>
                                        </p:tgtEl>
                                        <p:attrNameLst>
                                          <p:attrName>style.visibility</p:attrName>
                                        </p:attrNameLst>
                                      </p:cBhvr>
                                      <p:to>
                                        <p:strVal val="visible"/>
                                      </p:to>
                                    </p:set>
                                    <p:animEffect transition="in" filter="box(out)">
                                      <p:cBhvr>
                                        <p:cTn id="22" dur="2000"/>
                                        <p:tgtEl>
                                          <p:spTgt spid="215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8" grpId="0"/>
      <p:bldP spid="644099" grpId="0" build="p"/>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idx="4294967295"/>
          </p:nvPr>
        </p:nvSpPr>
        <p:spPr/>
        <p:txBody>
          <a:bodyPr/>
          <a:lstStyle/>
          <a:p>
            <a:pPr eaLnBrk="1" hangingPunct="1"/>
            <a:r>
              <a:rPr lang="es-AR" smtClean="0"/>
              <a:t>La Luna</a:t>
            </a:r>
            <a:endParaRPr lang="es-ES_tradnl" smtClean="0"/>
          </a:p>
        </p:txBody>
      </p:sp>
      <p:sp>
        <p:nvSpPr>
          <p:cNvPr id="644099" name="Rectangle 3"/>
          <p:cNvSpPr>
            <a:spLocks noGrp="1" noChangeArrowheads="1"/>
          </p:cNvSpPr>
          <p:nvPr>
            <p:ph type="body" sz="half" idx="4294967295"/>
          </p:nvPr>
        </p:nvSpPr>
        <p:spPr>
          <a:xfrm>
            <a:off x="228600" y="1524000"/>
            <a:ext cx="4191000" cy="4530725"/>
          </a:xfrm>
        </p:spPr>
        <p:txBody>
          <a:bodyPr/>
          <a:lstStyle/>
          <a:p>
            <a:r>
              <a:rPr lang="es-ES_tradnl" altLang="ko-KR" sz="2000" smtClean="0">
                <a:ea typeface="굴림" charset="-127"/>
              </a:rPr>
              <a:t>C. G. Jung hizo de la Luna un arquetipo fundamental:</a:t>
            </a:r>
            <a:r>
              <a:rPr lang="es-ES_tradnl" altLang="ko-KR" sz="2000" b="1" i="1" smtClean="0">
                <a:ea typeface="굴림" charset="-127"/>
              </a:rPr>
              <a:t> </a:t>
            </a:r>
            <a:r>
              <a:rPr lang="es-ES_tradnl" altLang="ko-KR" sz="2000" i="1" smtClean="0">
                <a:ea typeface="굴림" charset="-127"/>
              </a:rPr>
              <a:t>“Esta figura de mujer juega un importante papel en los sueños de los seres masculinos; lleva la designación técnica de ánima debido al hecho que el hombre, desde hace tiempos inmemoriales, siempre expresó en sus mitos la idea de coexistencia de un principio masculino y de un principio femenino en el mismo cuerpo.” </a:t>
            </a:r>
          </a:p>
          <a:p>
            <a:r>
              <a:rPr lang="es-AR" sz="2000" smtClean="0"/>
              <a:t>La Luna es lo femenino, lo nocturno, lo corporal, lo terreno frente a lo celeste del Sol.</a:t>
            </a:r>
            <a:endParaRPr lang="es-ES_tradnl" sz="2000" smtClean="0"/>
          </a:p>
        </p:txBody>
      </p:sp>
      <p:pic>
        <p:nvPicPr>
          <p:cNvPr id="468998" name="Picture 6" descr="mujer-y-lu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447800"/>
            <a:ext cx="382587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4098"/>
                                        </p:tgtEl>
                                        <p:attrNameLst>
                                          <p:attrName>style.visibility</p:attrName>
                                        </p:attrNameLst>
                                      </p:cBhvr>
                                      <p:to>
                                        <p:strVal val="visible"/>
                                      </p:to>
                                    </p:set>
                                    <p:animEffect transition="in" filter="blinds(horizontal)">
                                      <p:cBhvr>
                                        <p:cTn id="7" dur="500"/>
                                        <p:tgtEl>
                                          <p:spTgt spid="64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4099">
                                            <p:txEl>
                                              <p:pRg st="0" end="0"/>
                                            </p:txEl>
                                          </p:spTgt>
                                        </p:tgtEl>
                                        <p:attrNameLst>
                                          <p:attrName>style.visibility</p:attrName>
                                        </p:attrNameLst>
                                      </p:cBhvr>
                                      <p:to>
                                        <p:strVal val="visible"/>
                                      </p:to>
                                    </p:set>
                                    <p:animEffect transition="in" filter="blinds(horizontal)">
                                      <p:cBhvr>
                                        <p:cTn id="12" dur="500"/>
                                        <p:tgtEl>
                                          <p:spTgt spid="644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4099">
                                            <p:txEl>
                                              <p:pRg st="1" end="1"/>
                                            </p:txEl>
                                          </p:spTgt>
                                        </p:tgtEl>
                                        <p:attrNameLst>
                                          <p:attrName>style.visibility</p:attrName>
                                        </p:attrNameLst>
                                      </p:cBhvr>
                                      <p:to>
                                        <p:strVal val="visible"/>
                                      </p:to>
                                    </p:set>
                                    <p:animEffect transition="in" filter="blinds(horizontal)">
                                      <p:cBhvr>
                                        <p:cTn id="17" dur="500"/>
                                        <p:tgtEl>
                                          <p:spTgt spid="6440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68998"/>
                                        </p:tgtEl>
                                        <p:attrNameLst>
                                          <p:attrName>style.visibility</p:attrName>
                                        </p:attrNameLst>
                                      </p:cBhvr>
                                      <p:to>
                                        <p:strVal val="visible"/>
                                      </p:to>
                                    </p:set>
                                    <p:animEffect transition="in" filter="box(out)">
                                      <p:cBhvr>
                                        <p:cTn id="22" dur="2000"/>
                                        <p:tgtEl>
                                          <p:spTgt spid="468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8" grpId="0"/>
      <p:bldP spid="644099" grpId="0" build="p"/>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idx="4294967295"/>
          </p:nvPr>
        </p:nvSpPr>
        <p:spPr/>
        <p:txBody>
          <a:bodyPr/>
          <a:lstStyle/>
          <a:p>
            <a:pPr eaLnBrk="1" hangingPunct="1"/>
            <a:r>
              <a:rPr lang="es-AR" smtClean="0"/>
              <a:t>La Luna</a:t>
            </a:r>
            <a:endParaRPr lang="es-ES_tradnl" smtClean="0"/>
          </a:p>
        </p:txBody>
      </p:sp>
      <p:sp>
        <p:nvSpPr>
          <p:cNvPr id="644099" name="Rectangle 3"/>
          <p:cNvSpPr>
            <a:spLocks noGrp="1" noChangeArrowheads="1"/>
          </p:cNvSpPr>
          <p:nvPr>
            <p:ph type="body" sz="half" idx="4294967295"/>
          </p:nvPr>
        </p:nvSpPr>
        <p:spPr>
          <a:xfrm>
            <a:off x="304800" y="1447800"/>
            <a:ext cx="4343400" cy="4530725"/>
          </a:xfrm>
        </p:spPr>
        <p:txBody>
          <a:bodyPr/>
          <a:lstStyle/>
          <a:p>
            <a:r>
              <a:rPr lang="es-ES_tradnl" altLang="ko-KR" sz="2000" smtClean="0">
                <a:ea typeface="굴림" charset="-127"/>
              </a:rPr>
              <a:t>Es por ello que la Luna estuvo siempre asociada a diferentes diosas: Hécate, Selene, Artemisa, Isis, etc.</a:t>
            </a:r>
          </a:p>
          <a:p>
            <a:r>
              <a:rPr lang="es-AR" altLang="ko-KR" sz="2000" smtClean="0">
                <a:ea typeface="굴림" charset="-127"/>
              </a:rPr>
              <a:t>Hasta el cristianismo adoptó algunas de sus características, en el símbolo de la Virgen María.</a:t>
            </a:r>
            <a:endParaRPr lang="es-ES_tradnl" altLang="ko-KR" sz="2000" smtClean="0">
              <a:ea typeface="굴림" charset="-127"/>
            </a:endParaRPr>
          </a:p>
          <a:p>
            <a:r>
              <a:rPr lang="es-AR" altLang="ko-KR" sz="2000" smtClean="0">
                <a:ea typeface="굴림" charset="-127"/>
              </a:rPr>
              <a:t>Es un arquetipo fluido, que alcanza su expresión material en el agua, así como el Sol la alcanza naturalmente en el fuego.</a:t>
            </a:r>
          </a:p>
          <a:p>
            <a:r>
              <a:rPr lang="es-AR" altLang="ko-KR" sz="2000" smtClean="0">
                <a:ea typeface="굴림" charset="-127"/>
              </a:rPr>
              <a:t>Por ello, la mujer sobre el agua, en una noche iluminada por la Luna, es quizás su imagen más expresiva.</a:t>
            </a:r>
          </a:p>
          <a:p>
            <a:endParaRPr lang="es-ES_tradnl" sz="2000" smtClean="0"/>
          </a:p>
        </p:txBody>
      </p:sp>
      <p:pic>
        <p:nvPicPr>
          <p:cNvPr id="471046" name="Picture 6" descr="3c34cd9246494144dbf459b5267bad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1100" y="1447800"/>
            <a:ext cx="37719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4098"/>
                                        </p:tgtEl>
                                        <p:attrNameLst>
                                          <p:attrName>style.visibility</p:attrName>
                                        </p:attrNameLst>
                                      </p:cBhvr>
                                      <p:to>
                                        <p:strVal val="visible"/>
                                      </p:to>
                                    </p:set>
                                    <p:animEffect transition="in" filter="blinds(horizontal)">
                                      <p:cBhvr>
                                        <p:cTn id="7" dur="500"/>
                                        <p:tgtEl>
                                          <p:spTgt spid="64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4099">
                                            <p:txEl>
                                              <p:pRg st="0" end="0"/>
                                            </p:txEl>
                                          </p:spTgt>
                                        </p:tgtEl>
                                        <p:attrNameLst>
                                          <p:attrName>style.visibility</p:attrName>
                                        </p:attrNameLst>
                                      </p:cBhvr>
                                      <p:to>
                                        <p:strVal val="visible"/>
                                      </p:to>
                                    </p:set>
                                    <p:animEffect transition="in" filter="blinds(horizontal)">
                                      <p:cBhvr>
                                        <p:cTn id="12" dur="500"/>
                                        <p:tgtEl>
                                          <p:spTgt spid="644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4099">
                                            <p:txEl>
                                              <p:pRg st="1" end="1"/>
                                            </p:txEl>
                                          </p:spTgt>
                                        </p:tgtEl>
                                        <p:attrNameLst>
                                          <p:attrName>style.visibility</p:attrName>
                                        </p:attrNameLst>
                                      </p:cBhvr>
                                      <p:to>
                                        <p:strVal val="visible"/>
                                      </p:to>
                                    </p:set>
                                    <p:animEffect transition="in" filter="blinds(horizontal)">
                                      <p:cBhvr>
                                        <p:cTn id="17" dur="500"/>
                                        <p:tgtEl>
                                          <p:spTgt spid="6440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4099">
                                            <p:txEl>
                                              <p:pRg st="2" end="2"/>
                                            </p:txEl>
                                          </p:spTgt>
                                        </p:tgtEl>
                                        <p:attrNameLst>
                                          <p:attrName>style.visibility</p:attrName>
                                        </p:attrNameLst>
                                      </p:cBhvr>
                                      <p:to>
                                        <p:strVal val="visible"/>
                                      </p:to>
                                    </p:set>
                                    <p:animEffect transition="in" filter="blinds(horizontal)">
                                      <p:cBhvr>
                                        <p:cTn id="22" dur="500"/>
                                        <p:tgtEl>
                                          <p:spTgt spid="6440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4099">
                                            <p:txEl>
                                              <p:pRg st="3" end="3"/>
                                            </p:txEl>
                                          </p:spTgt>
                                        </p:tgtEl>
                                        <p:attrNameLst>
                                          <p:attrName>style.visibility</p:attrName>
                                        </p:attrNameLst>
                                      </p:cBhvr>
                                      <p:to>
                                        <p:strVal val="visible"/>
                                      </p:to>
                                    </p:set>
                                    <p:animEffect transition="in" filter="blinds(horizontal)">
                                      <p:cBhvr>
                                        <p:cTn id="27" dur="500"/>
                                        <p:tgtEl>
                                          <p:spTgt spid="6440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71046"/>
                                        </p:tgtEl>
                                        <p:attrNameLst>
                                          <p:attrName>style.visibility</p:attrName>
                                        </p:attrNameLst>
                                      </p:cBhvr>
                                      <p:to>
                                        <p:strVal val="visible"/>
                                      </p:to>
                                    </p:set>
                                    <p:animEffect transition="in" filter="box(out)">
                                      <p:cBhvr>
                                        <p:cTn id="32" dur="2000"/>
                                        <p:tgtEl>
                                          <p:spTgt spid="471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8" grpId="0"/>
      <p:bldP spid="644099" grpId="0" build="p"/>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018" name="Picture 2" descr="bd99687fecdf50d3de928424dc9181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0" y="5867400"/>
            <a:ext cx="9188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«Mientras el Sol representa nuestros propósitos en la vida, la Luna es la clave para la profundidad emocional del ser. Es el lugar donde nuestros secretos y deseos viven.»</a:t>
            </a:r>
            <a:endParaRPr lang="es-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70018"/>
                                        </p:tgtEl>
                                        <p:attrNameLst>
                                          <p:attrName>style.visibility</p:attrName>
                                        </p:attrNameLst>
                                      </p:cBhvr>
                                      <p:to>
                                        <p:strVal val="visible"/>
                                      </p:to>
                                    </p:set>
                                    <p:animEffect transition="in" filter="box(out)">
                                      <p:cBhvr>
                                        <p:cTn id="7" dur="2000"/>
                                        <p:tgtEl>
                                          <p:spTgt spid="4700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p:txBody>
          <a:bodyPr/>
          <a:lstStyle/>
          <a:p>
            <a:pPr eaLnBrk="1" hangingPunct="1"/>
            <a:r>
              <a:rPr lang="es-AR" smtClean="0"/>
              <a:t>Mercurio</a:t>
            </a:r>
            <a:endParaRPr lang="es-ES_tradnl" smtClean="0"/>
          </a:p>
        </p:txBody>
      </p:sp>
      <p:sp>
        <p:nvSpPr>
          <p:cNvPr id="652291" name="Rectangle 3"/>
          <p:cNvSpPr>
            <a:spLocks noGrp="1" noChangeArrowheads="1"/>
          </p:cNvSpPr>
          <p:nvPr>
            <p:ph type="body" sz="half" idx="1"/>
          </p:nvPr>
        </p:nvSpPr>
        <p:spPr>
          <a:xfrm>
            <a:off x="457200" y="1722438"/>
            <a:ext cx="3733800" cy="4678362"/>
          </a:xfrm>
        </p:spPr>
        <p:txBody>
          <a:bodyPr/>
          <a:lstStyle/>
          <a:p>
            <a:pPr>
              <a:lnSpc>
                <a:spcPct val="80000"/>
              </a:lnSpc>
            </a:pPr>
            <a:r>
              <a:rPr lang="es-ES_tradnl" altLang="ko-KR" sz="1600" smtClean="0">
                <a:ea typeface="굴림" charset="-127"/>
              </a:rPr>
              <a:t>La representación simbólica de Mercurio está formada por tres partes:</a:t>
            </a:r>
          </a:p>
          <a:p>
            <a:pPr>
              <a:lnSpc>
                <a:spcPct val="80000"/>
              </a:lnSpc>
            </a:pPr>
            <a:r>
              <a:rPr lang="es-ES_tradnl" altLang="ko-KR" sz="1600" smtClean="0">
                <a:ea typeface="굴림" charset="-127"/>
              </a:rPr>
              <a:t>una copa abierta hacia el Cielo, un círculo, y una cruz orientada hacia la Tierra. </a:t>
            </a:r>
          </a:p>
          <a:p>
            <a:pPr>
              <a:lnSpc>
                <a:spcPct val="80000"/>
              </a:lnSpc>
            </a:pPr>
            <a:r>
              <a:rPr lang="es-ES_tradnl" altLang="ko-KR" sz="1600" smtClean="0">
                <a:ea typeface="굴림" charset="-127"/>
              </a:rPr>
              <a:t>En este símbolo, la copa representa el mundo que podríamos denominar “espiritual”, la cruz el mundo terrestre y el círculo el intermediario entre los dos. </a:t>
            </a:r>
          </a:p>
          <a:p>
            <a:pPr>
              <a:lnSpc>
                <a:spcPct val="80000"/>
              </a:lnSpc>
            </a:pPr>
            <a:r>
              <a:rPr lang="es-ES_tradnl" altLang="ko-KR" sz="1600" smtClean="0">
                <a:ea typeface="굴림" charset="-127"/>
              </a:rPr>
              <a:t>En su conjunto, simboliza los lazos existentes entre lo invisible y lo visible, como también los intercambios que tienen lugar entre ellos. </a:t>
            </a:r>
          </a:p>
          <a:p>
            <a:pPr>
              <a:lnSpc>
                <a:spcPct val="80000"/>
              </a:lnSpc>
            </a:pPr>
            <a:r>
              <a:rPr lang="es-ES_tradnl" altLang="ko-KR" sz="1600" smtClean="0">
                <a:ea typeface="굴림" charset="-127"/>
              </a:rPr>
              <a:t>Por esa razón, la Tradición atribuye a Mercurio una función de mediador entre los dioses y los hombres.</a:t>
            </a:r>
            <a:endParaRPr lang="es-ES_tradnl" sz="1600" smtClean="0"/>
          </a:p>
        </p:txBody>
      </p:sp>
      <p:pic>
        <p:nvPicPr>
          <p:cNvPr id="219144" name="Picture 8" descr="cache_24590690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888" y="1524000"/>
            <a:ext cx="432911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2290"/>
                                        </p:tgtEl>
                                        <p:attrNameLst>
                                          <p:attrName>style.visibility</p:attrName>
                                        </p:attrNameLst>
                                      </p:cBhvr>
                                      <p:to>
                                        <p:strVal val="visible"/>
                                      </p:to>
                                    </p:set>
                                    <p:animEffect transition="in" filter="blinds(horizontal)">
                                      <p:cBhvr>
                                        <p:cTn id="7" dur="500"/>
                                        <p:tgtEl>
                                          <p:spTgt spid="65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19144"/>
                                        </p:tgtEl>
                                        <p:attrNameLst>
                                          <p:attrName>style.visibility</p:attrName>
                                        </p:attrNameLst>
                                      </p:cBhvr>
                                      <p:to>
                                        <p:strVal val="visible"/>
                                      </p:to>
                                    </p:set>
                                    <p:animEffect transition="in" filter="box(out)">
                                      <p:cBhvr>
                                        <p:cTn id="12" dur="2000"/>
                                        <p:tgtEl>
                                          <p:spTgt spid="2191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2291">
                                            <p:txEl>
                                              <p:pRg st="0" end="0"/>
                                            </p:txEl>
                                          </p:spTgt>
                                        </p:tgtEl>
                                        <p:attrNameLst>
                                          <p:attrName>style.visibility</p:attrName>
                                        </p:attrNameLst>
                                      </p:cBhvr>
                                      <p:to>
                                        <p:strVal val="visible"/>
                                      </p:to>
                                    </p:set>
                                    <p:animEffect transition="in" filter="blinds(horizontal)">
                                      <p:cBhvr>
                                        <p:cTn id="17" dur="500"/>
                                        <p:tgtEl>
                                          <p:spTgt spid="65229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2291">
                                            <p:txEl>
                                              <p:pRg st="1" end="1"/>
                                            </p:txEl>
                                          </p:spTgt>
                                        </p:tgtEl>
                                        <p:attrNameLst>
                                          <p:attrName>style.visibility</p:attrName>
                                        </p:attrNameLst>
                                      </p:cBhvr>
                                      <p:to>
                                        <p:strVal val="visible"/>
                                      </p:to>
                                    </p:set>
                                    <p:animEffect transition="in" filter="blinds(horizontal)">
                                      <p:cBhvr>
                                        <p:cTn id="22" dur="500"/>
                                        <p:tgtEl>
                                          <p:spTgt spid="65229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2291">
                                            <p:txEl>
                                              <p:pRg st="2" end="2"/>
                                            </p:txEl>
                                          </p:spTgt>
                                        </p:tgtEl>
                                        <p:attrNameLst>
                                          <p:attrName>style.visibility</p:attrName>
                                        </p:attrNameLst>
                                      </p:cBhvr>
                                      <p:to>
                                        <p:strVal val="visible"/>
                                      </p:to>
                                    </p:set>
                                    <p:animEffect transition="in" filter="blinds(horizontal)">
                                      <p:cBhvr>
                                        <p:cTn id="27" dur="500"/>
                                        <p:tgtEl>
                                          <p:spTgt spid="65229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2291">
                                            <p:txEl>
                                              <p:pRg st="3" end="3"/>
                                            </p:txEl>
                                          </p:spTgt>
                                        </p:tgtEl>
                                        <p:attrNameLst>
                                          <p:attrName>style.visibility</p:attrName>
                                        </p:attrNameLst>
                                      </p:cBhvr>
                                      <p:to>
                                        <p:strVal val="visible"/>
                                      </p:to>
                                    </p:set>
                                    <p:animEffect transition="in" filter="blinds(horizontal)">
                                      <p:cBhvr>
                                        <p:cTn id="32" dur="500"/>
                                        <p:tgtEl>
                                          <p:spTgt spid="65229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52291">
                                            <p:txEl>
                                              <p:pRg st="4" end="4"/>
                                            </p:txEl>
                                          </p:spTgt>
                                        </p:tgtEl>
                                        <p:attrNameLst>
                                          <p:attrName>style.visibility</p:attrName>
                                        </p:attrNameLst>
                                      </p:cBhvr>
                                      <p:to>
                                        <p:strVal val="visible"/>
                                      </p:to>
                                    </p:set>
                                    <p:animEffect transition="in" filter="blinds(horizontal)">
                                      <p:cBhvr>
                                        <p:cTn id="37" dur="500"/>
                                        <p:tgtEl>
                                          <p:spTgt spid="65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0" grpId="0"/>
      <p:bldP spid="652291" grpId="0" bui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2"/>
          <p:cNvSpPr>
            <a:spLocks noGrp="1" noChangeArrowheads="1"/>
          </p:cNvSpPr>
          <p:nvPr>
            <p:ph type="title" idx="4294967295"/>
          </p:nvPr>
        </p:nvSpPr>
        <p:spPr/>
        <p:txBody>
          <a:bodyPr/>
          <a:lstStyle/>
          <a:p>
            <a:pPr eaLnBrk="1" hangingPunct="1"/>
            <a:r>
              <a:rPr lang="es-AR" smtClean="0"/>
              <a:t>Mercurio</a:t>
            </a:r>
            <a:endParaRPr lang="es-ES_tradnl" smtClean="0"/>
          </a:p>
        </p:txBody>
      </p:sp>
      <p:sp>
        <p:nvSpPr>
          <p:cNvPr id="652291" name="Rectangle 3"/>
          <p:cNvSpPr>
            <a:spLocks noGrp="1" noChangeArrowheads="1"/>
          </p:cNvSpPr>
          <p:nvPr>
            <p:ph type="body" sz="half" idx="4294967295"/>
          </p:nvPr>
        </p:nvSpPr>
        <p:spPr>
          <a:xfrm>
            <a:off x="457200" y="1722438"/>
            <a:ext cx="4572000" cy="4678362"/>
          </a:xfrm>
        </p:spPr>
        <p:txBody>
          <a:bodyPr/>
          <a:lstStyle/>
          <a:p>
            <a:pPr>
              <a:lnSpc>
                <a:spcPct val="80000"/>
              </a:lnSpc>
            </a:pPr>
            <a:r>
              <a:rPr lang="es-ES_tradnl" altLang="ko-KR" sz="2400" smtClean="0">
                <a:ea typeface="굴림" charset="-127"/>
              </a:rPr>
              <a:t>Por lo tanto, Mercurio juega un papel fundamental en el campo de la iniciación, ya que sirve de agente intermediario entre los diversos planos.</a:t>
            </a:r>
          </a:p>
          <a:p>
            <a:pPr>
              <a:lnSpc>
                <a:spcPct val="80000"/>
              </a:lnSpc>
            </a:pPr>
            <a:r>
              <a:rPr lang="es-ES_tradnl" altLang="ko-KR" sz="2400" smtClean="0">
                <a:ea typeface="굴림" charset="-127"/>
              </a:rPr>
              <a:t>Siendo el planeta más próximo al Sol, es entonces el vehículo hacia la iluminación.</a:t>
            </a:r>
          </a:p>
          <a:p>
            <a:pPr>
              <a:lnSpc>
                <a:spcPct val="80000"/>
              </a:lnSpc>
            </a:pPr>
            <a:r>
              <a:rPr lang="es-AR" sz="2400" smtClean="0"/>
              <a:t>Mercurio es, entonces, Hermes psicopompo, el conductor de almas, el que las lleva de la Tierra hacia el Sol.</a:t>
            </a:r>
            <a:endParaRPr lang="es-ES_tradnl" sz="2400" smtClean="0"/>
          </a:p>
        </p:txBody>
      </p:sp>
      <p:pic>
        <p:nvPicPr>
          <p:cNvPr id="4100" name="Picture 4" descr="https://s-media-cache-ak0.pinimg.com/236x/5a/82/fc/5a82fcf5caaa4c5921a0abc5c148f77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6075" y="1371600"/>
            <a:ext cx="31083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2290"/>
                                        </p:tgtEl>
                                        <p:attrNameLst>
                                          <p:attrName>style.visibility</p:attrName>
                                        </p:attrNameLst>
                                      </p:cBhvr>
                                      <p:to>
                                        <p:strVal val="visible"/>
                                      </p:to>
                                    </p:set>
                                    <p:animEffect transition="in" filter="blinds(horizontal)">
                                      <p:cBhvr>
                                        <p:cTn id="7" dur="500"/>
                                        <p:tgtEl>
                                          <p:spTgt spid="65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2291">
                                            <p:txEl>
                                              <p:pRg st="0" end="0"/>
                                            </p:txEl>
                                          </p:spTgt>
                                        </p:tgtEl>
                                        <p:attrNameLst>
                                          <p:attrName>style.visibility</p:attrName>
                                        </p:attrNameLst>
                                      </p:cBhvr>
                                      <p:to>
                                        <p:strVal val="visible"/>
                                      </p:to>
                                    </p:set>
                                    <p:animEffect transition="in" filter="blinds(horizontal)">
                                      <p:cBhvr>
                                        <p:cTn id="12" dur="500"/>
                                        <p:tgtEl>
                                          <p:spTgt spid="6522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2291">
                                            <p:txEl>
                                              <p:pRg st="1" end="1"/>
                                            </p:txEl>
                                          </p:spTgt>
                                        </p:tgtEl>
                                        <p:attrNameLst>
                                          <p:attrName>style.visibility</p:attrName>
                                        </p:attrNameLst>
                                      </p:cBhvr>
                                      <p:to>
                                        <p:strVal val="visible"/>
                                      </p:to>
                                    </p:set>
                                    <p:animEffect transition="in" filter="blinds(horizontal)">
                                      <p:cBhvr>
                                        <p:cTn id="17" dur="500"/>
                                        <p:tgtEl>
                                          <p:spTgt spid="6522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2291">
                                            <p:txEl>
                                              <p:pRg st="2" end="2"/>
                                            </p:txEl>
                                          </p:spTgt>
                                        </p:tgtEl>
                                        <p:attrNameLst>
                                          <p:attrName>style.visibility</p:attrName>
                                        </p:attrNameLst>
                                      </p:cBhvr>
                                      <p:to>
                                        <p:strVal val="visible"/>
                                      </p:to>
                                    </p:set>
                                    <p:animEffect transition="in" filter="blinds(horizontal)">
                                      <p:cBhvr>
                                        <p:cTn id="22" dur="500"/>
                                        <p:tgtEl>
                                          <p:spTgt spid="6522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100"/>
                                        </p:tgtEl>
                                        <p:attrNameLst>
                                          <p:attrName>style.visibility</p:attrName>
                                        </p:attrNameLst>
                                      </p:cBhvr>
                                      <p:to>
                                        <p:strVal val="visible"/>
                                      </p:to>
                                    </p:set>
                                    <p:animEffect transition="in" filter="box(out)">
                                      <p:cBhvr>
                                        <p:cTn id="27"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0" grpId="0"/>
      <p:bldP spid="652291" grpId="0" build="p"/>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ChangeArrowheads="1"/>
          </p:cNvSpPr>
          <p:nvPr>
            <p:ph type="title"/>
          </p:nvPr>
        </p:nvSpPr>
        <p:spPr/>
        <p:txBody>
          <a:bodyPr/>
          <a:lstStyle/>
          <a:p>
            <a:pPr eaLnBrk="1" hangingPunct="1"/>
            <a:r>
              <a:rPr lang="es-AR" smtClean="0"/>
              <a:t>Mercurio</a:t>
            </a:r>
            <a:endParaRPr lang="es-ES_tradnl" smtClean="0"/>
          </a:p>
        </p:txBody>
      </p:sp>
      <p:sp>
        <p:nvSpPr>
          <p:cNvPr id="646147" name="Rectangle 3"/>
          <p:cNvSpPr>
            <a:spLocks noGrp="1" noChangeArrowheads="1"/>
          </p:cNvSpPr>
          <p:nvPr>
            <p:ph type="body" sz="half" idx="1"/>
          </p:nvPr>
        </p:nvSpPr>
        <p:spPr>
          <a:xfrm>
            <a:off x="457200" y="1600200"/>
            <a:ext cx="4343400" cy="4800600"/>
          </a:xfrm>
        </p:spPr>
        <p:txBody>
          <a:bodyPr/>
          <a:lstStyle/>
          <a:p>
            <a:pPr>
              <a:lnSpc>
                <a:spcPct val="80000"/>
              </a:lnSpc>
            </a:pPr>
            <a:r>
              <a:rPr lang="es-ES_tradnl" altLang="ko-KR" sz="1800" smtClean="0">
                <a:ea typeface="굴림" charset="-127"/>
              </a:rPr>
              <a:t>El atributo tradicional de Mercurio es el caduceo, es decir, un bastón rodeado de dos serpientes que se dan la cara. </a:t>
            </a:r>
          </a:p>
          <a:p>
            <a:pPr>
              <a:lnSpc>
                <a:spcPct val="80000"/>
              </a:lnSpc>
            </a:pPr>
            <a:r>
              <a:rPr lang="es-ES_tradnl" altLang="ko-KR" sz="1800" smtClean="0">
                <a:ea typeface="굴림" charset="-127"/>
              </a:rPr>
              <a:t>En el hombre, esas dos serpientes simbolizan la necesidad de conciliar las oposiciones de la vida. </a:t>
            </a:r>
          </a:p>
          <a:p>
            <a:pPr>
              <a:lnSpc>
                <a:spcPct val="80000"/>
              </a:lnSpc>
            </a:pPr>
            <a:r>
              <a:rPr lang="es-ES_tradnl" altLang="ko-KR" sz="1800" smtClean="0">
                <a:ea typeface="굴림" charset="-127"/>
              </a:rPr>
              <a:t>El caduceo, que se llama también “</a:t>
            </a:r>
            <a:r>
              <a:rPr lang="es-ES_tradnl" altLang="ko-KR" sz="1800" i="1" smtClean="0">
                <a:ea typeface="굴림" charset="-127"/>
              </a:rPr>
              <a:t>cetro de Mercurio</a:t>
            </a:r>
            <a:r>
              <a:rPr lang="es-ES_tradnl" altLang="ko-KR" sz="1800" smtClean="0">
                <a:ea typeface="굴림" charset="-127"/>
              </a:rPr>
              <a:t>”, representa igualmente la espiral de la involución por la cual el Adam Kadmon se hizo hombre en la materia, e inversamente la espiral de la evolución gracias a la cual la humanidad se reintegrará en el Infinito.</a:t>
            </a:r>
          </a:p>
          <a:p>
            <a:pPr>
              <a:lnSpc>
                <a:spcPct val="80000"/>
              </a:lnSpc>
            </a:pPr>
            <a:r>
              <a:rPr lang="es-AR" sz="1800" smtClean="0"/>
              <a:t>En cierta forma, Mercurio o Hermes se presenta como el Hijo del Sol y de la Luna y es una especie de “Cristo Pagano”, un Verbo encarnado libre de las limitaciones de la visión ortodoxa del símbolo.</a:t>
            </a:r>
            <a:endParaRPr lang="es-ES_tradnl" sz="1800" smtClean="0"/>
          </a:p>
        </p:txBody>
      </p:sp>
      <p:pic>
        <p:nvPicPr>
          <p:cNvPr id="221192" name="Picture 8" descr="mercu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600200"/>
            <a:ext cx="3495675"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6146"/>
                                        </p:tgtEl>
                                        <p:attrNameLst>
                                          <p:attrName>style.visibility</p:attrName>
                                        </p:attrNameLst>
                                      </p:cBhvr>
                                      <p:to>
                                        <p:strVal val="visible"/>
                                      </p:to>
                                    </p:set>
                                    <p:animEffect transition="in" filter="blinds(horizontal)">
                                      <p:cBhvr>
                                        <p:cTn id="7" dur="500"/>
                                        <p:tgtEl>
                                          <p:spTgt spid="64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6147">
                                            <p:txEl>
                                              <p:pRg st="0" end="0"/>
                                            </p:txEl>
                                          </p:spTgt>
                                        </p:tgtEl>
                                        <p:attrNameLst>
                                          <p:attrName>style.visibility</p:attrName>
                                        </p:attrNameLst>
                                      </p:cBhvr>
                                      <p:to>
                                        <p:strVal val="visible"/>
                                      </p:to>
                                    </p:set>
                                    <p:animEffect transition="in" filter="blinds(horizontal)">
                                      <p:cBhvr>
                                        <p:cTn id="12" dur="500"/>
                                        <p:tgtEl>
                                          <p:spTgt spid="6461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6147">
                                            <p:txEl>
                                              <p:pRg st="1" end="1"/>
                                            </p:txEl>
                                          </p:spTgt>
                                        </p:tgtEl>
                                        <p:attrNameLst>
                                          <p:attrName>style.visibility</p:attrName>
                                        </p:attrNameLst>
                                      </p:cBhvr>
                                      <p:to>
                                        <p:strVal val="visible"/>
                                      </p:to>
                                    </p:set>
                                    <p:animEffect transition="in" filter="blinds(horizontal)">
                                      <p:cBhvr>
                                        <p:cTn id="17" dur="500"/>
                                        <p:tgtEl>
                                          <p:spTgt spid="6461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6147">
                                            <p:txEl>
                                              <p:pRg st="2" end="2"/>
                                            </p:txEl>
                                          </p:spTgt>
                                        </p:tgtEl>
                                        <p:attrNameLst>
                                          <p:attrName>style.visibility</p:attrName>
                                        </p:attrNameLst>
                                      </p:cBhvr>
                                      <p:to>
                                        <p:strVal val="visible"/>
                                      </p:to>
                                    </p:set>
                                    <p:animEffect transition="in" filter="blinds(horizontal)">
                                      <p:cBhvr>
                                        <p:cTn id="22" dur="500"/>
                                        <p:tgtEl>
                                          <p:spTgt spid="6461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6147">
                                            <p:txEl>
                                              <p:pRg st="3" end="3"/>
                                            </p:txEl>
                                          </p:spTgt>
                                        </p:tgtEl>
                                        <p:attrNameLst>
                                          <p:attrName>style.visibility</p:attrName>
                                        </p:attrNameLst>
                                      </p:cBhvr>
                                      <p:to>
                                        <p:strVal val="visible"/>
                                      </p:to>
                                    </p:set>
                                    <p:animEffect transition="in" filter="blinds(horizontal)">
                                      <p:cBhvr>
                                        <p:cTn id="27" dur="500"/>
                                        <p:tgtEl>
                                          <p:spTgt spid="6461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221192"/>
                                        </p:tgtEl>
                                        <p:attrNameLst>
                                          <p:attrName>style.visibility</p:attrName>
                                        </p:attrNameLst>
                                      </p:cBhvr>
                                      <p:to>
                                        <p:strVal val="visible"/>
                                      </p:to>
                                    </p:set>
                                    <p:animEffect transition="in" filter="box(out)">
                                      <p:cBhvr>
                                        <p:cTn id="32" dur="2000"/>
                                        <p:tgtEl>
                                          <p:spTgt spid="221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6" grpId="0"/>
      <p:bldP spid="646147" grpId="0" build="p"/>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ChangeArrowheads="1"/>
          </p:cNvSpPr>
          <p:nvPr>
            <p:ph type="title"/>
          </p:nvPr>
        </p:nvSpPr>
        <p:spPr/>
        <p:txBody>
          <a:bodyPr/>
          <a:lstStyle/>
          <a:p>
            <a:pPr eaLnBrk="1" hangingPunct="1"/>
            <a:r>
              <a:rPr lang="es-AR" smtClean="0"/>
              <a:t>Mercurio</a:t>
            </a:r>
            <a:endParaRPr lang="es-ES_tradnl" smtClean="0"/>
          </a:p>
        </p:txBody>
      </p:sp>
      <p:sp>
        <p:nvSpPr>
          <p:cNvPr id="646147" name="Rectangle 3"/>
          <p:cNvSpPr>
            <a:spLocks noGrp="1" noChangeArrowheads="1"/>
          </p:cNvSpPr>
          <p:nvPr>
            <p:ph type="body" sz="half" idx="1"/>
          </p:nvPr>
        </p:nvSpPr>
        <p:spPr>
          <a:xfrm>
            <a:off x="457200" y="1600200"/>
            <a:ext cx="3886200" cy="4953000"/>
          </a:xfrm>
        </p:spPr>
        <p:txBody>
          <a:bodyPr/>
          <a:lstStyle/>
          <a:p>
            <a:pPr>
              <a:lnSpc>
                <a:spcPct val="80000"/>
              </a:lnSpc>
            </a:pPr>
            <a:r>
              <a:rPr lang="es-ES_tradnl" altLang="ko-KR" sz="2200" smtClean="0">
                <a:ea typeface="굴림" charset="-127"/>
              </a:rPr>
              <a:t>Con respecto a las enseñanzas martinistas, Mercurio corresponde tradicionalmente al Aliento Universal de la Vida, que según el Sepher Yezirah es el fundamento de todas las cosas.</a:t>
            </a:r>
          </a:p>
          <a:p>
            <a:pPr>
              <a:lnSpc>
                <a:spcPct val="80000"/>
              </a:lnSpc>
            </a:pPr>
            <a:r>
              <a:rPr lang="es-ES_tradnl" altLang="ko-KR" sz="2200" smtClean="0">
                <a:ea typeface="굴림" charset="-127"/>
              </a:rPr>
              <a:t>Este Aliento, la fuerza universal animadora, es también el mismo que se supone trasmite la Inspiración a los hombres. </a:t>
            </a:r>
          </a:p>
          <a:p>
            <a:pPr>
              <a:lnSpc>
                <a:spcPct val="80000"/>
              </a:lnSpc>
            </a:pPr>
            <a:r>
              <a:rPr lang="es-ES_tradnl" altLang="ko-KR" sz="2200" smtClean="0">
                <a:ea typeface="굴림" charset="-127"/>
              </a:rPr>
              <a:t>Aquí apreciamos el papel de mediador que se le atribuye a Mercurio.</a:t>
            </a:r>
            <a:endParaRPr lang="es-ES_tradnl" sz="2200" smtClean="0"/>
          </a:p>
        </p:txBody>
      </p:sp>
      <p:pic>
        <p:nvPicPr>
          <p:cNvPr id="222216" name="Picture 8" descr="Mercurio-EvelyndeMorgan-Lond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71600"/>
            <a:ext cx="3375025"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6146"/>
                                        </p:tgtEl>
                                        <p:attrNameLst>
                                          <p:attrName>style.visibility</p:attrName>
                                        </p:attrNameLst>
                                      </p:cBhvr>
                                      <p:to>
                                        <p:strVal val="visible"/>
                                      </p:to>
                                    </p:set>
                                    <p:animEffect transition="in" filter="blinds(horizontal)">
                                      <p:cBhvr>
                                        <p:cTn id="7" dur="500"/>
                                        <p:tgtEl>
                                          <p:spTgt spid="64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6147">
                                            <p:txEl>
                                              <p:pRg st="0" end="0"/>
                                            </p:txEl>
                                          </p:spTgt>
                                        </p:tgtEl>
                                        <p:attrNameLst>
                                          <p:attrName>style.visibility</p:attrName>
                                        </p:attrNameLst>
                                      </p:cBhvr>
                                      <p:to>
                                        <p:strVal val="visible"/>
                                      </p:to>
                                    </p:set>
                                    <p:animEffect transition="in" filter="blinds(horizontal)">
                                      <p:cBhvr>
                                        <p:cTn id="12" dur="500"/>
                                        <p:tgtEl>
                                          <p:spTgt spid="6461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6147">
                                            <p:txEl>
                                              <p:pRg st="1" end="1"/>
                                            </p:txEl>
                                          </p:spTgt>
                                        </p:tgtEl>
                                        <p:attrNameLst>
                                          <p:attrName>style.visibility</p:attrName>
                                        </p:attrNameLst>
                                      </p:cBhvr>
                                      <p:to>
                                        <p:strVal val="visible"/>
                                      </p:to>
                                    </p:set>
                                    <p:animEffect transition="in" filter="blinds(horizontal)">
                                      <p:cBhvr>
                                        <p:cTn id="17" dur="500"/>
                                        <p:tgtEl>
                                          <p:spTgt spid="6461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6147">
                                            <p:txEl>
                                              <p:pRg st="2" end="2"/>
                                            </p:txEl>
                                          </p:spTgt>
                                        </p:tgtEl>
                                        <p:attrNameLst>
                                          <p:attrName>style.visibility</p:attrName>
                                        </p:attrNameLst>
                                      </p:cBhvr>
                                      <p:to>
                                        <p:strVal val="visible"/>
                                      </p:to>
                                    </p:set>
                                    <p:animEffect transition="in" filter="blinds(horizontal)">
                                      <p:cBhvr>
                                        <p:cTn id="22" dur="500"/>
                                        <p:tgtEl>
                                          <p:spTgt spid="6461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22216"/>
                                        </p:tgtEl>
                                        <p:attrNameLst>
                                          <p:attrName>style.visibility</p:attrName>
                                        </p:attrNameLst>
                                      </p:cBhvr>
                                      <p:to>
                                        <p:strVal val="visible"/>
                                      </p:to>
                                    </p:set>
                                    <p:animEffect transition="in" filter="box(out)">
                                      <p:cBhvr>
                                        <p:cTn id="27" dur="2000"/>
                                        <p:tgtEl>
                                          <p:spTgt spid="222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6" grpId="0"/>
      <p:bldP spid="646147" grpId="0" build="p"/>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ChangeArrowheads="1"/>
          </p:cNvSpPr>
          <p:nvPr>
            <p:ph type="title" idx="4294967295"/>
          </p:nvPr>
        </p:nvSpPr>
        <p:spPr/>
        <p:txBody>
          <a:bodyPr/>
          <a:lstStyle/>
          <a:p>
            <a:pPr eaLnBrk="1" hangingPunct="1"/>
            <a:r>
              <a:rPr lang="es-AR" smtClean="0"/>
              <a:t>Venus</a:t>
            </a:r>
            <a:endParaRPr lang="es-ES_tradnl" smtClean="0"/>
          </a:p>
        </p:txBody>
      </p:sp>
      <p:sp>
        <p:nvSpPr>
          <p:cNvPr id="646147" name="Rectangle 3"/>
          <p:cNvSpPr>
            <a:spLocks noGrp="1" noChangeArrowheads="1"/>
          </p:cNvSpPr>
          <p:nvPr>
            <p:ph type="body" sz="half" idx="4294967295"/>
          </p:nvPr>
        </p:nvSpPr>
        <p:spPr>
          <a:xfrm>
            <a:off x="304800" y="1600200"/>
            <a:ext cx="4267200" cy="4953000"/>
          </a:xfrm>
        </p:spPr>
        <p:txBody>
          <a:bodyPr/>
          <a:lstStyle/>
          <a:p>
            <a:pPr>
              <a:lnSpc>
                <a:spcPct val="80000"/>
              </a:lnSpc>
            </a:pPr>
            <a:r>
              <a:rPr lang="es-ES_tradnl" altLang="ko-KR" sz="2000" smtClean="0">
                <a:ea typeface="굴림" charset="-127"/>
              </a:rPr>
              <a:t>El símbolo tradicional de Venus se compone de un círculo que representa el infinito, y de una cruz, que corresponde al mundo finito. </a:t>
            </a:r>
          </a:p>
          <a:p>
            <a:pPr>
              <a:lnSpc>
                <a:spcPct val="80000"/>
              </a:lnSpc>
            </a:pPr>
            <a:r>
              <a:rPr lang="es-ES_tradnl" altLang="ko-KR" sz="2000" smtClean="0">
                <a:ea typeface="굴림" charset="-127"/>
              </a:rPr>
              <a:t>En su conjunto, este símbolo ilustra el estrecho vínculo que existe entre el mundo celeste y el plano terrestre, y por extensión entre el macrocosmos y el microcosmos. </a:t>
            </a:r>
          </a:p>
          <a:p>
            <a:pPr>
              <a:lnSpc>
                <a:spcPct val="80000"/>
              </a:lnSpc>
            </a:pPr>
            <a:r>
              <a:rPr lang="es-ES_tradnl" altLang="ko-KR" sz="2000" smtClean="0">
                <a:ea typeface="굴림" charset="-127"/>
              </a:rPr>
              <a:t>Observarán igualmente que este glifo recuerda la cruz ansata de los egipcios de la antigüedad, la cual era un símbolo de la vida y de la eternidad. </a:t>
            </a:r>
          </a:p>
          <a:p>
            <a:pPr>
              <a:lnSpc>
                <a:spcPct val="80000"/>
              </a:lnSpc>
            </a:pPr>
            <a:r>
              <a:rPr lang="es-ES_tradnl" altLang="ko-KR" sz="2000" smtClean="0">
                <a:ea typeface="굴림" charset="-127"/>
              </a:rPr>
              <a:t>Igualmente es el de la mujer y del sexo femenino.</a:t>
            </a:r>
            <a:endParaRPr lang="es-ES_tradnl" sz="2000" smtClean="0"/>
          </a:p>
        </p:txBody>
      </p:sp>
      <p:pic>
        <p:nvPicPr>
          <p:cNvPr id="472070" name="Picture 6" descr="simbolovenus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3850" y="1557338"/>
            <a:ext cx="3054350" cy="49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3239" name="Picture 4" descr="Image from: Clavis Artis, Ms-2-27, Trieste, Biblioteca Hortis, vol. 2, p. 14.: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6788" y="1495425"/>
            <a:ext cx="4138612"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6146"/>
                                        </p:tgtEl>
                                        <p:attrNameLst>
                                          <p:attrName>style.visibility</p:attrName>
                                        </p:attrNameLst>
                                      </p:cBhvr>
                                      <p:to>
                                        <p:strVal val="visible"/>
                                      </p:to>
                                    </p:set>
                                    <p:animEffect transition="in" filter="blinds(horizontal)">
                                      <p:cBhvr>
                                        <p:cTn id="7" dur="500"/>
                                        <p:tgtEl>
                                          <p:spTgt spid="64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6147">
                                            <p:txEl>
                                              <p:pRg st="0" end="0"/>
                                            </p:txEl>
                                          </p:spTgt>
                                        </p:tgtEl>
                                        <p:attrNameLst>
                                          <p:attrName>style.visibility</p:attrName>
                                        </p:attrNameLst>
                                      </p:cBhvr>
                                      <p:to>
                                        <p:strVal val="visible"/>
                                      </p:to>
                                    </p:set>
                                    <p:animEffect transition="in" filter="blinds(horizontal)">
                                      <p:cBhvr>
                                        <p:cTn id="12" dur="500"/>
                                        <p:tgtEl>
                                          <p:spTgt spid="6461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6147">
                                            <p:txEl>
                                              <p:pRg st="1" end="1"/>
                                            </p:txEl>
                                          </p:spTgt>
                                        </p:tgtEl>
                                        <p:attrNameLst>
                                          <p:attrName>style.visibility</p:attrName>
                                        </p:attrNameLst>
                                      </p:cBhvr>
                                      <p:to>
                                        <p:strVal val="visible"/>
                                      </p:to>
                                    </p:set>
                                    <p:animEffect transition="in" filter="blinds(horizontal)">
                                      <p:cBhvr>
                                        <p:cTn id="17" dur="500"/>
                                        <p:tgtEl>
                                          <p:spTgt spid="6461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6147">
                                            <p:txEl>
                                              <p:pRg st="2" end="2"/>
                                            </p:txEl>
                                          </p:spTgt>
                                        </p:tgtEl>
                                        <p:attrNameLst>
                                          <p:attrName>style.visibility</p:attrName>
                                        </p:attrNameLst>
                                      </p:cBhvr>
                                      <p:to>
                                        <p:strVal val="visible"/>
                                      </p:to>
                                    </p:set>
                                    <p:animEffect transition="in" filter="blinds(horizontal)">
                                      <p:cBhvr>
                                        <p:cTn id="22" dur="500"/>
                                        <p:tgtEl>
                                          <p:spTgt spid="6461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6147">
                                            <p:txEl>
                                              <p:pRg st="3" end="3"/>
                                            </p:txEl>
                                          </p:spTgt>
                                        </p:tgtEl>
                                        <p:attrNameLst>
                                          <p:attrName>style.visibility</p:attrName>
                                        </p:attrNameLst>
                                      </p:cBhvr>
                                      <p:to>
                                        <p:strVal val="visible"/>
                                      </p:to>
                                    </p:set>
                                    <p:animEffect transition="in" filter="blinds(horizontal)">
                                      <p:cBhvr>
                                        <p:cTn id="27" dur="500"/>
                                        <p:tgtEl>
                                          <p:spTgt spid="6461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72070"/>
                                        </p:tgtEl>
                                        <p:attrNameLst>
                                          <p:attrName>style.visibility</p:attrName>
                                        </p:attrNameLst>
                                      </p:cBhvr>
                                      <p:to>
                                        <p:strVal val="visible"/>
                                      </p:to>
                                    </p:set>
                                    <p:animEffect transition="in" filter="box(out)">
                                      <p:cBhvr>
                                        <p:cTn id="32" dur="2000"/>
                                        <p:tgtEl>
                                          <p:spTgt spid="47207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0" presetClass="exit" presetSubtype="0" fill="hold" nodeType="clickEffect">
                                  <p:stCondLst>
                                    <p:cond delay="0"/>
                                  </p:stCondLst>
                                  <p:childTnLst>
                                    <p:animEffect transition="out" filter="wedge">
                                      <p:cBhvr>
                                        <p:cTn id="36" dur="2000"/>
                                        <p:tgtEl>
                                          <p:spTgt spid="472070"/>
                                        </p:tgtEl>
                                      </p:cBhvr>
                                    </p:animEffect>
                                    <p:set>
                                      <p:cBhvr>
                                        <p:cTn id="37" dur="1" fill="hold">
                                          <p:stCondLst>
                                            <p:cond delay="1999"/>
                                          </p:stCondLst>
                                        </p:cTn>
                                        <p:tgtEl>
                                          <p:spTgt spid="472070"/>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223239"/>
                                        </p:tgtEl>
                                        <p:attrNameLst>
                                          <p:attrName>style.visibility</p:attrName>
                                        </p:attrNameLst>
                                      </p:cBhvr>
                                      <p:to>
                                        <p:strVal val="visible"/>
                                      </p:to>
                                    </p:set>
                                    <p:animEffect transition="in" filter="box(out)">
                                      <p:cBhvr>
                                        <p:cTn id="42" dur="2000"/>
                                        <p:tgtEl>
                                          <p:spTgt spid="223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6" grpId="0"/>
      <p:bldP spid="646147" grpId="0" build="p"/>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AR" sz="4000" smtClean="0"/>
              <a:t>Venus</a:t>
            </a:r>
            <a:endParaRPr lang="es-ES_tradnl" sz="4000" smtClean="0"/>
          </a:p>
        </p:txBody>
      </p:sp>
      <p:sp>
        <p:nvSpPr>
          <p:cNvPr id="650243" name="Rectangle 3"/>
          <p:cNvSpPr>
            <a:spLocks noGrp="1" noChangeArrowheads="1"/>
          </p:cNvSpPr>
          <p:nvPr>
            <p:ph type="body" sz="half" idx="1"/>
          </p:nvPr>
        </p:nvSpPr>
        <p:spPr>
          <a:xfrm>
            <a:off x="304800" y="1447800"/>
            <a:ext cx="4343400" cy="4525963"/>
          </a:xfrm>
        </p:spPr>
        <p:txBody>
          <a:bodyPr/>
          <a:lstStyle/>
          <a:p>
            <a:pPr eaLnBrk="1" hangingPunct="1">
              <a:lnSpc>
                <a:spcPct val="90000"/>
              </a:lnSpc>
            </a:pPr>
            <a:r>
              <a:rPr lang="es-ES" sz="2000" smtClean="0"/>
              <a:t>Venus es el Eros, el amor, y efectivamente no el amor impersonal, no el </a:t>
            </a:r>
            <a:r>
              <a:rPr lang="es-ES" sz="2000" i="1" smtClean="0"/>
              <a:t>ágape</a:t>
            </a:r>
            <a:r>
              <a:rPr lang="es-ES" sz="2000" smtClean="0"/>
              <a:t>, sino el amor personal entre dos seres humanos.</a:t>
            </a:r>
          </a:p>
          <a:p>
            <a:pPr eaLnBrk="1" hangingPunct="1">
              <a:lnSpc>
                <a:spcPct val="90000"/>
              </a:lnSpc>
            </a:pPr>
            <a:r>
              <a:rPr lang="es-ES" sz="2000" smtClean="0"/>
              <a:t>Según Joseph Campbell, el concepto del </a:t>
            </a:r>
            <a:r>
              <a:rPr lang="es-ES" sz="2000" i="1" smtClean="0"/>
              <a:t>Eros </a:t>
            </a:r>
            <a:r>
              <a:rPr lang="es-ES" sz="2000" smtClean="0"/>
              <a:t>personal fue paralelo al surgimiento de las leyendas del Grial, y constituyó un paso importante en el logro de la individuación.</a:t>
            </a:r>
          </a:p>
          <a:p>
            <a:pPr eaLnBrk="1" hangingPunct="1">
              <a:lnSpc>
                <a:spcPct val="90000"/>
              </a:lnSpc>
            </a:pPr>
            <a:r>
              <a:rPr lang="es-ES" sz="2000" smtClean="0"/>
              <a:t>El Eros, siendo una afección personal, está estrechamente vinculado con la noción del </a:t>
            </a:r>
            <a:r>
              <a:rPr lang="es-ES" sz="2000" i="1" smtClean="0"/>
              <a:t>yo</a:t>
            </a:r>
            <a:r>
              <a:rPr lang="es-ES" sz="2000" smtClean="0"/>
              <a:t>, que implica el nacimiento de la consciencia fuera de las obscuridades del inconsciente.</a:t>
            </a:r>
            <a:endParaRPr lang="es-ES_tradnl" sz="2000" smtClean="0"/>
          </a:p>
        </p:txBody>
      </p:sp>
      <p:pic>
        <p:nvPicPr>
          <p:cNvPr id="224265" name="Picture 9" descr="g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4088" y="1295400"/>
            <a:ext cx="4151312"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24265"/>
                                        </p:tgtEl>
                                        <p:attrNameLst>
                                          <p:attrName>style.visibility</p:attrName>
                                        </p:attrNameLst>
                                      </p:cBhvr>
                                      <p:to>
                                        <p:strVal val="visible"/>
                                      </p:to>
                                    </p:set>
                                    <p:animEffect transition="in" filter="box(out)">
                                      <p:cBhvr>
                                        <p:cTn id="27" dur="2000"/>
                                        <p:tgtEl>
                                          <p:spTgt spid="224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70" name="Text Box 14"/>
          <p:cNvSpPr txBox="1">
            <a:spLocks noChangeArrowheads="1"/>
          </p:cNvSpPr>
          <p:nvPr/>
        </p:nvSpPr>
        <p:spPr bwMode="auto">
          <a:xfrm>
            <a:off x="228600" y="877888"/>
            <a:ext cx="8782050" cy="476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altLang="ko-KR">
                <a:ea typeface="굴림" charset="-127"/>
              </a:rPr>
              <a:t>“</a:t>
            </a:r>
            <a:r>
              <a:rPr lang="es-ES_tradnl" altLang="ko-KR" i="1">
                <a:ea typeface="굴림" charset="-127"/>
              </a:rPr>
              <a:t>…Aquél que, en el camino de la instrucción amorosa, habrá sido llevado hasta</a:t>
            </a:r>
          </a:p>
          <a:p>
            <a:pPr eaLnBrk="1" hangingPunct="1"/>
            <a:r>
              <a:rPr lang="es-ES_tradnl" altLang="ko-KR" i="1">
                <a:ea typeface="굴림" charset="-127"/>
              </a:rPr>
              <a:t>allá por su guía, contemplando los bellos objetos en el orden correcto de su</a:t>
            </a:r>
          </a:p>
          <a:p>
            <a:pPr eaLnBrk="1" hangingPunct="1"/>
            <a:r>
              <a:rPr lang="es-ES_tradnl" altLang="ko-KR" i="1">
                <a:ea typeface="굴림" charset="-127"/>
              </a:rPr>
              <a:t>gradación, éste tendrá la súbita visión de una belleza cuya naturaleza es</a:t>
            </a:r>
          </a:p>
          <a:p>
            <a:pPr eaLnBrk="1" hangingPunct="1"/>
            <a:r>
              <a:rPr lang="es-ES_tradnl" altLang="ko-KR" i="1">
                <a:ea typeface="굴림" charset="-127"/>
              </a:rPr>
              <a:t>maravillosa; belleza en vista justamente de la cual, Sócrates, todos nuestros</a:t>
            </a:r>
          </a:p>
          <a:p>
            <a:pPr eaLnBrk="1" hangingPunct="1"/>
            <a:r>
              <a:rPr lang="es-ES_tradnl" altLang="ko-KR" i="1">
                <a:ea typeface="굴림" charset="-127"/>
              </a:rPr>
              <a:t>esfuerzos anteriores se habían desplegado: belleza, primeramente, cuya existencia</a:t>
            </a:r>
          </a:p>
          <a:p>
            <a:pPr eaLnBrk="1" hangingPunct="1"/>
            <a:r>
              <a:rPr lang="es-ES_tradnl" altLang="ko-KR" i="1">
                <a:ea typeface="굴림" charset="-127"/>
              </a:rPr>
              <a:t>es eterna, extraña a la generación como a la corrupción, al crecimiento como al</a:t>
            </a:r>
          </a:p>
          <a:p>
            <a:pPr eaLnBrk="1" hangingPunct="1"/>
            <a:r>
              <a:rPr lang="es-ES_tradnl" altLang="ko-KR" i="1">
                <a:ea typeface="굴림" charset="-127"/>
              </a:rPr>
              <a:t>decrecimiento; segundo, que no es bella en este punto de vista y fea en este otro,</a:t>
            </a:r>
          </a:p>
          <a:p>
            <a:pPr eaLnBrk="1" hangingPunct="1"/>
            <a:r>
              <a:rPr lang="es-ES_tradnl" altLang="ko-KR" i="1">
                <a:ea typeface="굴림" charset="-127"/>
              </a:rPr>
              <a:t>tampoco en tal momento y no en el otro, ni tampoco bella en tal lugar, fea en tal</a:t>
            </a:r>
          </a:p>
          <a:p>
            <a:pPr eaLnBrk="1" hangingPunct="1"/>
            <a:r>
              <a:rPr lang="es-ES_tradnl" altLang="ko-KR" i="1">
                <a:ea typeface="굴림" charset="-127"/>
              </a:rPr>
              <a:t>otro, ni tampoco más bella en comparación con esto, fea en comparación con eso,</a:t>
            </a:r>
          </a:p>
          <a:p>
            <a:pPr eaLnBrk="1" hangingPunct="1"/>
            <a:r>
              <a:rPr lang="es-ES_tradnl" altLang="ko-KR" i="1">
                <a:ea typeface="굴림" charset="-127"/>
              </a:rPr>
              <a:t>ni tampoco bella en tal lugar, fea en tal otro, bella para algunos hombres, fea para</a:t>
            </a:r>
          </a:p>
          <a:p>
            <a:pPr eaLnBrk="1" hangingPunct="1"/>
            <a:r>
              <a:rPr lang="es-ES_tradnl" altLang="ko-KR" i="1">
                <a:ea typeface="굴림" charset="-127"/>
              </a:rPr>
              <a:t>algunos otros; ni tampoco esta belleza provista por ejemplo de un rostro, de</a:t>
            </a:r>
          </a:p>
          <a:p>
            <a:pPr eaLnBrk="1" hangingPunct="1"/>
            <a:r>
              <a:rPr lang="es-ES_tradnl" altLang="ko-KR" i="1">
                <a:ea typeface="굴림" charset="-127"/>
              </a:rPr>
              <a:t>manos, o de cualquier cosa que sea, ya sea una parte del cuerpo; ni tampoco bajo</a:t>
            </a:r>
          </a:p>
          <a:p>
            <a:pPr eaLnBrk="1" hangingPunct="1"/>
            <a:r>
              <a:rPr lang="es-ES_tradnl" altLang="ko-KR" i="1">
                <a:ea typeface="굴림" charset="-127"/>
              </a:rPr>
              <a:t>el aspecto de un razonamiento o bien de algún conocimiento; tampoco como</a:t>
            </a:r>
          </a:p>
          <a:p>
            <a:pPr eaLnBrk="1" hangingPunct="1"/>
            <a:r>
              <a:rPr lang="es-ES_tradnl" altLang="ko-KR" i="1">
                <a:ea typeface="굴림" charset="-127"/>
              </a:rPr>
              <a:t>teniendo su existencia en un ser distinto en alguna parte, en un ser viviente, por</a:t>
            </a:r>
          </a:p>
          <a:p>
            <a:pPr eaLnBrk="1" hangingPunct="1"/>
            <a:r>
              <a:rPr lang="es-ES_tradnl" altLang="ko-KR" i="1">
                <a:ea typeface="굴림" charset="-127"/>
              </a:rPr>
              <a:t>ejemplo, ya sea de la tierra o del cielo, o bien en cualquier otro; pero más bien</a:t>
            </a:r>
          </a:p>
          <a:p>
            <a:pPr eaLnBrk="1" hangingPunct="1"/>
            <a:r>
              <a:rPr lang="es-ES_tradnl" altLang="ko-KR" i="1">
                <a:ea typeface="굴림" charset="-127"/>
              </a:rPr>
              <a:t>esta belleza en sí misma y por sí misma, eternamente unida a sí misma en la</a:t>
            </a:r>
          </a:p>
          <a:p>
            <a:pPr eaLnBrk="1" hangingPunct="1"/>
            <a:r>
              <a:rPr lang="es-ES_tradnl" altLang="ko-KR" i="1">
                <a:ea typeface="굴림" charset="-127"/>
              </a:rPr>
              <a:t>unicidad de su naturaleza formal…</a:t>
            </a:r>
            <a:r>
              <a:rPr lang="es-ES_tradnl" altLang="ko-KR">
                <a:ea typeface="굴림" charset="-127"/>
              </a:rPr>
              <a:t>” </a:t>
            </a:r>
            <a:r>
              <a:rPr lang="es-ES_tradnl" altLang="ko-KR">
                <a:ea typeface="Arial Unicode MS" pitchFamily="34" charset="-128"/>
                <a:cs typeface="Arial Unicode MS" pitchFamily="34" charset="-128"/>
              </a:rPr>
              <a:t>Platón, “El Banquete”</a:t>
            </a:r>
            <a:endParaRPr lang="es-ES_tradnl"/>
          </a:p>
        </p:txBody>
      </p:sp>
      <p:pic>
        <p:nvPicPr>
          <p:cNvPr id="225288" name="Picture 8" descr="Birth_of_ven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9" name="Text Box 9"/>
          <p:cNvSpPr txBox="1">
            <a:spLocks noChangeArrowheads="1"/>
          </p:cNvSpPr>
          <p:nvPr/>
        </p:nvSpPr>
        <p:spPr bwMode="auto">
          <a:xfrm>
            <a:off x="2012950" y="6324600"/>
            <a:ext cx="4997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“El Nacimiento de Venus”, por Sandro Boticcelli</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4270"/>
                                        </p:tgtEl>
                                        <p:attrNameLst>
                                          <p:attrName>style.visibility</p:attrName>
                                        </p:attrNameLst>
                                      </p:cBhvr>
                                      <p:to>
                                        <p:strVal val="visible"/>
                                      </p:to>
                                    </p:set>
                                    <p:animEffect transition="in" filter="fade">
                                      <p:cBhvr>
                                        <p:cTn id="7" dur="2000"/>
                                        <p:tgtEl>
                                          <p:spTgt spid="2242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xit" presetSubtype="0" fill="hold" grpId="1" nodeType="clickEffect">
                                  <p:stCondLst>
                                    <p:cond delay="0"/>
                                  </p:stCondLst>
                                  <p:childTnLst>
                                    <p:animEffect transition="out" filter="wedge">
                                      <p:cBhvr>
                                        <p:cTn id="11" dur="2000"/>
                                        <p:tgtEl>
                                          <p:spTgt spid="224270"/>
                                        </p:tgtEl>
                                      </p:cBhvr>
                                    </p:animEffect>
                                    <p:set>
                                      <p:cBhvr>
                                        <p:cTn id="12" dur="1" fill="hold">
                                          <p:stCondLst>
                                            <p:cond delay="1999"/>
                                          </p:stCondLst>
                                        </p:cTn>
                                        <p:tgtEl>
                                          <p:spTgt spid="22427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225288"/>
                                        </p:tgtEl>
                                        <p:attrNameLst>
                                          <p:attrName>style.visibility</p:attrName>
                                        </p:attrNameLst>
                                      </p:cBhvr>
                                      <p:to>
                                        <p:strVal val="visible"/>
                                      </p:to>
                                    </p:set>
                                    <p:animEffect transition="in" filter="box(out)">
                                      <p:cBhvr>
                                        <p:cTn id="17" dur="2000"/>
                                        <p:tgtEl>
                                          <p:spTgt spid="2252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5289"/>
                                        </p:tgtEl>
                                        <p:attrNameLst>
                                          <p:attrName>style.visibility</p:attrName>
                                        </p:attrNameLst>
                                      </p:cBhvr>
                                      <p:to>
                                        <p:strVal val="visible"/>
                                      </p:to>
                                    </p:set>
                                    <p:animEffect transition="in" filter="fade">
                                      <p:cBhvr>
                                        <p:cTn id="22" dur="2000"/>
                                        <p:tgtEl>
                                          <p:spTgt spid="225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70" grpId="0"/>
      <p:bldP spid="224270" grpId="1"/>
      <p:bldP spid="225289"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AR" sz="4000" smtClean="0"/>
              <a:t>Venus</a:t>
            </a:r>
            <a:endParaRPr lang="es-ES_tradnl" sz="4000" smtClean="0"/>
          </a:p>
        </p:txBody>
      </p:sp>
      <p:sp>
        <p:nvSpPr>
          <p:cNvPr id="650243" name="Rectangle 3"/>
          <p:cNvSpPr>
            <a:spLocks noGrp="1" noChangeArrowheads="1"/>
          </p:cNvSpPr>
          <p:nvPr>
            <p:ph type="body" sz="half" idx="4294967295"/>
          </p:nvPr>
        </p:nvSpPr>
        <p:spPr>
          <a:xfrm>
            <a:off x="381000" y="1341438"/>
            <a:ext cx="4191000" cy="4525962"/>
          </a:xfrm>
        </p:spPr>
        <p:txBody>
          <a:bodyPr/>
          <a:lstStyle/>
          <a:p>
            <a:pPr eaLnBrk="1" hangingPunct="1">
              <a:lnSpc>
                <a:spcPct val="90000"/>
              </a:lnSpc>
            </a:pPr>
            <a:r>
              <a:rPr lang="es-ES" sz="2000" smtClean="0"/>
              <a:t>En síntesis, elevarse hacia Venus es elevarse hacia lo Bello.</a:t>
            </a:r>
          </a:p>
          <a:p>
            <a:pPr eaLnBrk="1" hangingPunct="1">
              <a:lnSpc>
                <a:spcPct val="90000"/>
              </a:lnSpc>
            </a:pPr>
            <a:r>
              <a:rPr lang="es-ES" sz="2000" smtClean="0"/>
              <a:t>El </a:t>
            </a:r>
            <a:r>
              <a:rPr lang="es-ES" sz="2000" i="1" smtClean="0"/>
              <a:t>Eros </a:t>
            </a:r>
            <a:r>
              <a:rPr lang="es-ES" sz="2000" smtClean="0"/>
              <a:t>ha sido la principal fuente de inspiración artística en toda la historia de la humanidad.</a:t>
            </a:r>
          </a:p>
          <a:p>
            <a:pPr eaLnBrk="1" hangingPunct="1">
              <a:lnSpc>
                <a:spcPct val="90000"/>
              </a:lnSpc>
            </a:pPr>
            <a:r>
              <a:rPr lang="es-ES" sz="2000" smtClean="0"/>
              <a:t>Sin el </a:t>
            </a:r>
            <a:r>
              <a:rPr lang="es-ES" sz="2000" i="1" smtClean="0"/>
              <a:t>Eros </a:t>
            </a:r>
            <a:r>
              <a:rPr lang="es-ES" sz="2000" smtClean="0"/>
              <a:t>personal, muchas veces tan denostado por supuestos místicos, prácticamente no existirían la música, la pintura o la poesía.</a:t>
            </a:r>
          </a:p>
          <a:p>
            <a:pPr eaLnBrk="1" hangingPunct="1">
              <a:lnSpc>
                <a:spcPct val="90000"/>
              </a:lnSpc>
            </a:pPr>
            <a:r>
              <a:rPr lang="es-ES" sz="2000" smtClean="0"/>
              <a:t>Y el mundo sería una Tierra Baldía, un páramo de almas resecas.</a:t>
            </a:r>
          </a:p>
          <a:p>
            <a:pPr eaLnBrk="1" hangingPunct="1">
              <a:lnSpc>
                <a:spcPct val="90000"/>
              </a:lnSpc>
            </a:pPr>
            <a:r>
              <a:rPr lang="es-ES" sz="2000" smtClean="0"/>
              <a:t>Por eso, el asceta puede ser un místico, pero nunca un Iniciado: no conoce el cielo de Venus.</a:t>
            </a:r>
            <a:endParaRPr lang="es-ES_tradnl" sz="2000" smtClean="0"/>
          </a:p>
        </p:txBody>
      </p:sp>
      <p:pic>
        <p:nvPicPr>
          <p:cNvPr id="473094" name="Picture 6" descr="1920026_1438328553142888_8685309666544457652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8850" y="1447800"/>
            <a:ext cx="40703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0243">
                                            <p:txEl>
                                              <p:pRg st="4" end="4"/>
                                            </p:txEl>
                                          </p:spTgt>
                                        </p:tgtEl>
                                        <p:attrNameLst>
                                          <p:attrName>style.visibility</p:attrName>
                                        </p:attrNameLst>
                                      </p:cBhvr>
                                      <p:to>
                                        <p:strVal val="visible"/>
                                      </p:to>
                                    </p:set>
                                    <p:animEffect transition="in" filter="blinds(horizontal)">
                                      <p:cBhvr>
                                        <p:cTn id="32" dur="500"/>
                                        <p:tgtEl>
                                          <p:spTgt spid="6502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473094"/>
                                        </p:tgtEl>
                                        <p:attrNameLst>
                                          <p:attrName>style.visibility</p:attrName>
                                        </p:attrNameLst>
                                      </p:cBhvr>
                                      <p:to>
                                        <p:strVal val="visible"/>
                                      </p:to>
                                    </p:set>
                                    <p:animEffect transition="in" filter="box(out)">
                                      <p:cBhvr>
                                        <p:cTn id="37" dur="2000"/>
                                        <p:tgtEl>
                                          <p:spTgt spid="473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Marte</a:t>
            </a:r>
            <a:endParaRPr lang="es-ES_tradnl" sz="4000" smtClean="0"/>
          </a:p>
        </p:txBody>
      </p:sp>
      <p:sp>
        <p:nvSpPr>
          <p:cNvPr id="650243" name="Rectangle 3"/>
          <p:cNvSpPr>
            <a:spLocks noGrp="1" noChangeArrowheads="1"/>
          </p:cNvSpPr>
          <p:nvPr>
            <p:ph type="body" sz="half" idx="1"/>
          </p:nvPr>
        </p:nvSpPr>
        <p:spPr>
          <a:xfrm>
            <a:off x="228600" y="1524000"/>
            <a:ext cx="4267200" cy="5105400"/>
          </a:xfrm>
        </p:spPr>
        <p:txBody>
          <a:bodyPr/>
          <a:lstStyle/>
          <a:p>
            <a:r>
              <a:rPr lang="es-AR" sz="2000" smtClean="0"/>
              <a:t>Tradicionalmente Marte se representa por un círculo al cual se le adhiere una flecha oblicua dirigida hacia arriba. </a:t>
            </a:r>
          </a:p>
          <a:p>
            <a:r>
              <a:rPr lang="es-AR" sz="2000" smtClean="0"/>
              <a:t>Estos dos símbolos reunidos en uno solo muestran el hecho que este planeta trasmite una energía poderosa que sólo demanda irradiar y manifestarse. </a:t>
            </a:r>
          </a:p>
          <a:p>
            <a:r>
              <a:rPr lang="es-AR" sz="2000" smtClean="0"/>
              <a:t>Este glifo es la representación universal del hombre y del sexo masculino. </a:t>
            </a:r>
          </a:p>
          <a:p>
            <a:r>
              <a:rPr lang="es-AR" sz="2000" smtClean="0"/>
              <a:t>Por ello, es el complementario del glifo de Venus.</a:t>
            </a:r>
            <a:endParaRPr lang="es-ES_tradnl" sz="2000" smtClean="0"/>
          </a:p>
        </p:txBody>
      </p:sp>
      <p:pic>
        <p:nvPicPr>
          <p:cNvPr id="227340" name="Picture 12" descr="http://publicdomainvectors.org/photos/male-symbol-dan-gerhards-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790700"/>
            <a:ext cx="4211638" cy="42291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7333" name="AutoShape 14" descr="http://thumbs.dreamstime.com/z/s%C3%ADmbolo-de-marte-y-del-venus-11356864.jpg"/>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227344" name="Picture 16" descr="http://thumbs.dreamstime.com/x/venus-mars-female-male-symbol-isolated-grey-background-326162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516063"/>
            <a:ext cx="4495800" cy="473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32" fill="hold" nodeType="clickEffect">
                                  <p:stCondLst>
                                    <p:cond delay="0"/>
                                  </p:stCondLst>
                                  <p:childTnLst>
                                    <p:set>
                                      <p:cBhvr>
                                        <p:cTn id="31" dur="1" fill="hold">
                                          <p:stCondLst>
                                            <p:cond delay="0"/>
                                          </p:stCondLst>
                                        </p:cTn>
                                        <p:tgtEl>
                                          <p:spTgt spid="227340"/>
                                        </p:tgtEl>
                                        <p:attrNameLst>
                                          <p:attrName>style.visibility</p:attrName>
                                        </p:attrNameLst>
                                      </p:cBhvr>
                                      <p:to>
                                        <p:strVal val="visible"/>
                                      </p:to>
                                    </p:set>
                                    <p:animEffect transition="in" filter="circle(out)">
                                      <p:cBhvr>
                                        <p:cTn id="32" dur="2000"/>
                                        <p:tgtEl>
                                          <p:spTgt spid="22734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0" presetClass="exit" presetSubtype="0" fill="hold" nodeType="clickEffect">
                                  <p:stCondLst>
                                    <p:cond delay="0"/>
                                  </p:stCondLst>
                                  <p:childTnLst>
                                    <p:animEffect transition="out" filter="wedge">
                                      <p:cBhvr>
                                        <p:cTn id="36" dur="2000"/>
                                        <p:tgtEl>
                                          <p:spTgt spid="227340"/>
                                        </p:tgtEl>
                                      </p:cBhvr>
                                    </p:animEffect>
                                    <p:set>
                                      <p:cBhvr>
                                        <p:cTn id="37" dur="1" fill="hold">
                                          <p:stCondLst>
                                            <p:cond delay="1999"/>
                                          </p:stCondLst>
                                        </p:cTn>
                                        <p:tgtEl>
                                          <p:spTgt spid="227340"/>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227344"/>
                                        </p:tgtEl>
                                        <p:attrNameLst>
                                          <p:attrName>style.visibility</p:attrName>
                                        </p:attrNameLst>
                                      </p:cBhvr>
                                      <p:to>
                                        <p:strVal val="visible"/>
                                      </p:to>
                                    </p:set>
                                    <p:animEffect transition="in" filter="box(out)">
                                      <p:cBhvr>
                                        <p:cTn id="42" dur="2000"/>
                                        <p:tgtEl>
                                          <p:spTgt spid="227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Marte</a:t>
            </a:r>
            <a:endParaRPr lang="es-ES_tradnl" sz="4000" smtClean="0"/>
          </a:p>
        </p:txBody>
      </p:sp>
      <p:sp>
        <p:nvSpPr>
          <p:cNvPr id="650243" name="Rectangle 3"/>
          <p:cNvSpPr>
            <a:spLocks noGrp="1" noChangeArrowheads="1"/>
          </p:cNvSpPr>
          <p:nvPr>
            <p:ph idx="1"/>
          </p:nvPr>
        </p:nvSpPr>
        <p:spPr>
          <a:xfrm>
            <a:off x="304800" y="1524000"/>
            <a:ext cx="8470900" cy="4525963"/>
          </a:xfrm>
        </p:spPr>
        <p:txBody>
          <a:bodyPr/>
          <a:lstStyle/>
          <a:p>
            <a:r>
              <a:rPr lang="es-AR" sz="2000" smtClean="0"/>
              <a:t>Los griegos personificaron al planeta Marte con el dios Ares. Según la mitología, fue concebido por Hera, esposa legítima de Zeus,  cuando ella respiró en el Jardín de Flora la flor de la inmortalidad. </a:t>
            </a:r>
          </a:p>
          <a:p>
            <a:r>
              <a:rPr lang="es-AR" sz="2000" smtClean="0"/>
              <a:t>Al mismo tiempo, el rey de los dioses completaba en su propia cabeza la concepción de Atenea, hija de su unión con Metis. Entonces, Zeus y Hera pusieron en el mundo, cada uno por su lado, a dos divinidades asociadas con la guerra, pero opuestas por naturaleza: Atenea, que mostraba gran sabiduría y cuya arma era un escudo adornado con la cabeza de Medusa; y Ares, violento y vengativo, armado con una lanza, instrumento de muerte, y una antorcha, símbolo del fuego destructor. </a:t>
            </a:r>
          </a:p>
          <a:p>
            <a:r>
              <a:rPr lang="es-AR" sz="2000" smtClean="0"/>
              <a:t>Este último tenía a dos servidores cuyos nombres hablan por sí mismos: Deimos, el Miedo, y Fobos, el Espanto. </a:t>
            </a:r>
          </a:p>
          <a:p>
            <a:r>
              <a:rPr lang="es-AR" sz="2000" smtClean="0"/>
              <a:t>Por otra parte, con frecuencia estaban acompañados de Eris, la Discordia; de Enio, la Destructora; y las Keres, divinidades ávidas de beber sangre de los moribundos.</a:t>
            </a:r>
          </a:p>
        </p:txBody>
      </p:sp>
      <p:sp>
        <p:nvSpPr>
          <p:cNvPr id="228356" name="AutoShape 14" descr="http://thumbs.dreamstime.com/z/s%C3%ADmbolo-de-marte-y-del-venus-11356864.jpg"/>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Marte</a:t>
            </a:r>
            <a:endParaRPr lang="es-ES_tradnl" sz="4000" smtClean="0"/>
          </a:p>
        </p:txBody>
      </p:sp>
      <p:sp>
        <p:nvSpPr>
          <p:cNvPr id="650243" name="Rectangle 3"/>
          <p:cNvSpPr>
            <a:spLocks noGrp="1" noChangeArrowheads="1"/>
          </p:cNvSpPr>
          <p:nvPr>
            <p:ph type="body" sz="half" idx="1"/>
          </p:nvPr>
        </p:nvSpPr>
        <p:spPr>
          <a:xfrm>
            <a:off x="381000" y="1524000"/>
            <a:ext cx="4114800" cy="5105400"/>
          </a:xfrm>
        </p:spPr>
        <p:txBody>
          <a:bodyPr/>
          <a:lstStyle/>
          <a:p>
            <a:r>
              <a:rPr lang="es-AR" sz="1800" smtClean="0"/>
              <a:t>Por lo tanto, podemos decir que Marte tiene doble cara y que trasmite una fuerza que puede ser constructiva o destructiva, lo que recuerda naturalmente la dualidad simbolizada por Atenea y Ares en la mitología griega. </a:t>
            </a:r>
          </a:p>
          <a:p>
            <a:r>
              <a:rPr lang="es-AR" sz="1800" smtClean="0"/>
              <a:t>Es el mismo hombre, en función del uso que hace de su libre albedrío, quien permite a una u otra de esas dos influencias manifestarse a través de él, con todas las consecuencias que resultan de ello.</a:t>
            </a:r>
            <a:endParaRPr lang="es-ES_tradnl" sz="1800" smtClean="0"/>
          </a:p>
          <a:p>
            <a:r>
              <a:rPr lang="es-ES_tradnl" sz="1800" smtClean="0"/>
              <a:t>No se trata, entonces, de eliminar el aspecto </a:t>
            </a:r>
            <a:r>
              <a:rPr lang="es-ES_tradnl" sz="1800" i="1" smtClean="0"/>
              <a:t>guerrero </a:t>
            </a:r>
            <a:r>
              <a:rPr lang="es-ES_tradnl" sz="1800" smtClean="0"/>
              <a:t>de nuestro ser, sino de canalizarlo adecuadamente.</a:t>
            </a:r>
            <a:endParaRPr lang="es-AR" sz="1800" smtClean="0"/>
          </a:p>
        </p:txBody>
      </p:sp>
      <p:pic>
        <p:nvPicPr>
          <p:cNvPr id="228362" name="Picture 10" descr="http://www.decorarconarte.com/WebRoot/StoreES2/Shops/61552482/4C11/C8E6/AF4D/D496/E4A8/C0A8/28B9/DE24/figura_marte_ares_03000228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409700"/>
            <a:ext cx="32766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28362"/>
                                        </p:tgtEl>
                                        <p:attrNameLst>
                                          <p:attrName>style.visibility</p:attrName>
                                        </p:attrNameLst>
                                      </p:cBhvr>
                                      <p:to>
                                        <p:strVal val="visible"/>
                                      </p:to>
                                    </p:set>
                                    <p:animEffect transition="in" filter="box(out)">
                                      <p:cBhvr>
                                        <p:cTn id="27" dur="2000"/>
                                        <p:tgtEl>
                                          <p:spTgt spid="228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Marte</a:t>
            </a:r>
            <a:endParaRPr lang="es-ES_tradnl" sz="4000" smtClean="0"/>
          </a:p>
        </p:txBody>
      </p:sp>
      <p:sp>
        <p:nvSpPr>
          <p:cNvPr id="650243" name="Rectangle 3"/>
          <p:cNvSpPr>
            <a:spLocks noGrp="1" noChangeArrowheads="1"/>
          </p:cNvSpPr>
          <p:nvPr>
            <p:ph type="body" sz="half" idx="1"/>
          </p:nvPr>
        </p:nvSpPr>
        <p:spPr>
          <a:xfrm>
            <a:off x="228600" y="1295400"/>
            <a:ext cx="4876800" cy="5105400"/>
          </a:xfrm>
        </p:spPr>
        <p:txBody>
          <a:bodyPr/>
          <a:lstStyle/>
          <a:p>
            <a:r>
              <a:rPr lang="es-AR" sz="1800" smtClean="0"/>
              <a:t>Cuando se tiene la maestría de la influencia astral de Marte, incita al hombre a actuar con entusiasmo, valor y perseverancia. Lo lleva a demostrar franqueza y decir claramente lo que piensa. </a:t>
            </a:r>
          </a:p>
          <a:p>
            <a:r>
              <a:rPr lang="es-AR" sz="1800" smtClean="0"/>
              <a:t>De una manera general, la influencia de este planeta, en lo que tiene de más positivo, se expresa por una tendencia a ser enérgico en su comportamiento, a tomar las decisiones que se imponen e ir hasta el final en sus convicciones. </a:t>
            </a:r>
          </a:p>
          <a:p>
            <a:r>
              <a:rPr lang="es-AR" sz="1800" smtClean="0"/>
              <a:t>Gracias a él, encontramos la fuerza para defendernos contra lo que atente contra nuestra integridad, hacer frente a las pruebas con las que nos enfrentamos, y luchar contra las dificultades con las que nos encontramos en la puesta en marcha de nuestros proyectos más genuinos.</a:t>
            </a:r>
          </a:p>
        </p:txBody>
      </p:sp>
      <p:pic>
        <p:nvPicPr>
          <p:cNvPr id="493570" name="Picture 2" descr="http://www.blogodisea.com/wp-content/uploads/2010/10/marte-ares-venus-1816-cuad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3075" y="1371600"/>
            <a:ext cx="32543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93570"/>
                                        </p:tgtEl>
                                        <p:attrNameLst>
                                          <p:attrName>style.visibility</p:attrName>
                                        </p:attrNameLst>
                                      </p:cBhvr>
                                      <p:to>
                                        <p:strVal val="visible"/>
                                      </p:to>
                                    </p:set>
                                    <p:animEffect transition="in" filter="box(out)">
                                      <p:cBhvr>
                                        <p:cTn id="27" dur="2000"/>
                                        <p:tgtEl>
                                          <p:spTgt spid="493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Júpiter</a:t>
            </a:r>
            <a:endParaRPr lang="es-ES_tradnl" sz="4000" smtClean="0"/>
          </a:p>
        </p:txBody>
      </p:sp>
      <p:sp>
        <p:nvSpPr>
          <p:cNvPr id="650243" name="Rectangle 3"/>
          <p:cNvSpPr>
            <a:spLocks noGrp="1" noChangeArrowheads="1"/>
          </p:cNvSpPr>
          <p:nvPr>
            <p:ph type="body" sz="half" idx="1"/>
          </p:nvPr>
        </p:nvSpPr>
        <p:spPr>
          <a:xfrm>
            <a:off x="304800" y="1371600"/>
            <a:ext cx="4114800" cy="5105400"/>
          </a:xfrm>
        </p:spPr>
        <p:txBody>
          <a:bodyPr/>
          <a:lstStyle/>
          <a:p>
            <a:r>
              <a:rPr lang="es-AR" sz="1800" smtClean="0"/>
              <a:t>El glifo de Júpiter está formado por una curva cuya parte inferior está unida a una cruz. </a:t>
            </a:r>
          </a:p>
          <a:p>
            <a:r>
              <a:rPr lang="es-AR" sz="1800" smtClean="0"/>
              <a:t>En este glifo, la curva representa la idea de elevación hacia el mundo empíreo, y la cruz expresa la estabilidad propia del mundo material. </a:t>
            </a:r>
          </a:p>
          <a:p>
            <a:r>
              <a:rPr lang="es-AR" sz="1800" smtClean="0"/>
              <a:t>Este símbolo recuerda al número 4, a propósito del cual Fabre d’Olivet dijo en “</a:t>
            </a:r>
            <a:r>
              <a:rPr lang="es-AR" sz="1800" i="1" smtClean="0"/>
              <a:t>La lengua hebraica restituida</a:t>
            </a:r>
            <a:r>
              <a:rPr lang="es-AR" sz="1800" smtClean="0"/>
              <a:t>”: “</a:t>
            </a:r>
            <a:r>
              <a:rPr lang="es-AR" sz="1800" i="1" smtClean="0"/>
              <a:t>La raíz de ese número misterioso, formado del signo del movimiento propio y el de la acción generadora, encierra todas las ideas de grandeza y de multiplicación.</a:t>
            </a:r>
            <a:r>
              <a:rPr lang="es-AR" sz="1800" smtClean="0"/>
              <a:t>”</a:t>
            </a:r>
          </a:p>
        </p:txBody>
      </p:sp>
      <p:pic>
        <p:nvPicPr>
          <p:cNvPr id="494594" name="Picture 2" descr="https://queenannyslace.files.wordpress.com/2013/07/galacticjupi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9575"/>
            <a:ext cx="434022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94594"/>
                                        </p:tgtEl>
                                        <p:attrNameLst>
                                          <p:attrName>style.visibility</p:attrName>
                                        </p:attrNameLst>
                                      </p:cBhvr>
                                      <p:to>
                                        <p:strVal val="visible"/>
                                      </p:to>
                                    </p:set>
                                    <p:animEffect transition="in" filter="box(out)">
                                      <p:cBhvr>
                                        <p:cTn id="17" dur="2000"/>
                                        <p:tgtEl>
                                          <p:spTgt spid="49459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22" dur="500"/>
                                        <p:tgtEl>
                                          <p:spTgt spid="65024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7" dur="500"/>
                                        <p:tgtEl>
                                          <p:spTgt spid="65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Júpiter</a:t>
            </a:r>
            <a:endParaRPr lang="es-ES_tradnl" sz="4000" smtClean="0"/>
          </a:p>
        </p:txBody>
      </p:sp>
      <p:sp>
        <p:nvSpPr>
          <p:cNvPr id="650243" name="Rectangle 3"/>
          <p:cNvSpPr>
            <a:spLocks noGrp="1" noChangeArrowheads="1"/>
          </p:cNvSpPr>
          <p:nvPr>
            <p:ph type="body" sz="half" idx="1"/>
          </p:nvPr>
        </p:nvSpPr>
        <p:spPr>
          <a:xfrm>
            <a:off x="228600" y="1371600"/>
            <a:ext cx="4343400" cy="5105400"/>
          </a:xfrm>
        </p:spPr>
        <p:txBody>
          <a:bodyPr/>
          <a:lstStyle/>
          <a:p>
            <a:r>
              <a:rPr lang="es-AR" sz="1800" smtClean="0"/>
              <a:t>Los griegos habían personificado el planeta Júpiter con el dios Zeus.</a:t>
            </a:r>
          </a:p>
          <a:p>
            <a:r>
              <a:rPr lang="es-AR" sz="1800" smtClean="0"/>
              <a:t>Era considerado como el rey de los dioses, residiendo en el Olimpo sobre el mundo de las divinidades y de los hombres.</a:t>
            </a:r>
          </a:p>
          <a:p>
            <a:r>
              <a:rPr lang="es-MX" sz="1800" smtClean="0"/>
              <a:t>Zeus comenzó siendo un dios ctónico, asociado a la Tierra y a las fuerzas primordiales de la Naturaleza, para luego transformarse en el monarca del Olimpo, especie de arquetipo del «dictador bueno».</a:t>
            </a:r>
          </a:p>
          <a:p>
            <a:r>
              <a:rPr lang="es-MX" sz="1800" smtClean="0"/>
              <a:t>En realidad, las palabras «dictador» y «bueno» son mutuamente excluyentes.</a:t>
            </a:r>
          </a:p>
          <a:p>
            <a:r>
              <a:rPr lang="es-MX" sz="1800" smtClean="0"/>
              <a:t>Otros dioses crueles, arbitrarios y vengativos, como Jehová, parecen, en ese sentido, ser similares a Zeus.</a:t>
            </a:r>
            <a:endParaRPr lang="es-AR" sz="1800" smtClean="0"/>
          </a:p>
        </p:txBody>
      </p:sp>
      <p:pic>
        <p:nvPicPr>
          <p:cNvPr id="466946" name="Picture 2" descr="http://www.theoi.com/image/S1.5Ze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8775" y="1371600"/>
            <a:ext cx="30194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0243">
                                            <p:txEl>
                                              <p:pRg st="4" end="4"/>
                                            </p:txEl>
                                          </p:spTgt>
                                        </p:tgtEl>
                                        <p:attrNameLst>
                                          <p:attrName>style.visibility</p:attrName>
                                        </p:attrNameLst>
                                      </p:cBhvr>
                                      <p:to>
                                        <p:strVal val="visible"/>
                                      </p:to>
                                    </p:set>
                                    <p:animEffect transition="in" filter="blinds(horizontal)">
                                      <p:cBhvr>
                                        <p:cTn id="32" dur="500"/>
                                        <p:tgtEl>
                                          <p:spTgt spid="6502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466946"/>
                                        </p:tgtEl>
                                        <p:attrNameLst>
                                          <p:attrName>style.visibility</p:attrName>
                                        </p:attrNameLst>
                                      </p:cBhvr>
                                      <p:to>
                                        <p:strVal val="visible"/>
                                      </p:to>
                                    </p:set>
                                    <p:animEffect transition="in" filter="box(out)">
                                      <p:cBhvr>
                                        <p:cTn id="37" dur="2000"/>
                                        <p:tgtEl>
                                          <p:spTgt spid="4669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Júpiter</a:t>
            </a:r>
            <a:endParaRPr lang="es-ES_tradnl" sz="4000" smtClean="0"/>
          </a:p>
        </p:txBody>
      </p:sp>
      <p:sp>
        <p:nvSpPr>
          <p:cNvPr id="650243" name="Rectangle 3"/>
          <p:cNvSpPr>
            <a:spLocks noGrp="1" noChangeArrowheads="1"/>
          </p:cNvSpPr>
          <p:nvPr>
            <p:ph type="body" sz="half" idx="1"/>
          </p:nvPr>
        </p:nvSpPr>
        <p:spPr>
          <a:xfrm>
            <a:off x="228600" y="1371600"/>
            <a:ext cx="4343400" cy="5105400"/>
          </a:xfrm>
        </p:spPr>
        <p:txBody>
          <a:bodyPr/>
          <a:lstStyle/>
          <a:p>
            <a:r>
              <a:rPr lang="es-MX" sz="1800" smtClean="0"/>
              <a:t>En realidad, el verdadero desafío en este plano consiste en superar el arquetipo representado por Zeus.</a:t>
            </a:r>
          </a:p>
          <a:p>
            <a:r>
              <a:rPr lang="es-AR" sz="1800" smtClean="0"/>
              <a:t>La influencia positiva de este planeta, en el plano psicológico, incitaría al hombre a mostrar una autoridad benevolente, sin autoritarismo, y le procuraría una cierta seguridad. </a:t>
            </a:r>
          </a:p>
          <a:p>
            <a:r>
              <a:rPr lang="es-AR" sz="1800" smtClean="0"/>
              <a:t>Por otra parte, Júpiter está ligado al sentido de las responsabilidades, así como a la noción del bien y del mal.</a:t>
            </a:r>
          </a:p>
          <a:p>
            <a:r>
              <a:rPr lang="es-MX" sz="1800" smtClean="0"/>
              <a:t>En esto último hallamos un nuevo peligro: el de dar una definición dogmática y cerrada de lo que es bueno y de lo que es malo.</a:t>
            </a:r>
          </a:p>
          <a:p>
            <a:r>
              <a:rPr lang="es-MX" sz="1800" smtClean="0"/>
              <a:t>Se trata del logro del «liderazgo equilibrado»: el líder que no coarta la libertad de los demás.</a:t>
            </a:r>
            <a:endParaRPr lang="es-AR" sz="1800" smtClean="0"/>
          </a:p>
        </p:txBody>
      </p:sp>
      <p:pic>
        <p:nvPicPr>
          <p:cNvPr id="486402" name="Picture 2" descr="https://latunicadeneso.files.wordpress.com/2015/04/zeus-dresd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295400"/>
            <a:ext cx="34448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0243">
                                            <p:txEl>
                                              <p:pRg st="4" end="4"/>
                                            </p:txEl>
                                          </p:spTgt>
                                        </p:tgtEl>
                                        <p:attrNameLst>
                                          <p:attrName>style.visibility</p:attrName>
                                        </p:attrNameLst>
                                      </p:cBhvr>
                                      <p:to>
                                        <p:strVal val="visible"/>
                                      </p:to>
                                    </p:set>
                                    <p:animEffect transition="in" filter="blinds(horizontal)">
                                      <p:cBhvr>
                                        <p:cTn id="32" dur="500"/>
                                        <p:tgtEl>
                                          <p:spTgt spid="6502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486402"/>
                                        </p:tgtEl>
                                        <p:attrNameLst>
                                          <p:attrName>style.visibility</p:attrName>
                                        </p:attrNameLst>
                                      </p:cBhvr>
                                      <p:to>
                                        <p:strVal val="visible"/>
                                      </p:to>
                                    </p:set>
                                    <p:animEffect transition="in" filter="box(out)">
                                      <p:cBhvr>
                                        <p:cTn id="37" dur="2000"/>
                                        <p:tgtEl>
                                          <p:spTgt spid="48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5" name="Picture 5" descr="http://www.spacebooks-etc.de/images/product_images/original_images/3d-postkarte_jupi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9413"/>
            <a:ext cx="9144000" cy="647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a:spLocks noChangeArrowheads="1"/>
          </p:cNvSpPr>
          <p:nvPr/>
        </p:nvSpPr>
        <p:spPr bwMode="auto">
          <a:xfrm>
            <a:off x="19050" y="76200"/>
            <a:ext cx="9048750" cy="15589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1600"/>
              <a:t>Júpiter es el planeta de mayor tamaño del Sistema  Solar, y por ello corresponde a lo elevado, poderoso, majestuoso. En su aspecto más  esotérico, se lo define como </a:t>
            </a:r>
            <a:r>
              <a:rPr lang="es-MX" sz="1600" i="1"/>
              <a:t>aquél que pone fin al Caos</a:t>
            </a:r>
            <a:r>
              <a:rPr lang="es-MX" sz="1600"/>
              <a:t>, y por ello da inicio a la era del Cosmos.  Nuevamente, en la historia humana numerosos tiranos se presentaron como los que acababan con el caos. Por ello, simbólicamente hablando, este «plano» de elevación es ambivalente, es como caminar por el filo de la navaja: elevarse hasta el poder y la majestad sin caer en la tiranía y el abuso.</a:t>
            </a:r>
          </a:p>
        </p:txBody>
      </p:sp>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35525"/>
                                        </p:tgtEl>
                                        <p:attrNameLst>
                                          <p:attrName>style.visibility</p:attrName>
                                        </p:attrNameLst>
                                      </p:cBhvr>
                                      <p:to>
                                        <p:strVal val="visible"/>
                                      </p:to>
                                    </p:set>
                                    <p:animEffect transition="in" filter="box(out)">
                                      <p:cBhvr>
                                        <p:cTn id="7" dur="2000"/>
                                        <p:tgtEl>
                                          <p:spTgt spid="2355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2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Saturno</a:t>
            </a:r>
            <a:endParaRPr lang="es-ES_tradnl" sz="4000" smtClean="0"/>
          </a:p>
        </p:txBody>
      </p:sp>
      <p:sp>
        <p:nvSpPr>
          <p:cNvPr id="650243" name="Rectangle 3"/>
          <p:cNvSpPr>
            <a:spLocks noGrp="1" noChangeArrowheads="1"/>
          </p:cNvSpPr>
          <p:nvPr>
            <p:ph type="body" sz="half" idx="1"/>
          </p:nvPr>
        </p:nvSpPr>
        <p:spPr>
          <a:xfrm>
            <a:off x="304800" y="1447800"/>
            <a:ext cx="4038600" cy="5105400"/>
          </a:xfrm>
        </p:spPr>
        <p:txBody>
          <a:bodyPr/>
          <a:lstStyle/>
          <a:p>
            <a:r>
              <a:rPr lang="es-AR" sz="1800" smtClean="0"/>
              <a:t>El glifo de Saturno está formado de una cruz a la cual se adhiere una curva componiendo un eje horizontal y luego vertical. </a:t>
            </a:r>
          </a:p>
          <a:p>
            <a:r>
              <a:rPr lang="es-AR" sz="1800" smtClean="0"/>
              <a:t>En su conjunto, este símbolo combinado representa la influencia del tiempo sobre la materia, pero también la unión de los principios masculino y femenino en el corazón mismo de la vida. </a:t>
            </a:r>
          </a:p>
          <a:p>
            <a:r>
              <a:rPr lang="es-AR" sz="1800" smtClean="0"/>
              <a:t>De una manera más general, ilustra el hecho que las cosas no mueren más que en apariencia, como lo dice el antiguo adagio, que “</a:t>
            </a:r>
            <a:r>
              <a:rPr lang="es-AR" sz="1800" i="1" smtClean="0"/>
              <a:t>nada se pierde, nada se crea; todo se transforma</a:t>
            </a:r>
            <a:r>
              <a:rPr lang="es-AR" sz="1800" smtClean="0"/>
              <a:t>”.</a:t>
            </a:r>
          </a:p>
        </p:txBody>
      </p:sp>
      <p:pic>
        <p:nvPicPr>
          <p:cNvPr id="487426" name="Picture 2" descr="http://bp1.blogger.com/_BoFnpuT8IY0/RsHExbJ1EXI/AAAAAAAAA4A/JuqgcByW0V4/s320/saturn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5175" y="1755775"/>
            <a:ext cx="4416425"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87426"/>
                                        </p:tgtEl>
                                        <p:attrNameLst>
                                          <p:attrName>style.visibility</p:attrName>
                                        </p:attrNameLst>
                                      </p:cBhvr>
                                      <p:to>
                                        <p:strVal val="visible"/>
                                      </p:to>
                                    </p:set>
                                    <p:animEffect transition="in" filter="box(out)">
                                      <p:cBhvr>
                                        <p:cTn id="17" dur="2000"/>
                                        <p:tgtEl>
                                          <p:spTgt spid="4874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22" dur="500"/>
                                        <p:tgtEl>
                                          <p:spTgt spid="65024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7" dur="500"/>
                                        <p:tgtEl>
                                          <p:spTgt spid="65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4000" smtClean="0"/>
              <a:t>Saturno</a:t>
            </a:r>
            <a:endParaRPr lang="es-ES_tradnl" sz="4000" smtClean="0"/>
          </a:p>
        </p:txBody>
      </p:sp>
      <p:sp>
        <p:nvSpPr>
          <p:cNvPr id="650243" name="Rectangle 3"/>
          <p:cNvSpPr>
            <a:spLocks noGrp="1" noChangeArrowheads="1"/>
          </p:cNvSpPr>
          <p:nvPr>
            <p:ph type="body" sz="half" idx="1"/>
          </p:nvPr>
        </p:nvSpPr>
        <p:spPr>
          <a:xfrm>
            <a:off x="228600" y="1524000"/>
            <a:ext cx="4191000" cy="5105400"/>
          </a:xfrm>
        </p:spPr>
        <p:txBody>
          <a:bodyPr/>
          <a:lstStyle/>
          <a:p>
            <a:r>
              <a:rPr lang="es-AR" sz="1800" smtClean="0"/>
              <a:t>A nivel psicológico, la influencia de Saturno se expresa por el hecho que incita al hombre a interiorizarse y a buscar en lo más profundo de sí mismo las soluciones a sus problemas. También es él quien le proporciona el valor de soportar las pruebas de la existencia. </a:t>
            </a:r>
          </a:p>
          <a:p>
            <a:r>
              <a:rPr lang="es-AR" sz="1800" smtClean="0"/>
              <a:t>Por ello, Saturno se asocia la tristeza, a la melancolía e incluso al pesimismo.</a:t>
            </a:r>
          </a:p>
          <a:p>
            <a:r>
              <a:rPr lang="es-MX" sz="1800" smtClean="0"/>
              <a:t>Esto generó en el pensamiento esotérico una actitud ambigua hacia Saturno, interesante desde el punto de vista iniciático.</a:t>
            </a:r>
          </a:p>
          <a:p>
            <a:r>
              <a:rPr lang="es-MX" sz="1800" smtClean="0"/>
              <a:t>En la imagen, «La Melancolia», de Alberto Durero.</a:t>
            </a:r>
          </a:p>
          <a:p>
            <a:endParaRPr lang="es-AR" sz="1800" smtClean="0"/>
          </a:p>
        </p:txBody>
      </p:sp>
      <p:pic>
        <p:nvPicPr>
          <p:cNvPr id="488450" name="Picture 2" descr="https://upload.wikimedia.org/wikipedia/commons/thumb/1/18/D%C3%BCrer_Melancholia_I.jpg/300px-D%C3%BCrer_Melancholia_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382713"/>
            <a:ext cx="4191000" cy="532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88450"/>
                                        </p:tgtEl>
                                        <p:attrNameLst>
                                          <p:attrName>style.visibility</p:attrName>
                                        </p:attrNameLst>
                                      </p:cBhvr>
                                      <p:to>
                                        <p:strVal val="visible"/>
                                      </p:to>
                                    </p:set>
                                    <p:animEffect transition="in" filter="box(out)">
                                      <p:cBhvr>
                                        <p:cTn id="27" dur="2000"/>
                                        <p:tgtEl>
                                          <p:spTgt spid="48845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32" dur="500"/>
                                        <p:tgtEl>
                                          <p:spTgt spid="65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4000" smtClean="0"/>
              <a:t>Saturno</a:t>
            </a:r>
            <a:endParaRPr lang="es-ES_tradnl" sz="4000" smtClean="0"/>
          </a:p>
        </p:txBody>
      </p:sp>
      <p:sp>
        <p:nvSpPr>
          <p:cNvPr id="650243" name="Rectangle 3"/>
          <p:cNvSpPr>
            <a:spLocks noGrp="1" noChangeArrowheads="1"/>
          </p:cNvSpPr>
          <p:nvPr>
            <p:ph type="body" sz="half" idx="4294967295"/>
          </p:nvPr>
        </p:nvSpPr>
        <p:spPr>
          <a:xfrm>
            <a:off x="228600" y="1524000"/>
            <a:ext cx="4191000" cy="5105400"/>
          </a:xfrm>
        </p:spPr>
        <p:txBody>
          <a:bodyPr/>
          <a:lstStyle/>
          <a:p>
            <a:pPr>
              <a:lnSpc>
                <a:spcPct val="80000"/>
              </a:lnSpc>
            </a:pPr>
            <a:r>
              <a:rPr lang="es-AR" sz="2000" smtClean="0"/>
              <a:t>La melancolía, el “saturnismo”, ha sido interpretado de distinta manera a través de las épocas.</a:t>
            </a:r>
          </a:p>
          <a:p>
            <a:pPr>
              <a:lnSpc>
                <a:spcPct val="80000"/>
              </a:lnSpc>
            </a:pPr>
            <a:r>
              <a:rPr lang="es-AR" sz="2000" smtClean="0"/>
              <a:t>Originalmente, se la consideraba una patología cercana a la locura.</a:t>
            </a:r>
          </a:p>
          <a:p>
            <a:pPr>
              <a:lnSpc>
                <a:spcPct val="80000"/>
              </a:lnSpc>
            </a:pPr>
            <a:r>
              <a:rPr lang="es-AR" sz="2000" smtClean="0"/>
              <a:t>Sin embargo, posteriormente, y sobre todo a partir de las corrientes esotéricas surgidas en la Inglaterra victoriana, la “melancolía inspirada” fue vista como una marca de la Iniciación, como un resultado del hecho que el Iniciado ahora puede sentir más y más profundamente que el “profano”, y eso le hace percibir todo el dolor del mundo y el sufrimiento del ser humano.</a:t>
            </a:r>
            <a:endParaRPr lang="es-MX" sz="2000" smtClean="0"/>
          </a:p>
          <a:p>
            <a:pPr>
              <a:lnSpc>
                <a:spcPct val="80000"/>
              </a:lnSpc>
            </a:pPr>
            <a:endParaRPr lang="es-AR" sz="2000" smtClean="0"/>
          </a:p>
        </p:txBody>
      </p:sp>
      <p:pic>
        <p:nvPicPr>
          <p:cNvPr id="466950" name="Picture 6" descr="168514_187762321233911_100000004342986_679799_3483754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3588" y="1371600"/>
            <a:ext cx="4418012" cy="534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66950"/>
                                        </p:tgtEl>
                                        <p:attrNameLst>
                                          <p:attrName>style.visibility</p:attrName>
                                        </p:attrNameLst>
                                      </p:cBhvr>
                                      <p:to>
                                        <p:strVal val="visible"/>
                                      </p:to>
                                    </p:set>
                                    <p:animEffect transition="in" filter="box(out)">
                                      <p:cBhvr>
                                        <p:cTn id="27" dur="2000"/>
                                        <p:tgtEl>
                                          <p:spTgt spid="466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4000" smtClean="0"/>
              <a:t>Saturno</a:t>
            </a:r>
            <a:endParaRPr lang="es-ES_tradnl" sz="4000" smtClean="0"/>
          </a:p>
        </p:txBody>
      </p:sp>
      <p:sp>
        <p:nvSpPr>
          <p:cNvPr id="650243" name="Rectangle 3"/>
          <p:cNvSpPr>
            <a:spLocks noGrp="1" noChangeArrowheads="1"/>
          </p:cNvSpPr>
          <p:nvPr>
            <p:ph type="body" sz="half" idx="4294967295"/>
          </p:nvPr>
        </p:nvSpPr>
        <p:spPr>
          <a:xfrm>
            <a:off x="76200" y="1524000"/>
            <a:ext cx="4267200" cy="5105400"/>
          </a:xfrm>
        </p:spPr>
        <p:txBody>
          <a:bodyPr/>
          <a:lstStyle/>
          <a:p>
            <a:pPr>
              <a:lnSpc>
                <a:spcPct val="80000"/>
              </a:lnSpc>
            </a:pPr>
            <a:r>
              <a:rPr lang="es-ES_tradnl" altLang="ko-KR" sz="1800" smtClean="0">
                <a:ea typeface="굴림" charset="-127"/>
              </a:rPr>
              <a:t>Por lo dicho, Saturno ocupa una importancia particular en el plano iniciático. </a:t>
            </a:r>
          </a:p>
          <a:p>
            <a:pPr>
              <a:lnSpc>
                <a:spcPct val="80000"/>
              </a:lnSpc>
            </a:pPr>
            <a:r>
              <a:rPr lang="es-ES_tradnl" altLang="ko-KR" sz="1800" smtClean="0">
                <a:ea typeface="굴림" charset="-127"/>
              </a:rPr>
              <a:t>Entre todos los astros del Septenario, es quizás el que simboliza mejor el antiguo adagio “</a:t>
            </a:r>
            <a:r>
              <a:rPr lang="es-ES_tradnl" altLang="ko-KR" sz="1800" i="1" smtClean="0">
                <a:ea typeface="굴림" charset="-127"/>
              </a:rPr>
              <a:t>Conócete a ti mismo, y conocerás el universo y a los dioses</a:t>
            </a:r>
            <a:r>
              <a:rPr lang="es-ES_tradnl" altLang="ko-KR" sz="1800" smtClean="0">
                <a:ea typeface="굴림" charset="-127"/>
              </a:rPr>
              <a:t>”. </a:t>
            </a:r>
          </a:p>
          <a:p>
            <a:pPr>
              <a:lnSpc>
                <a:spcPct val="80000"/>
              </a:lnSpc>
            </a:pPr>
            <a:r>
              <a:rPr lang="es-ES_tradnl" altLang="ko-KR" sz="1800" smtClean="0">
                <a:ea typeface="굴림" charset="-127"/>
              </a:rPr>
              <a:t>Incita a la interiorización y a la introspección. </a:t>
            </a:r>
          </a:p>
          <a:p>
            <a:pPr>
              <a:lnSpc>
                <a:spcPct val="80000"/>
              </a:lnSpc>
            </a:pPr>
            <a:r>
              <a:rPr lang="es-ES_tradnl" altLang="ko-KR" sz="1800" smtClean="0">
                <a:ea typeface="굴림" charset="-127"/>
              </a:rPr>
              <a:t>Por ello, es por excelencia el planeta del Iniciado, ya que simboliza el umbral que separa las tinieblas de la Luz, lo profano de lo Sagrado, la ignorancia del Conocimiento.</a:t>
            </a:r>
          </a:p>
          <a:p>
            <a:pPr>
              <a:lnSpc>
                <a:spcPct val="80000"/>
              </a:lnSpc>
            </a:pPr>
            <a:r>
              <a:rPr lang="es-ES_tradnl" altLang="ko-KR" sz="1800" smtClean="0">
                <a:ea typeface="굴림" charset="-127"/>
              </a:rPr>
              <a:t>De una manera general, representa el camino a seguir para que el Hombre Viejo muera y de nacimiento al Hombre Nuevo, preludio de la Reintegración.</a:t>
            </a:r>
            <a:endParaRPr lang="es-AR" sz="1800" smtClean="0"/>
          </a:p>
        </p:txBody>
      </p:sp>
      <p:pic>
        <p:nvPicPr>
          <p:cNvPr id="467974" name="Picture 6" descr="la-iniciac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676400"/>
            <a:ext cx="46482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0243">
                                            <p:txEl>
                                              <p:pRg st="4" end="4"/>
                                            </p:txEl>
                                          </p:spTgt>
                                        </p:tgtEl>
                                        <p:attrNameLst>
                                          <p:attrName>style.visibility</p:attrName>
                                        </p:attrNameLst>
                                      </p:cBhvr>
                                      <p:to>
                                        <p:strVal val="visible"/>
                                      </p:to>
                                    </p:set>
                                    <p:animEffect transition="in" filter="blinds(horizontal)">
                                      <p:cBhvr>
                                        <p:cTn id="32" dur="500"/>
                                        <p:tgtEl>
                                          <p:spTgt spid="6502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467974"/>
                                        </p:tgtEl>
                                        <p:attrNameLst>
                                          <p:attrName>style.visibility</p:attrName>
                                        </p:attrNameLst>
                                      </p:cBhvr>
                                      <p:to>
                                        <p:strVal val="visible"/>
                                      </p:to>
                                    </p:set>
                                    <p:animEffect transition="in" filter="box(out)">
                                      <p:cBhvr>
                                        <p:cTn id="37" dur="2000"/>
                                        <p:tgtEl>
                                          <p:spTgt spid="467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3858" name="Rectangle 2"/>
          <p:cNvSpPr>
            <a:spLocks noGrp="1" noChangeArrowheads="1"/>
          </p:cNvSpPr>
          <p:nvPr>
            <p:ph type="title" idx="4294967295"/>
          </p:nvPr>
        </p:nvSpPr>
        <p:spPr>
          <a:xfrm>
            <a:off x="533400" y="228600"/>
            <a:ext cx="8229600" cy="1139825"/>
          </a:xfrm>
        </p:spPr>
        <p:txBody>
          <a:bodyPr/>
          <a:lstStyle/>
          <a:p>
            <a:pPr eaLnBrk="1" hangingPunct="1"/>
            <a:r>
              <a:rPr lang="es-AR" sz="3200" smtClean="0"/>
              <a:t>8. La historia del Martinismo</a:t>
            </a:r>
            <a:endParaRPr lang="es-ES_tradnl" sz="3200" smtClean="0"/>
          </a:p>
        </p:txBody>
      </p:sp>
      <p:pic>
        <p:nvPicPr>
          <p:cNvPr id="4" name="Picture 2" descr="http://cpenrith.com/images/Martinis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27138"/>
            <a:ext cx="6211888" cy="540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3858"/>
                                        </p:tgtEl>
                                        <p:attrNameLst>
                                          <p:attrName>style.visibility</p:attrName>
                                        </p:attrNameLst>
                                      </p:cBhvr>
                                      <p:to>
                                        <p:strVal val="visible"/>
                                      </p:to>
                                    </p:set>
                                    <p:animEffect transition="in" filter="blinds(horizontal)">
                                      <p:cBhvr>
                                        <p:cTn id="7" dur="500"/>
                                        <p:tgtEl>
                                          <p:spTgt spid="633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8" grpId="0" autoUpdateAnimBg="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600" smtClean="0"/>
              <a:t>Interno y externo</a:t>
            </a:r>
            <a:endParaRPr lang="es-ES_tradnl" sz="3600" smtClean="0"/>
          </a:p>
        </p:txBody>
      </p:sp>
      <p:sp>
        <p:nvSpPr>
          <p:cNvPr id="650243" name="Rectangle 3"/>
          <p:cNvSpPr>
            <a:spLocks noGrp="1" noChangeArrowheads="1"/>
          </p:cNvSpPr>
          <p:nvPr>
            <p:ph sz="half" idx="4294967295"/>
          </p:nvPr>
        </p:nvSpPr>
        <p:spPr>
          <a:xfrm>
            <a:off x="304800" y="1600200"/>
            <a:ext cx="4876800" cy="4525963"/>
          </a:xfrm>
        </p:spPr>
        <p:txBody>
          <a:bodyPr/>
          <a:lstStyle/>
          <a:p>
            <a:pPr eaLnBrk="1" hangingPunct="1">
              <a:lnSpc>
                <a:spcPct val="80000"/>
              </a:lnSpc>
            </a:pPr>
            <a:r>
              <a:rPr lang="es-AR" sz="2400" smtClean="0"/>
              <a:t>Estudiar la historia del Martinismo no implica meramente recopilar hechos y datos cronológicos.</a:t>
            </a:r>
          </a:p>
          <a:p>
            <a:pPr eaLnBrk="1" hangingPunct="1">
              <a:lnSpc>
                <a:spcPct val="80000"/>
              </a:lnSpc>
            </a:pPr>
            <a:r>
              <a:rPr lang="es-AR" sz="2400" smtClean="0"/>
              <a:t>Para el Martinismo, la historia presenta una vertiente externa, dada por las circunstancias fácticas de su origen y desarrollo, y una interna, compuesta por los arquetipos que han servido de matriz a los hechos exteriores.</a:t>
            </a:r>
          </a:p>
          <a:p>
            <a:pPr eaLnBrk="1" hangingPunct="1">
              <a:lnSpc>
                <a:spcPct val="80000"/>
              </a:lnSpc>
            </a:pPr>
            <a:r>
              <a:rPr lang="es-AR" sz="2400" smtClean="0"/>
              <a:t>Por ello, algunos eventos en la historia Martinista resultan útiles para presentar principios esotéricos.</a:t>
            </a:r>
          </a:p>
          <a:p>
            <a:pPr eaLnBrk="1" hangingPunct="1">
              <a:lnSpc>
                <a:spcPct val="80000"/>
              </a:lnSpc>
            </a:pPr>
            <a:endParaRPr lang="es-ES_tradnl" sz="2400" smtClean="0"/>
          </a:p>
        </p:txBody>
      </p:sp>
      <p:pic>
        <p:nvPicPr>
          <p:cNvPr id="468998" name="Picture 4" descr="http://www.azothart.com/Photos/MOUP-Banner-im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524000"/>
            <a:ext cx="298132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68998"/>
                                        </p:tgtEl>
                                        <p:attrNameLst>
                                          <p:attrName>style.visibility</p:attrName>
                                        </p:attrNameLst>
                                      </p:cBhvr>
                                      <p:to>
                                        <p:strVal val="visible"/>
                                      </p:to>
                                    </p:set>
                                    <p:animEffect transition="in" filter="box(out)">
                                      <p:cBhvr>
                                        <p:cTn id="27" dur="2000"/>
                                        <p:tgtEl>
                                          <p:spTgt spid="468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600" smtClean="0"/>
              <a:t>Interno y externo</a:t>
            </a:r>
            <a:endParaRPr lang="es-ES_tradnl" sz="3600" smtClean="0"/>
          </a:p>
        </p:txBody>
      </p:sp>
      <p:sp>
        <p:nvSpPr>
          <p:cNvPr id="650243" name="Rectangle 3"/>
          <p:cNvSpPr>
            <a:spLocks noGrp="1" noChangeArrowheads="1"/>
          </p:cNvSpPr>
          <p:nvPr>
            <p:ph sz="half" idx="4294967295"/>
          </p:nvPr>
        </p:nvSpPr>
        <p:spPr>
          <a:xfrm>
            <a:off x="152400" y="1417638"/>
            <a:ext cx="3962400" cy="4525962"/>
          </a:xfrm>
        </p:spPr>
        <p:txBody>
          <a:bodyPr/>
          <a:lstStyle/>
          <a:p>
            <a:pPr eaLnBrk="1" hangingPunct="1">
              <a:lnSpc>
                <a:spcPct val="80000"/>
              </a:lnSpc>
            </a:pPr>
            <a:r>
              <a:rPr lang="es-AR" sz="2000" smtClean="0"/>
              <a:t>Lo interno y lo externo se encuentran en permanente interacción, y se afectan mutuamente.</a:t>
            </a:r>
          </a:p>
          <a:p>
            <a:pPr eaLnBrk="1" hangingPunct="1">
              <a:lnSpc>
                <a:spcPct val="80000"/>
              </a:lnSpc>
            </a:pPr>
            <a:r>
              <a:rPr lang="es-AR" sz="2000" smtClean="0"/>
              <a:t>En los hechos externos de una sociedad u organización vemos arquetipos proyectados, de las misma forma que el fenómeno de la proyección se produce en los seres humanos individuales.</a:t>
            </a:r>
          </a:p>
          <a:p>
            <a:pPr eaLnBrk="1" hangingPunct="1">
              <a:lnSpc>
                <a:spcPct val="80000"/>
              </a:lnSpc>
            </a:pPr>
            <a:r>
              <a:rPr lang="es-AR" sz="2000" smtClean="0"/>
              <a:t>En cierto sentido, por ello, una organización iniciática posee una suerte de psicología propia, dada por las proyecciones de su egrégora.</a:t>
            </a:r>
          </a:p>
          <a:p>
            <a:pPr eaLnBrk="1" hangingPunct="1">
              <a:lnSpc>
                <a:spcPct val="80000"/>
              </a:lnSpc>
            </a:pPr>
            <a:r>
              <a:rPr lang="es-AR" sz="2000" i="1" smtClean="0"/>
              <a:t>“Mi mirada me espera en las cosas/para mirarme desde ellas/y despojarme de mi mirada”.</a:t>
            </a:r>
            <a:r>
              <a:rPr lang="es-AR" sz="2000" smtClean="0"/>
              <a:t> R. Juarroz (1975)</a:t>
            </a:r>
          </a:p>
          <a:p>
            <a:pPr eaLnBrk="1" hangingPunct="1">
              <a:lnSpc>
                <a:spcPct val="80000"/>
              </a:lnSpc>
            </a:pPr>
            <a:endParaRPr lang="es-ES_tradnl" sz="2000" smtClean="0"/>
          </a:p>
        </p:txBody>
      </p:sp>
      <p:pic>
        <p:nvPicPr>
          <p:cNvPr id="477190" name="Picture 6" descr="o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752600"/>
            <a:ext cx="4648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32" fill="hold" nodeType="clickEffect">
                                  <p:stCondLst>
                                    <p:cond delay="0"/>
                                  </p:stCondLst>
                                  <p:childTnLst>
                                    <p:set>
                                      <p:cBhvr>
                                        <p:cTn id="31" dur="1" fill="hold">
                                          <p:stCondLst>
                                            <p:cond delay="0"/>
                                          </p:stCondLst>
                                        </p:cTn>
                                        <p:tgtEl>
                                          <p:spTgt spid="477190"/>
                                        </p:tgtEl>
                                        <p:attrNameLst>
                                          <p:attrName>style.visibility</p:attrName>
                                        </p:attrNameLst>
                                      </p:cBhvr>
                                      <p:to>
                                        <p:strVal val="visible"/>
                                      </p:to>
                                    </p:set>
                                    <p:animEffect transition="in" filter="circle(out)">
                                      <p:cBhvr>
                                        <p:cTn id="32" dur="2000"/>
                                        <p:tgtEl>
                                          <p:spTgt spid="477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600" smtClean="0"/>
              <a:t>Todos somos humanos…</a:t>
            </a:r>
            <a:endParaRPr lang="es-ES_tradnl" sz="3600" smtClean="0"/>
          </a:p>
        </p:txBody>
      </p:sp>
      <p:sp>
        <p:nvSpPr>
          <p:cNvPr id="650243" name="Rectangle 3"/>
          <p:cNvSpPr>
            <a:spLocks noGrp="1" noChangeArrowheads="1"/>
          </p:cNvSpPr>
          <p:nvPr>
            <p:ph sz="half" idx="4294967295"/>
          </p:nvPr>
        </p:nvSpPr>
        <p:spPr>
          <a:xfrm>
            <a:off x="304800" y="1600200"/>
            <a:ext cx="4114800" cy="4525963"/>
          </a:xfrm>
        </p:spPr>
        <p:txBody>
          <a:bodyPr/>
          <a:lstStyle/>
          <a:p>
            <a:pPr eaLnBrk="1" hangingPunct="1">
              <a:lnSpc>
                <a:spcPct val="80000"/>
              </a:lnSpc>
            </a:pPr>
            <a:r>
              <a:rPr lang="es-AR" sz="2400" smtClean="0"/>
              <a:t>En efecto, todos somos humanos y no estamos libres de errores, incluyendo los Maestros del Martinismo.</a:t>
            </a:r>
          </a:p>
          <a:p>
            <a:pPr eaLnBrk="1" hangingPunct="1">
              <a:lnSpc>
                <a:spcPct val="80000"/>
              </a:lnSpc>
            </a:pPr>
            <a:r>
              <a:rPr lang="es-AR" sz="2400" smtClean="0"/>
              <a:t>Por ello, mucho en la historia Martinista es enseñanza a través del error.</a:t>
            </a:r>
          </a:p>
          <a:p>
            <a:pPr eaLnBrk="1" hangingPunct="1">
              <a:lnSpc>
                <a:spcPct val="80000"/>
              </a:lnSpc>
            </a:pPr>
            <a:r>
              <a:rPr lang="es-AR" sz="2400" smtClean="0"/>
              <a:t>Pasquales, Saint Martin, Willermoz, Papus, etc., todos cometieron errores, y frecuentemente es a través de tales errores que se transparentan los principios del Martinismo.</a:t>
            </a:r>
            <a:endParaRPr lang="es-ES_tradnl" sz="2400" smtClean="0"/>
          </a:p>
        </p:txBody>
      </p:sp>
      <p:pic>
        <p:nvPicPr>
          <p:cNvPr id="473096" name="Picture 8" descr="CLuihqnWUAAbCW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038350"/>
            <a:ext cx="45720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73096"/>
                                        </p:tgtEl>
                                        <p:attrNameLst>
                                          <p:attrName>style.visibility</p:attrName>
                                        </p:attrNameLst>
                                      </p:cBhvr>
                                      <p:to>
                                        <p:strVal val="visible"/>
                                      </p:to>
                                    </p:set>
                                    <p:animEffect transition="in" filter="box(out)">
                                      <p:cBhvr>
                                        <p:cTn id="27" dur="2000"/>
                                        <p:tgtEl>
                                          <p:spTgt spid="473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3000" smtClean="0"/>
              <a:t>Sabiduría-Tontería</a:t>
            </a:r>
            <a:endParaRPr lang="es-ES_tradnl" sz="3000" smtClean="0"/>
          </a:p>
        </p:txBody>
      </p:sp>
      <p:sp>
        <p:nvSpPr>
          <p:cNvPr id="650243" name="Rectangle 3"/>
          <p:cNvSpPr>
            <a:spLocks noGrp="1" noChangeArrowheads="1"/>
          </p:cNvSpPr>
          <p:nvPr>
            <p:ph sz="half" idx="1"/>
          </p:nvPr>
        </p:nvSpPr>
        <p:spPr>
          <a:xfrm>
            <a:off x="152400" y="1752600"/>
            <a:ext cx="3657600" cy="4525963"/>
          </a:xfrm>
        </p:spPr>
        <p:txBody>
          <a:bodyPr/>
          <a:lstStyle/>
          <a:p>
            <a:pPr eaLnBrk="1" hangingPunct="1">
              <a:lnSpc>
                <a:spcPct val="80000"/>
              </a:lnSpc>
            </a:pPr>
            <a:r>
              <a:rPr lang="es-MX" sz="2300" smtClean="0"/>
              <a:t>En diapositivas previas nos explayamos sobre el par de opuestos Sabiduría-Tontería.</a:t>
            </a:r>
          </a:p>
          <a:p>
            <a:pPr eaLnBrk="1" hangingPunct="1">
              <a:lnSpc>
                <a:spcPct val="80000"/>
              </a:lnSpc>
            </a:pPr>
            <a:r>
              <a:rPr lang="es-MX" sz="2300" smtClean="0"/>
              <a:t>El Martinismo afirma que la Sabiduría debe encontrarse en forma personal, interior, y que no puede ser impuesta desde afuera.</a:t>
            </a:r>
          </a:p>
          <a:p>
            <a:pPr eaLnBrk="1" hangingPunct="1">
              <a:lnSpc>
                <a:spcPct val="80000"/>
              </a:lnSpc>
            </a:pPr>
            <a:r>
              <a:rPr lang="es-MX" sz="2300" smtClean="0"/>
              <a:t>Ello se describe concretamente mediante un episodio de la historia del Martinismo.</a:t>
            </a:r>
          </a:p>
          <a:p>
            <a:pPr eaLnBrk="1" hangingPunct="1">
              <a:lnSpc>
                <a:spcPct val="80000"/>
              </a:lnSpc>
            </a:pPr>
            <a:endParaRPr lang="es-AR" sz="2300" smtClean="0"/>
          </a:p>
        </p:txBody>
      </p:sp>
      <p:pic>
        <p:nvPicPr>
          <p:cNvPr id="5" name="Picture 2" descr="http://www.azothart.com/Photos/Martinist-Assoccloth-im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752600"/>
            <a:ext cx="5181600"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Lst>
  </p:timing>
</p:sld>
</file>

<file path=ppt/slides/slide2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3000" smtClean="0"/>
              <a:t>Sabiduría-Tontería</a:t>
            </a:r>
            <a:endParaRPr lang="es-ES_tradnl" sz="3000" smtClean="0"/>
          </a:p>
        </p:txBody>
      </p:sp>
      <p:sp>
        <p:nvSpPr>
          <p:cNvPr id="650243" name="Rectangle 3"/>
          <p:cNvSpPr>
            <a:spLocks noGrp="1" noChangeArrowheads="1"/>
          </p:cNvSpPr>
          <p:nvPr>
            <p:ph sz="half" idx="1"/>
          </p:nvPr>
        </p:nvSpPr>
        <p:spPr>
          <a:xfrm>
            <a:off x="76200" y="1371600"/>
            <a:ext cx="4572000" cy="4525963"/>
          </a:xfrm>
        </p:spPr>
        <p:txBody>
          <a:bodyPr/>
          <a:lstStyle/>
          <a:p>
            <a:pPr eaLnBrk="1" hangingPunct="1">
              <a:lnSpc>
                <a:spcPct val="80000"/>
              </a:lnSpc>
            </a:pPr>
            <a:r>
              <a:rPr lang="es-MX" sz="2300" smtClean="0"/>
              <a:t>En el grado Asociado ya hemos relatado la historia inicial del Martinismo, con Martínez Pasquales fundando la Orden de los Elus Cohen en Francia, para luego alejarse hacia Haití, y la posterior división de la Orden en la corriente ritualista de Willermoz y la corriente mística de Saint Martin.</a:t>
            </a:r>
          </a:p>
          <a:p>
            <a:pPr eaLnBrk="1" hangingPunct="1">
              <a:lnSpc>
                <a:spcPct val="80000"/>
              </a:lnSpc>
            </a:pPr>
            <a:r>
              <a:rPr lang="es-MX" sz="2300" smtClean="0"/>
              <a:t>Es decir, Pasquales no pudo infundir su propia sabiduría en sus discípulos; estos debían adquirirla por sí mismos.</a:t>
            </a:r>
          </a:p>
          <a:p>
            <a:pPr eaLnBrk="1" hangingPunct="1">
              <a:lnSpc>
                <a:spcPct val="80000"/>
              </a:lnSpc>
            </a:pPr>
            <a:r>
              <a:rPr lang="es-MX" sz="2300" smtClean="0"/>
              <a:t>La historia Martinista muestra, por lo tanto, </a:t>
            </a:r>
            <a:r>
              <a:rPr lang="es-MX" sz="2300" i="1" smtClean="0"/>
              <a:t>“que la Sabiduría no puede obtenerse de otro”</a:t>
            </a:r>
            <a:r>
              <a:rPr lang="es-MX" sz="2300" smtClean="0"/>
              <a:t>.</a:t>
            </a:r>
            <a:endParaRPr lang="es-AR" sz="2300" smtClean="0"/>
          </a:p>
        </p:txBody>
      </p:sp>
      <p:pic>
        <p:nvPicPr>
          <p:cNvPr id="4" name="Picture 2" descr="LCde SM: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95400"/>
            <a:ext cx="3657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648200" y="1524000"/>
            <a:ext cx="3967163" cy="6461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Una manifestación de la «tontería»:</a:t>
            </a:r>
          </a:p>
          <a:p>
            <a:pPr eaLnBrk="1" hangingPunct="1"/>
            <a:r>
              <a:rPr lang="es-MX"/>
              <a:t>Saint Martin adorado como un santo.</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ox(out)">
                                      <p:cBhvr>
                                        <p:cTn id="27" dur="20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utoUpdateAnimBg="0"/>
      <p:bldP spid="650243" grpId="0" build="p" autoUpdateAnimBg="0"/>
      <p:bldP spid="2"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La máscara</a:t>
            </a:r>
            <a:endParaRPr lang="es-ES_tradnl" sz="3000" smtClean="0"/>
          </a:p>
        </p:txBody>
      </p:sp>
      <p:sp>
        <p:nvSpPr>
          <p:cNvPr id="650243" name="Rectangle 3"/>
          <p:cNvSpPr>
            <a:spLocks noGrp="1" noChangeArrowheads="1"/>
          </p:cNvSpPr>
          <p:nvPr>
            <p:ph sz="half" idx="4294967295"/>
          </p:nvPr>
        </p:nvSpPr>
        <p:spPr>
          <a:xfrm>
            <a:off x="76200" y="1493838"/>
            <a:ext cx="4038600" cy="4525962"/>
          </a:xfrm>
        </p:spPr>
        <p:txBody>
          <a:bodyPr/>
          <a:lstStyle/>
          <a:p>
            <a:pPr eaLnBrk="1" hangingPunct="1">
              <a:lnSpc>
                <a:spcPct val="80000"/>
              </a:lnSpc>
            </a:pPr>
            <a:r>
              <a:rPr lang="es-AR" sz="2200" smtClean="0"/>
              <a:t>Verdaderamente, muy pocas veces los “Maestros del Pasado”, la luminarias del Martinismo, pusieron en práctica sus propias enseñanzas, vistiendo la máscara, por ejemplo.</a:t>
            </a:r>
          </a:p>
          <a:p>
            <a:pPr eaLnBrk="1" hangingPunct="1">
              <a:lnSpc>
                <a:spcPct val="80000"/>
              </a:lnSpc>
            </a:pPr>
            <a:r>
              <a:rPr lang="es-AR" sz="2200" smtClean="0"/>
              <a:t>El primero en fallar en este punto fue el propio Pasquales, quien había prohibido interpretar los “pases” (los glifos supuestamente dejados por los seres que invocaban en sus ceremonias teúrgicas) a sus discípulos: el único autorizado para interpretarlos era él mismo.</a:t>
            </a:r>
          </a:p>
          <a:p>
            <a:pPr eaLnBrk="1" hangingPunct="1">
              <a:lnSpc>
                <a:spcPct val="80000"/>
              </a:lnSpc>
            </a:pPr>
            <a:endParaRPr lang="es-ES_tradnl" sz="2200" smtClean="0"/>
          </a:p>
        </p:txBody>
      </p:sp>
      <p:sp>
        <p:nvSpPr>
          <p:cNvPr id="245764"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24372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620838"/>
            <a:ext cx="4953000" cy="477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43720"/>
                                        </p:tgtEl>
                                        <p:attrNameLst>
                                          <p:attrName>style.visibility</p:attrName>
                                        </p:attrNameLst>
                                      </p:cBhvr>
                                      <p:to>
                                        <p:strVal val="visible"/>
                                      </p:to>
                                    </p:set>
                                    <p:animEffect transition="in" filter="box(out)">
                                      <p:cBhvr>
                                        <p:cTn id="22" dur="2000"/>
                                        <p:tgtEl>
                                          <p:spTgt spid="243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La máscara</a:t>
            </a:r>
            <a:endParaRPr lang="es-ES_tradnl" sz="3000" smtClean="0"/>
          </a:p>
        </p:txBody>
      </p:sp>
      <p:sp>
        <p:nvSpPr>
          <p:cNvPr id="650243" name="Rectangle 3"/>
          <p:cNvSpPr>
            <a:spLocks noGrp="1" noChangeArrowheads="1"/>
          </p:cNvSpPr>
          <p:nvPr>
            <p:ph sz="half" idx="4294967295"/>
          </p:nvPr>
        </p:nvSpPr>
        <p:spPr>
          <a:xfrm>
            <a:off x="76200" y="1493838"/>
            <a:ext cx="4038600" cy="4525962"/>
          </a:xfrm>
        </p:spPr>
        <p:txBody>
          <a:bodyPr/>
          <a:lstStyle/>
          <a:p>
            <a:r>
              <a:rPr lang="es-ES_tradnl" altLang="ko-KR" sz="2000" smtClean="0">
                <a:ea typeface="굴림" charset="-127"/>
              </a:rPr>
              <a:t>Dijo Pasquales; </a:t>
            </a:r>
          </a:p>
          <a:p>
            <a:r>
              <a:rPr lang="es-ES_tradnl" altLang="ko-KR" sz="2000" i="1" smtClean="0">
                <a:ea typeface="굴림" charset="-127"/>
              </a:rPr>
              <a:t>“Sólo soy un débil instrumento del cual Dios quiere, a pesar de lo indigno que soy, servirse para traer de nuevo a los hombres, mis semejantes, a su estado primigenio de Masón, que significa espiritualmente “hombre” o “alma”, con la finalidad de hacerles ver, que verdaderamente ellos son en realidad Hombres-Dioses, por haber sido creados a imagen y semejanza de ese Ser Todopoderoso”.</a:t>
            </a:r>
          </a:p>
          <a:p>
            <a:r>
              <a:rPr lang="es-AR" sz="2000" smtClean="0"/>
              <a:t>Haz lo que yo digo….</a:t>
            </a:r>
            <a:endParaRPr lang="es-ES_tradnl" sz="2000" smtClean="0"/>
          </a:p>
        </p:txBody>
      </p:sp>
      <p:sp>
        <p:nvSpPr>
          <p:cNvPr id="246788"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70023" name="Picture 7" descr="20120301-0734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250" y="1371600"/>
            <a:ext cx="3613150" cy="541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70023"/>
                                        </p:tgtEl>
                                        <p:attrNameLst>
                                          <p:attrName>style.visibility</p:attrName>
                                        </p:attrNameLst>
                                      </p:cBhvr>
                                      <p:to>
                                        <p:strVal val="visible"/>
                                      </p:to>
                                    </p:set>
                                    <p:animEffect transition="in" filter="box(out)">
                                      <p:cBhvr>
                                        <p:cTn id="27" dur="2000"/>
                                        <p:tgtEl>
                                          <p:spTgt spid="470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La máscara</a:t>
            </a:r>
            <a:endParaRPr lang="es-ES_tradnl" sz="3000" smtClean="0"/>
          </a:p>
        </p:txBody>
      </p:sp>
      <p:sp>
        <p:nvSpPr>
          <p:cNvPr id="650243" name="Rectangle 3"/>
          <p:cNvSpPr>
            <a:spLocks noGrp="1" noChangeArrowheads="1"/>
          </p:cNvSpPr>
          <p:nvPr>
            <p:ph sz="half" idx="4294967295"/>
          </p:nvPr>
        </p:nvSpPr>
        <p:spPr>
          <a:xfrm>
            <a:off x="228600" y="1646238"/>
            <a:ext cx="3657600" cy="4525962"/>
          </a:xfrm>
        </p:spPr>
        <p:txBody>
          <a:bodyPr/>
          <a:lstStyle/>
          <a:p>
            <a:r>
              <a:rPr lang="es-ES_tradnl" altLang="ko-KR" sz="2000" smtClean="0">
                <a:ea typeface="굴림" charset="-127"/>
              </a:rPr>
              <a:t>Sin embargo, hubo otros Martinistas que sí cumplieron fielmente los principios incorporados en la máscara.</a:t>
            </a:r>
          </a:p>
          <a:p>
            <a:r>
              <a:rPr lang="es-ES_tradnl" altLang="ko-KR" sz="2000" smtClean="0">
                <a:ea typeface="굴림" charset="-127"/>
              </a:rPr>
              <a:t>Por ejemplo, hablando de Henry Delaage, Papus dice que: </a:t>
            </a:r>
            <a:r>
              <a:rPr lang="es-ES_tradnl" altLang="ko-KR" sz="2000" i="1" smtClean="0">
                <a:ea typeface="굴림" charset="-127"/>
              </a:rPr>
              <a:t>“Impulsó el respeto del secreto hasta el punto de no hablar del origen de su iniciación en sus libros, y fue con sus amigos íntimos con quienes se deleitaba hablando abiertamente del Martinismo.”</a:t>
            </a:r>
          </a:p>
          <a:p>
            <a:endParaRPr lang="es-ES_tradnl" sz="2000" i="1" smtClean="0">
              <a:ea typeface="굴림" charset="-127"/>
            </a:endParaRPr>
          </a:p>
        </p:txBody>
      </p:sp>
      <p:sp>
        <p:nvSpPr>
          <p:cNvPr id="247812"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79239" name="Picture 7" descr="Silencio%5B1%5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676400"/>
            <a:ext cx="4800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79239"/>
                                        </p:tgtEl>
                                        <p:attrNameLst>
                                          <p:attrName>style.visibility</p:attrName>
                                        </p:attrNameLst>
                                      </p:cBhvr>
                                      <p:to>
                                        <p:strVal val="visible"/>
                                      </p:to>
                                    </p:set>
                                    <p:animEffect transition="in" filter="box(out)">
                                      <p:cBhvr>
                                        <p:cTn id="22" dur="2000"/>
                                        <p:tgtEl>
                                          <p:spTgt spid="479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La máscara</a:t>
            </a:r>
            <a:endParaRPr lang="es-ES_tradnl" sz="3000" smtClean="0"/>
          </a:p>
        </p:txBody>
      </p:sp>
      <p:sp>
        <p:nvSpPr>
          <p:cNvPr id="650243" name="Rectangle 3"/>
          <p:cNvSpPr>
            <a:spLocks noGrp="1" noChangeArrowheads="1"/>
          </p:cNvSpPr>
          <p:nvPr>
            <p:ph sz="half" idx="4294967295"/>
          </p:nvPr>
        </p:nvSpPr>
        <p:spPr>
          <a:xfrm>
            <a:off x="228600" y="1646238"/>
            <a:ext cx="4419600" cy="4525962"/>
          </a:xfrm>
        </p:spPr>
        <p:txBody>
          <a:bodyPr/>
          <a:lstStyle/>
          <a:p>
            <a:r>
              <a:rPr lang="es-ES_tradnl" altLang="ko-KR" sz="2000" smtClean="0">
                <a:ea typeface="굴림" charset="-127"/>
              </a:rPr>
              <a:t>Pero el silencio de Delaage fue fructífero.</a:t>
            </a:r>
          </a:p>
          <a:p>
            <a:r>
              <a:rPr lang="es-ES_tradnl" altLang="ko-KR" sz="2000" smtClean="0">
                <a:ea typeface="굴림" charset="-127"/>
              </a:rPr>
              <a:t>Continúa Papus: “</a:t>
            </a:r>
            <a:r>
              <a:rPr lang="es-ES_tradnl" altLang="ko-KR" sz="2000" i="1" smtClean="0">
                <a:ea typeface="굴림" charset="-127"/>
              </a:rPr>
              <a:t>Delaage quiso dar a otro el germen que le había sido confiado y del cual no podía obtener ningún fruto. Modesto depósito, constituido por dos letras y algunos puntos, resumen de esa doctrina de la iniciación y de la trinidad que había iluminado todas las obras de Delaage. Pero el Invisible estaba ahí, y él mismo se encargó de reunir las obras a su real origen y permitir a Delaage confiar su germen a una tierra donde podía desarrollarse.</a:t>
            </a:r>
            <a:r>
              <a:rPr lang="es-ES_tradnl" altLang="ko-KR" sz="2000" smtClean="0">
                <a:ea typeface="굴림" charset="-127"/>
              </a:rPr>
              <a:t>”</a:t>
            </a:r>
            <a:endParaRPr lang="es-ES_tradnl" sz="2000" smtClean="0"/>
          </a:p>
        </p:txBody>
      </p:sp>
      <p:sp>
        <p:nvSpPr>
          <p:cNvPr id="248836"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80263" name="Picture 7" descr="papus%20edir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752600"/>
            <a:ext cx="35814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0264" name="Text Box 8"/>
          <p:cNvSpPr txBox="1">
            <a:spLocks noChangeArrowheads="1"/>
          </p:cNvSpPr>
          <p:nvPr/>
        </p:nvSpPr>
        <p:spPr bwMode="auto">
          <a:xfrm>
            <a:off x="6384925" y="6208713"/>
            <a:ext cx="971550" cy="366712"/>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PAPUS</a:t>
            </a:r>
            <a:endParaRPr lang="es-ES_tradnl" b="1">
              <a:ea typeface="Arial Unicode MS" pitchFamily="34" charset="-128"/>
              <a:cs typeface="Arial Unicode MS" pitchFamily="34" charset="-128"/>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80263"/>
                                        </p:tgtEl>
                                        <p:attrNameLst>
                                          <p:attrName>style.visibility</p:attrName>
                                        </p:attrNameLst>
                                      </p:cBhvr>
                                      <p:to>
                                        <p:strVal val="visible"/>
                                      </p:to>
                                    </p:set>
                                    <p:animEffect transition="in" filter="box(out)">
                                      <p:cBhvr>
                                        <p:cTn id="22" dur="2000"/>
                                        <p:tgtEl>
                                          <p:spTgt spid="48026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0264"/>
                                        </p:tgtEl>
                                        <p:attrNameLst>
                                          <p:attrName>style.visibility</p:attrName>
                                        </p:attrNameLst>
                                      </p:cBhvr>
                                      <p:to>
                                        <p:strVal val="visible"/>
                                      </p:to>
                                    </p:set>
                                    <p:animEffect transition="in" filter="fade">
                                      <p:cBhvr>
                                        <p:cTn id="27" dur="2000"/>
                                        <p:tgtEl>
                                          <p:spTgt spid="480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P spid="480264" grpId="0" animBg="1"/>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87" name="Picture 2" descr="http://p4.storage.canalblog.com/42/22/637567/84571989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875" y="0"/>
            <a:ext cx="569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288" name="Text Box 8"/>
          <p:cNvSpPr txBox="1">
            <a:spLocks noChangeArrowheads="1"/>
          </p:cNvSpPr>
          <p:nvPr/>
        </p:nvSpPr>
        <p:spPr bwMode="auto">
          <a:xfrm>
            <a:off x="288925" y="1795463"/>
            <a:ext cx="298767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Un documento histórico,</a:t>
            </a:r>
          </a:p>
          <a:p>
            <a:pPr eaLnBrk="1" hangingPunct="1"/>
            <a:r>
              <a:rPr lang="es-AR"/>
              <a:t>impresionante en su</a:t>
            </a:r>
          </a:p>
          <a:p>
            <a:pPr eaLnBrk="1" hangingPunct="1"/>
            <a:r>
              <a:rPr lang="es-AR"/>
              <a:t>sencillez: el legado de</a:t>
            </a:r>
          </a:p>
          <a:p>
            <a:pPr eaLnBrk="1" hangingPunct="1"/>
            <a:r>
              <a:rPr lang="es-AR"/>
              <a:t>Delaage a Papus, consistente en “dos letras y algunos puntos”.</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1287"/>
                                        </p:tgtEl>
                                        <p:attrNameLst>
                                          <p:attrName>style.visibility</p:attrName>
                                        </p:attrNameLst>
                                      </p:cBhvr>
                                      <p:to>
                                        <p:strVal val="visible"/>
                                      </p:to>
                                    </p:set>
                                    <p:animEffect transition="in" filter="box(out)">
                                      <p:cBhvr>
                                        <p:cTn id="7" dur="2000"/>
                                        <p:tgtEl>
                                          <p:spTgt spid="4812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1288"/>
                                        </p:tgtEl>
                                        <p:attrNameLst>
                                          <p:attrName>style.visibility</p:attrName>
                                        </p:attrNameLst>
                                      </p:cBhvr>
                                      <p:to>
                                        <p:strVal val="visible"/>
                                      </p:to>
                                    </p:set>
                                    <p:animEffect transition="in" filter="fade">
                                      <p:cBhvr>
                                        <p:cTn id="12" dur="2000"/>
                                        <p:tgtEl>
                                          <p:spTgt spid="481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88"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¿Tolerancia?</a:t>
            </a:r>
            <a:endParaRPr lang="es-ES_tradnl" sz="3000" smtClean="0"/>
          </a:p>
        </p:txBody>
      </p:sp>
      <p:sp>
        <p:nvSpPr>
          <p:cNvPr id="650243" name="Rectangle 3"/>
          <p:cNvSpPr>
            <a:spLocks noGrp="1" noChangeArrowheads="1"/>
          </p:cNvSpPr>
          <p:nvPr>
            <p:ph sz="half" idx="4294967295"/>
          </p:nvPr>
        </p:nvSpPr>
        <p:spPr>
          <a:xfrm>
            <a:off x="76200" y="1493838"/>
            <a:ext cx="4038600" cy="4525962"/>
          </a:xfrm>
        </p:spPr>
        <p:txBody>
          <a:bodyPr/>
          <a:lstStyle/>
          <a:p>
            <a:r>
              <a:rPr lang="es-ES_tradnl" altLang="ko-KR" sz="2000" smtClean="0">
                <a:ea typeface="굴림" charset="-127"/>
              </a:rPr>
              <a:t>Otra lección que la historia Martinista enseña, y que la misma Orden debería aprender, es la de la tolerancia.</a:t>
            </a:r>
          </a:p>
          <a:p>
            <a:r>
              <a:rPr lang="es-AR" altLang="ko-KR" sz="2000" smtClean="0">
                <a:ea typeface="굴림" charset="-127"/>
              </a:rPr>
              <a:t>De hecho, la afirmación casi fanática de Pasquales acerca de que su sistema era el único legítimo entre la infinidad de Ritos y Órdenes masónicas y paramasónicas existentes en la época, fue algo que molestó profundamente a Jean Baptiste Willermoz, uno de sus dos discípulos más brillantes.</a:t>
            </a:r>
            <a:endParaRPr lang="es-ES_tradnl" sz="2000" smtClean="0"/>
          </a:p>
        </p:txBody>
      </p:sp>
      <p:sp>
        <p:nvSpPr>
          <p:cNvPr id="250884"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71047" name="Picture 7" descr="Tolerancia-d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676400"/>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71047"/>
                                        </p:tgtEl>
                                        <p:attrNameLst>
                                          <p:attrName>style.visibility</p:attrName>
                                        </p:attrNameLst>
                                      </p:cBhvr>
                                      <p:to>
                                        <p:strVal val="visible"/>
                                      </p:to>
                                    </p:set>
                                    <p:animEffect transition="in" filter="box(out)">
                                      <p:cBhvr>
                                        <p:cTn id="22" dur="2000"/>
                                        <p:tgtEl>
                                          <p:spTgt spid="471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El ego</a:t>
            </a:r>
            <a:endParaRPr lang="es-ES_tradnl" sz="3000" smtClean="0"/>
          </a:p>
        </p:txBody>
      </p:sp>
      <p:sp>
        <p:nvSpPr>
          <p:cNvPr id="650243" name="Rectangle 3"/>
          <p:cNvSpPr>
            <a:spLocks noGrp="1" noChangeArrowheads="1"/>
          </p:cNvSpPr>
          <p:nvPr>
            <p:ph sz="half" idx="4294967295"/>
          </p:nvPr>
        </p:nvSpPr>
        <p:spPr>
          <a:xfrm>
            <a:off x="76200" y="1493838"/>
            <a:ext cx="4495800" cy="4525962"/>
          </a:xfrm>
        </p:spPr>
        <p:txBody>
          <a:bodyPr/>
          <a:lstStyle/>
          <a:p>
            <a:r>
              <a:rPr lang="es-ES_tradnl" altLang="ko-KR" sz="2000" smtClean="0">
                <a:ea typeface="굴림" charset="-127"/>
              </a:rPr>
              <a:t>Tampoco Saint Martin estuvo libre de manifestar un ego algo exagerado, a despecho de sus larguísimas disquisiciones sobre la humildad.</a:t>
            </a:r>
          </a:p>
          <a:p>
            <a:r>
              <a:rPr lang="es-AR" altLang="ko-KR" sz="2000" smtClean="0">
                <a:ea typeface="굴림" charset="-127"/>
              </a:rPr>
              <a:t>Saint Martin no estaba interesado en las prácticas teúrgicas: muerto Pasquales se dedicó a visitar las Logias de Elus Cohen criticando tales prácticas, lo que sumió a la Orden y sus miembros en un estado de confusión, como puede apreciarse en los testimonios de miembros que clamaban </a:t>
            </a:r>
            <a:r>
              <a:rPr lang="es-AR" altLang="ko-KR" sz="2000" i="1" smtClean="0">
                <a:ea typeface="굴림" charset="-127"/>
              </a:rPr>
              <a:t>“nos enseñan exactamente lo contrario de lo que estábamos haciendo”</a:t>
            </a:r>
            <a:r>
              <a:rPr lang="es-AR" altLang="ko-KR" sz="2000" smtClean="0">
                <a:ea typeface="굴림" charset="-127"/>
              </a:rPr>
              <a:t>.</a:t>
            </a:r>
            <a:endParaRPr lang="es-ES_tradnl" sz="2000" smtClean="0"/>
          </a:p>
        </p:txBody>
      </p:sp>
      <p:sp>
        <p:nvSpPr>
          <p:cNvPr id="251908"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72071" name="Picture 7" descr="mask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9513" y="1371600"/>
            <a:ext cx="3697287"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72071"/>
                                        </p:tgtEl>
                                        <p:attrNameLst>
                                          <p:attrName>style.visibility</p:attrName>
                                        </p:attrNameLst>
                                      </p:cBhvr>
                                      <p:to>
                                        <p:strVal val="visible"/>
                                      </p:to>
                                    </p:set>
                                    <p:animEffect transition="in" filter="box(out)">
                                      <p:cBhvr>
                                        <p:cTn id="22" dur="2000"/>
                                        <p:tgtEl>
                                          <p:spTgt spid="472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La capa</a:t>
            </a:r>
            <a:endParaRPr lang="es-ES_tradnl" sz="3000" smtClean="0"/>
          </a:p>
        </p:txBody>
      </p:sp>
      <p:sp>
        <p:nvSpPr>
          <p:cNvPr id="650243" name="Rectangle 3"/>
          <p:cNvSpPr>
            <a:spLocks noGrp="1" noChangeArrowheads="1"/>
          </p:cNvSpPr>
          <p:nvPr>
            <p:ph sz="half" idx="4294967295"/>
          </p:nvPr>
        </p:nvSpPr>
        <p:spPr>
          <a:xfrm>
            <a:off x="76200" y="1493838"/>
            <a:ext cx="4267200" cy="4525962"/>
          </a:xfrm>
        </p:spPr>
        <p:txBody>
          <a:bodyPr/>
          <a:lstStyle/>
          <a:p>
            <a:r>
              <a:rPr lang="es-ES_tradnl" altLang="ko-KR" sz="2000" smtClean="0">
                <a:ea typeface="굴림" charset="-127"/>
              </a:rPr>
              <a:t>Aquí, sin embargo, existe un elemento positivo.</a:t>
            </a:r>
          </a:p>
          <a:p>
            <a:r>
              <a:rPr lang="es-AR" altLang="ko-KR" sz="2000" smtClean="0">
                <a:ea typeface="굴림" charset="-127"/>
              </a:rPr>
              <a:t>Se ha dicho que la capa simboliza, entre otras cosas, que </a:t>
            </a:r>
            <a:r>
              <a:rPr lang="es-AR" altLang="ko-KR" sz="2000" i="1" smtClean="0">
                <a:ea typeface="굴림" charset="-127"/>
              </a:rPr>
              <a:t>“su propia personalidad debe ser preservada, para así poder ser útil a sus Hermanos”</a:t>
            </a:r>
            <a:r>
              <a:rPr lang="es-AR" altLang="ko-KR" sz="2000" smtClean="0">
                <a:ea typeface="굴림" charset="-127"/>
              </a:rPr>
              <a:t>.</a:t>
            </a:r>
          </a:p>
          <a:p>
            <a:r>
              <a:rPr lang="es-AR" altLang="ko-KR" sz="2000" smtClean="0">
                <a:ea typeface="굴림" charset="-127"/>
              </a:rPr>
              <a:t>Por lo tanto, es algo valioso que cada Martinista haya retenido su personalidad, sin conformarse a reproducir la forma de ser de Pasquales.</a:t>
            </a:r>
          </a:p>
          <a:p>
            <a:r>
              <a:rPr lang="es-AR" altLang="ko-KR" sz="2000" smtClean="0">
                <a:ea typeface="굴림" charset="-127"/>
              </a:rPr>
              <a:t>Se trata, en esencia, de cumplir el principio </a:t>
            </a:r>
            <a:r>
              <a:rPr lang="es-AR" altLang="ko-KR" sz="2000" i="1" smtClean="0">
                <a:ea typeface="굴림" charset="-127"/>
              </a:rPr>
              <a:t>“unidad en la diversidad”</a:t>
            </a:r>
            <a:r>
              <a:rPr lang="es-AR" altLang="ko-KR" sz="2000" smtClean="0">
                <a:ea typeface="굴림" charset="-127"/>
              </a:rPr>
              <a:t>.</a:t>
            </a:r>
            <a:endParaRPr lang="es-ES_tradnl" sz="2000" smtClean="0"/>
          </a:p>
        </p:txBody>
      </p:sp>
      <p:sp>
        <p:nvSpPr>
          <p:cNvPr id="252932"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78215" name="Picture 7" descr="product_thumbn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9038" y="1524000"/>
            <a:ext cx="34671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78215"/>
                                        </p:tgtEl>
                                        <p:attrNameLst>
                                          <p:attrName>style.visibility</p:attrName>
                                        </p:attrNameLst>
                                      </p:cBhvr>
                                      <p:to>
                                        <p:strVal val="visible"/>
                                      </p:to>
                                    </p:set>
                                    <p:animEffect transition="in" filter="box(out)">
                                      <p:cBhvr>
                                        <p:cTn id="32" dur="2000"/>
                                        <p:tgtEl>
                                          <p:spTgt spid="478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La multiplicación</a:t>
            </a:r>
            <a:endParaRPr lang="es-ES_tradnl" sz="3000" smtClean="0"/>
          </a:p>
        </p:txBody>
      </p:sp>
      <p:sp>
        <p:nvSpPr>
          <p:cNvPr id="650243" name="Rectangle 3"/>
          <p:cNvSpPr>
            <a:spLocks noGrp="1" noChangeArrowheads="1"/>
          </p:cNvSpPr>
          <p:nvPr>
            <p:ph sz="half" idx="4294967295"/>
          </p:nvPr>
        </p:nvSpPr>
        <p:spPr>
          <a:xfrm>
            <a:off x="76200" y="1493838"/>
            <a:ext cx="4191000" cy="4525962"/>
          </a:xfrm>
        </p:spPr>
        <p:txBody>
          <a:bodyPr/>
          <a:lstStyle/>
          <a:p>
            <a:r>
              <a:rPr lang="es-ES_tradnl" altLang="ko-KR" sz="2000" smtClean="0">
                <a:ea typeface="굴림" charset="-127"/>
              </a:rPr>
              <a:t>En la Ley Cuaternaria, estudiada en el Grado Asociado, vimos que, cuando una entidad es emanada, tiende a subdividirse una y otra vez.</a:t>
            </a:r>
          </a:p>
          <a:p>
            <a:r>
              <a:rPr lang="es-AR" altLang="ko-KR" sz="2000" smtClean="0">
                <a:ea typeface="굴림" charset="-127"/>
              </a:rPr>
              <a:t>Esta división permanente multiplica el alcance y la extensión de la entidad, que se hace </a:t>
            </a:r>
            <a:r>
              <a:rPr lang="es-AR" altLang="ko-KR" sz="2000" i="1" smtClean="0">
                <a:ea typeface="굴림" charset="-127"/>
              </a:rPr>
              <a:t>muchas </a:t>
            </a:r>
            <a:r>
              <a:rPr lang="es-AR" altLang="ko-KR" sz="2000" smtClean="0">
                <a:ea typeface="굴림" charset="-127"/>
              </a:rPr>
              <a:t>en lugar de </a:t>
            </a:r>
            <a:r>
              <a:rPr lang="es-AR" altLang="ko-KR" sz="2000" i="1" smtClean="0">
                <a:ea typeface="굴림" charset="-127"/>
              </a:rPr>
              <a:t>una</a:t>
            </a:r>
            <a:r>
              <a:rPr lang="es-AR" altLang="ko-KR" sz="2000" smtClean="0">
                <a:ea typeface="굴림" charset="-127"/>
              </a:rPr>
              <a:t>.</a:t>
            </a:r>
          </a:p>
          <a:p>
            <a:r>
              <a:rPr lang="es-AR" altLang="ko-KR" sz="2000" smtClean="0">
                <a:ea typeface="굴림" charset="-127"/>
              </a:rPr>
              <a:t>Ahora bien, esta multiplicación de la extensión va siempre acompañada de una disipación de las facultades, de una pérdida de “energía” que debe repartirse entre los que ahora conforman una multiplicidad.</a:t>
            </a:r>
            <a:endParaRPr lang="es-ES_tradnl" sz="2000" smtClean="0"/>
          </a:p>
        </p:txBody>
      </p:sp>
      <p:sp>
        <p:nvSpPr>
          <p:cNvPr id="253956"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74119" name="Picture 7" descr="tetract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905000"/>
            <a:ext cx="4648200" cy="415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74119"/>
                                        </p:tgtEl>
                                        <p:attrNameLst>
                                          <p:attrName>style.visibility</p:attrName>
                                        </p:attrNameLst>
                                      </p:cBhvr>
                                      <p:to>
                                        <p:strVal val="visible"/>
                                      </p:to>
                                    </p:set>
                                    <p:animEffect transition="in" filter="box(out)">
                                      <p:cBhvr>
                                        <p:cTn id="27" dur="2000"/>
                                        <p:tgtEl>
                                          <p:spTgt spid="474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La multiplicación</a:t>
            </a:r>
            <a:endParaRPr lang="es-ES_tradnl" sz="3000" smtClean="0"/>
          </a:p>
        </p:txBody>
      </p:sp>
      <p:sp>
        <p:nvSpPr>
          <p:cNvPr id="650243" name="Rectangle 3"/>
          <p:cNvSpPr>
            <a:spLocks noGrp="1" noChangeArrowheads="1"/>
          </p:cNvSpPr>
          <p:nvPr>
            <p:ph sz="half" idx="4294967295"/>
          </p:nvPr>
        </p:nvSpPr>
        <p:spPr>
          <a:xfrm>
            <a:off x="76200" y="1493838"/>
            <a:ext cx="4191000" cy="4525962"/>
          </a:xfrm>
        </p:spPr>
        <p:txBody>
          <a:bodyPr/>
          <a:lstStyle/>
          <a:p>
            <a:r>
              <a:rPr lang="es-ES_tradnl" altLang="ko-KR" sz="2000" smtClean="0">
                <a:ea typeface="굴림" charset="-127"/>
              </a:rPr>
              <a:t>La historia Martinista es un pleno reflejo de este concepto.</a:t>
            </a:r>
          </a:p>
          <a:p>
            <a:r>
              <a:rPr lang="es-AR" altLang="ko-KR" sz="2000" smtClean="0">
                <a:ea typeface="굴림" charset="-127"/>
              </a:rPr>
              <a:t>Desde los Elus Cohen en adelante ingresamos en una permanente multiplicación y subdivisión de Órdenes y Sub-Órdenes, de Grandes Maestros que se autonombran y forman sus propios grupos.</a:t>
            </a:r>
          </a:p>
          <a:p>
            <a:r>
              <a:rPr lang="es-AR" altLang="ko-KR" sz="2000" smtClean="0">
                <a:ea typeface="굴림" charset="-127"/>
              </a:rPr>
              <a:t>No negamos que esto tiene un aspecto positivo, porque multiplica los puntos de vista e impide la formación de un dogma inamovible, contrario al espíritu del Martinismo.</a:t>
            </a:r>
            <a:endParaRPr lang="es-ES_tradnl" sz="2000" smtClean="0"/>
          </a:p>
        </p:txBody>
      </p:sp>
      <p:sp>
        <p:nvSpPr>
          <p:cNvPr id="254980"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75142" name="Picture 2" descr="Ordre Martinist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3650" y="1219200"/>
            <a:ext cx="122555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5143" name="Picture 2" descr="http://static.wixstatic.com/media/f76344_c06072a47d1b9666aa3b0524027f3b0a.jpg_srz_215_214_75_22_0.50_1.20_0.00_jpg_sr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303463"/>
            <a:ext cx="3197225" cy="318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475143"/>
                                        </p:tgtEl>
                                        <p:attrNameLst>
                                          <p:attrName>style.visibility</p:attrName>
                                        </p:attrNameLst>
                                      </p:cBhvr>
                                      <p:to>
                                        <p:strVal val="visible"/>
                                      </p:to>
                                    </p:set>
                                    <p:animEffect transition="in" filter="fade">
                                      <p:cBhvr>
                                        <p:cTn id="27" dur="2000"/>
                                        <p:tgtEl>
                                          <p:spTgt spid="475143"/>
                                        </p:tgtEl>
                                      </p:cBhvr>
                                    </p:animEffect>
                                  </p:childTnLst>
                                </p:cTn>
                              </p:par>
                              <p:par>
                                <p:cTn id="28" presetID="10" presetClass="entr" presetSubtype="0" fill="hold" nodeType="withEffect">
                                  <p:stCondLst>
                                    <p:cond delay="0"/>
                                  </p:stCondLst>
                                  <p:childTnLst>
                                    <p:set>
                                      <p:cBhvr>
                                        <p:cTn id="29" dur="1" fill="hold">
                                          <p:stCondLst>
                                            <p:cond delay="0"/>
                                          </p:stCondLst>
                                        </p:cTn>
                                        <p:tgtEl>
                                          <p:spTgt spid="475142"/>
                                        </p:tgtEl>
                                        <p:attrNameLst>
                                          <p:attrName>style.visibility</p:attrName>
                                        </p:attrNameLst>
                                      </p:cBhvr>
                                      <p:to>
                                        <p:strVal val="visible"/>
                                      </p:to>
                                    </p:set>
                                    <p:animEffect transition="in" filter="fade">
                                      <p:cBhvr>
                                        <p:cTn id="30" dur="2000"/>
                                        <p:tgtEl>
                                          <p:spTgt spid="475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000" smtClean="0"/>
              <a:t>La multiplicación</a:t>
            </a:r>
            <a:endParaRPr lang="es-ES_tradnl" sz="3000" smtClean="0"/>
          </a:p>
        </p:txBody>
      </p:sp>
      <p:sp>
        <p:nvSpPr>
          <p:cNvPr id="650243" name="Rectangle 3"/>
          <p:cNvSpPr>
            <a:spLocks noGrp="1" noChangeArrowheads="1"/>
          </p:cNvSpPr>
          <p:nvPr>
            <p:ph sz="half" idx="4294967295"/>
          </p:nvPr>
        </p:nvSpPr>
        <p:spPr>
          <a:xfrm>
            <a:off x="76200" y="1447800"/>
            <a:ext cx="4191000" cy="4525963"/>
          </a:xfrm>
        </p:spPr>
        <p:txBody>
          <a:bodyPr/>
          <a:lstStyle/>
          <a:p>
            <a:r>
              <a:rPr lang="es-ES_tradnl" altLang="ko-KR" sz="2000" smtClean="0">
                <a:ea typeface="굴림" charset="-127"/>
              </a:rPr>
              <a:t>Pero, por otra parte, asistimos a una progresiva disipación de la “energía” del Martinismo.</a:t>
            </a:r>
          </a:p>
          <a:p>
            <a:r>
              <a:rPr lang="es-AR" altLang="ko-KR" sz="2000" smtClean="0">
                <a:ea typeface="굴림" charset="-127"/>
              </a:rPr>
              <a:t>Algunos grupos han perdido el componente teúrgico, otros el componente místico.</a:t>
            </a:r>
          </a:p>
          <a:p>
            <a:r>
              <a:rPr lang="es-AR" altLang="ko-KR" sz="2000" smtClean="0">
                <a:ea typeface="굴림" charset="-127"/>
              </a:rPr>
              <a:t>Ciertas Órdenes han dejado de ser iniciáticas para convertirse en una vía cristiana levemente alternativa a las Iglesias oficiales, una especie de cristianismo matizado con elementos de autoayuda.</a:t>
            </a:r>
          </a:p>
          <a:p>
            <a:r>
              <a:rPr lang="es-AR" altLang="ko-KR" sz="2000" smtClean="0">
                <a:ea typeface="굴림" charset="-127"/>
              </a:rPr>
              <a:t>Sí, es cierto, los martinistas se han multiplicado, pero el Martinismo se ha debilitado.</a:t>
            </a:r>
            <a:endParaRPr lang="es-ES_tradnl" sz="2000" smtClean="0"/>
          </a:p>
        </p:txBody>
      </p:sp>
      <p:sp>
        <p:nvSpPr>
          <p:cNvPr id="256004"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476167" name="Picture 2" descr="https://sites.google.com/site/martinismospain/_/rsrc/1426952716815/home/Martinismo%20Spain%2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600200"/>
            <a:ext cx="4262437" cy="494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76167"/>
                                        </p:tgtEl>
                                        <p:attrNameLst>
                                          <p:attrName>style.visibility</p:attrName>
                                        </p:attrNameLst>
                                      </p:cBhvr>
                                      <p:to>
                                        <p:strVal val="visible"/>
                                      </p:to>
                                    </p:set>
                                    <p:animEffect transition="in" filter="box(out)">
                                      <p:cBhvr>
                                        <p:cTn id="32" dur="2000"/>
                                        <p:tgtEl>
                                          <p:spTgt spid="476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65" name="Picture 9" descr="frase-cada-uno-de-nosotros-es-sucesivamente-no-uno-sino-muchos-y-estas-personalidades-sucesivas-que-jose-enrique-rodo-1710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1440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304800" y="5638800"/>
            <a:ext cx="8623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Este concepto, plenamente válido para los seres humanos individuales, lo es</a:t>
            </a:r>
          </a:p>
          <a:p>
            <a:pPr eaLnBrk="1" hangingPunct="1"/>
            <a:r>
              <a:rPr lang="es-MX"/>
              <a:t>también para las instituciones y las organizaciones, y los grupos iniciáticos no son</a:t>
            </a:r>
          </a:p>
          <a:p>
            <a:pPr eaLnBrk="1" hangingPunct="1"/>
            <a:r>
              <a:rPr lang="es-MX"/>
              <a:t>una excepción.</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49865"/>
                                        </p:tgtEl>
                                        <p:attrNameLst>
                                          <p:attrName>style.visibility</p:attrName>
                                        </p:attrNameLst>
                                      </p:cBhvr>
                                      <p:to>
                                        <p:strVal val="visible"/>
                                      </p:to>
                                    </p:set>
                                    <p:animEffect transition="in" filter="box(out)">
                                      <p:cBhvr>
                                        <p:cTn id="7" dur="2000"/>
                                        <p:tgtEl>
                                          <p:spTgt spid="2498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r>
              <a:rPr lang="es-MX" smtClean="0"/>
              <a:t>Riqueza-Pobreza</a:t>
            </a:r>
            <a:endParaRPr lang="es-ES_tradnl" smtClean="0"/>
          </a:p>
        </p:txBody>
      </p:sp>
      <p:sp>
        <p:nvSpPr>
          <p:cNvPr id="643075" name="Rectangle 3"/>
          <p:cNvSpPr>
            <a:spLocks noGrp="1" noChangeArrowheads="1"/>
          </p:cNvSpPr>
          <p:nvPr>
            <p:ph idx="1"/>
          </p:nvPr>
        </p:nvSpPr>
        <p:spPr/>
        <p:txBody>
          <a:bodyPr/>
          <a:lstStyle/>
          <a:p>
            <a:r>
              <a:rPr lang="es-MX" sz="1800" smtClean="0"/>
              <a:t>A lo largo de su historia, al igual que los seres humanos individuales, el Martinismo ha tenido que enfrentarse con los pares de opuestos.</a:t>
            </a:r>
          </a:p>
          <a:p>
            <a:r>
              <a:rPr lang="es-MX" sz="1800" smtClean="0"/>
              <a:t>No nos interesa aquí reseñar sus avatares materiales, que fueron ciertamente numerosos.</a:t>
            </a:r>
          </a:p>
          <a:p>
            <a:r>
              <a:rPr lang="es-MX" sz="1800" smtClean="0"/>
              <a:t>Pero sí queremos referirnos a su constante batallar con el par de opuestos riqueza-pobreza en el plano intelectual.</a:t>
            </a:r>
          </a:p>
          <a:p>
            <a:r>
              <a:rPr lang="es-MX" sz="1800" smtClean="0"/>
              <a:t>El Martinismo, demasiado sesgado en la denominada «Vía Cardíaca», en algunas oportunidades ha dejado de lado el aspecto cognitivo del ser humano, como si este no tuviera importancia.</a:t>
            </a:r>
          </a:p>
          <a:p>
            <a:r>
              <a:rPr lang="es-MX" sz="1800" smtClean="0"/>
              <a:t>Vemos aquí el prejuicio cristiano que considera al intelecto como una expresión de la «soberbia luciferina».</a:t>
            </a:r>
          </a:p>
          <a:p>
            <a:r>
              <a:rPr lang="es-MX" sz="1800" smtClean="0"/>
              <a:t>El mismo Papus fue víctima de esta tontería (utilizo esta palabra adrede, porque todos los pares de opuestos se relacionan entre sí), en su lamentable encuentro con el «Hermano Philippe».</a:t>
            </a:r>
            <a:endParaRPr lang="es-AR" sz="1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2" dur="500"/>
                                        <p:tgtEl>
                                          <p:spTgt spid="64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3075">
                                            <p:txEl>
                                              <p:pRg st="3" end="3"/>
                                            </p:txEl>
                                          </p:spTgt>
                                        </p:tgtEl>
                                        <p:attrNameLst>
                                          <p:attrName>style.visibility</p:attrName>
                                        </p:attrNameLst>
                                      </p:cBhvr>
                                      <p:to>
                                        <p:strVal val="visible"/>
                                      </p:to>
                                    </p:set>
                                    <p:animEffect transition="in" filter="blinds(horizontal)">
                                      <p:cBhvr>
                                        <p:cTn id="27" dur="500"/>
                                        <p:tgtEl>
                                          <p:spTgt spid="6430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43075">
                                            <p:txEl>
                                              <p:pRg st="4" end="4"/>
                                            </p:txEl>
                                          </p:spTgt>
                                        </p:tgtEl>
                                        <p:attrNameLst>
                                          <p:attrName>style.visibility</p:attrName>
                                        </p:attrNameLst>
                                      </p:cBhvr>
                                      <p:to>
                                        <p:strVal val="visible"/>
                                      </p:to>
                                    </p:set>
                                    <p:animEffect transition="in" filter="blinds(horizontal)">
                                      <p:cBhvr>
                                        <p:cTn id="32" dur="500"/>
                                        <p:tgtEl>
                                          <p:spTgt spid="64307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43075">
                                            <p:txEl>
                                              <p:pRg st="5" end="5"/>
                                            </p:txEl>
                                          </p:spTgt>
                                        </p:tgtEl>
                                        <p:attrNameLst>
                                          <p:attrName>style.visibility</p:attrName>
                                        </p:attrNameLst>
                                      </p:cBhvr>
                                      <p:to>
                                        <p:strVal val="visible"/>
                                      </p:to>
                                    </p:set>
                                    <p:animEffect transition="in" filter="blinds(horizontal)">
                                      <p:cBhvr>
                                        <p:cTn id="37" dur="500"/>
                                        <p:tgtEl>
                                          <p:spTgt spid="643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r>
              <a:rPr lang="es-MX" smtClean="0"/>
              <a:t>Riqueza-Pobreza</a:t>
            </a:r>
            <a:endParaRPr lang="es-ES_tradnl" smtClean="0"/>
          </a:p>
        </p:txBody>
      </p:sp>
      <p:sp>
        <p:nvSpPr>
          <p:cNvPr id="643075" name="Rectangle 3"/>
          <p:cNvSpPr>
            <a:spLocks noGrp="1" noChangeArrowheads="1"/>
          </p:cNvSpPr>
          <p:nvPr>
            <p:ph idx="1"/>
          </p:nvPr>
        </p:nvSpPr>
        <p:spPr/>
        <p:txBody>
          <a:bodyPr/>
          <a:lstStyle/>
          <a:p>
            <a:r>
              <a:rPr lang="es-MX" sz="1800" smtClean="0"/>
              <a:t>El «Hermano Philippe» era un curandero de Lyon, posiblemente no afiliado a ninguna sociedad iniciática, aunque esto, en sí mismo, por supuesto que indica muy poco.</a:t>
            </a:r>
          </a:p>
          <a:p>
            <a:r>
              <a:rPr lang="es-MX" sz="1800" smtClean="0"/>
              <a:t>El «Hermano Philippe» despreciaba el estudio y la actividad intelectual, y consideraba que el único objetivo era «amar a Dios y el prójimo».</a:t>
            </a:r>
          </a:p>
          <a:p>
            <a:r>
              <a:rPr lang="es-MX" sz="1800" smtClean="0"/>
              <a:t>Por motivos que desconocemos, Papus fue seducido por este personaje y estas ideas, y él, que era un brillante intelectual, comenzó a escribir artículos en los que criticaba la actividad intelectual.</a:t>
            </a:r>
          </a:p>
          <a:p>
            <a:r>
              <a:rPr lang="es-MX" sz="1800" smtClean="0"/>
              <a:t>Precisamente Papus, a quien muchos Martinistas actuales reconocen como una de sus contribuciones más importantes el haber resaltado la importancia del estudio.</a:t>
            </a:r>
          </a:p>
          <a:p>
            <a:r>
              <a:rPr lang="es-MX" sz="1800" smtClean="0"/>
              <a:t>En realidad, no sólo Papus es víctima de este prejuicio, porque encontramos la crítica del intelecto en numerosos Martinistas, comenzando por Saint Martin.</a:t>
            </a:r>
          </a:p>
          <a:p>
            <a:r>
              <a:rPr lang="es-MX" sz="1800" smtClean="0"/>
              <a:t>Parecería que criticar lo intelectual es una actitud «políticamente correcta».</a:t>
            </a:r>
            <a:endParaRPr lang="es-AR" sz="1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2" dur="500"/>
                                        <p:tgtEl>
                                          <p:spTgt spid="64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3075">
                                            <p:txEl>
                                              <p:pRg st="3" end="3"/>
                                            </p:txEl>
                                          </p:spTgt>
                                        </p:tgtEl>
                                        <p:attrNameLst>
                                          <p:attrName>style.visibility</p:attrName>
                                        </p:attrNameLst>
                                      </p:cBhvr>
                                      <p:to>
                                        <p:strVal val="visible"/>
                                      </p:to>
                                    </p:set>
                                    <p:animEffect transition="in" filter="blinds(horizontal)">
                                      <p:cBhvr>
                                        <p:cTn id="27" dur="500"/>
                                        <p:tgtEl>
                                          <p:spTgt spid="6430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43075">
                                            <p:txEl>
                                              <p:pRg st="4" end="4"/>
                                            </p:txEl>
                                          </p:spTgt>
                                        </p:tgtEl>
                                        <p:attrNameLst>
                                          <p:attrName>style.visibility</p:attrName>
                                        </p:attrNameLst>
                                      </p:cBhvr>
                                      <p:to>
                                        <p:strVal val="visible"/>
                                      </p:to>
                                    </p:set>
                                    <p:animEffect transition="in" filter="blinds(horizontal)">
                                      <p:cBhvr>
                                        <p:cTn id="32" dur="500"/>
                                        <p:tgtEl>
                                          <p:spTgt spid="64307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43075">
                                            <p:txEl>
                                              <p:pRg st="5" end="5"/>
                                            </p:txEl>
                                          </p:spTgt>
                                        </p:tgtEl>
                                        <p:attrNameLst>
                                          <p:attrName>style.visibility</p:attrName>
                                        </p:attrNameLst>
                                      </p:cBhvr>
                                      <p:to>
                                        <p:strVal val="visible"/>
                                      </p:to>
                                    </p:set>
                                    <p:animEffect transition="in" filter="blinds(horizontal)">
                                      <p:cBhvr>
                                        <p:cTn id="37" dur="500"/>
                                        <p:tgtEl>
                                          <p:spTgt spid="643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r>
              <a:rPr lang="es-MX" smtClean="0"/>
              <a:t>Riqueza-Pobreza</a:t>
            </a:r>
            <a:endParaRPr lang="es-ES_tradnl" smtClean="0"/>
          </a:p>
        </p:txBody>
      </p:sp>
      <p:sp>
        <p:nvSpPr>
          <p:cNvPr id="643075" name="Rectangle 3"/>
          <p:cNvSpPr>
            <a:spLocks noGrp="1" noChangeArrowheads="1"/>
          </p:cNvSpPr>
          <p:nvPr>
            <p:ph idx="1"/>
          </p:nvPr>
        </p:nvSpPr>
        <p:spPr/>
        <p:txBody>
          <a:bodyPr/>
          <a:lstStyle/>
          <a:p>
            <a:r>
              <a:rPr lang="es-MX" sz="1800" smtClean="0"/>
              <a:t>Sin embargo, Pasquales, Saint Martin, Willermoz, Papus, en realidad fueron hombres altamente intelectuales y de vasta cultura.</a:t>
            </a:r>
          </a:p>
          <a:p>
            <a:r>
              <a:rPr lang="es-MX" sz="1800" smtClean="0"/>
              <a:t>Uno de los errores que solemos ver entre los «Iniciados» es el temor de ser reconocidos como intelectuales, como si la pobreza mental fuese un mérito.</a:t>
            </a:r>
          </a:p>
          <a:p>
            <a:r>
              <a:rPr lang="es-MX" sz="1800" smtClean="0"/>
              <a:t>La pobreza extrema jamás es un mérito, en cualquier ámbito que se la considere.</a:t>
            </a:r>
          </a:p>
          <a:p>
            <a:r>
              <a:rPr lang="es-MX" sz="1800" smtClean="0"/>
              <a:t>La riqueza tiene valor en cuanto no es acumulación inútil, sino que permite dar y ayudar a otros.</a:t>
            </a:r>
          </a:p>
          <a:p>
            <a:r>
              <a:rPr lang="es-MX" sz="1800" smtClean="0"/>
              <a:t>Ello también es válido en lo intelectual.</a:t>
            </a:r>
          </a:p>
          <a:p>
            <a:r>
              <a:rPr lang="es-MX" sz="1800" smtClean="0"/>
              <a:t>El intelecto debe ser enriquecido, y tal riqueza encontrará su equilibrio expresándose en obras hacia los demás.</a:t>
            </a:r>
          </a:p>
          <a:p>
            <a:r>
              <a:rPr lang="es-MX" sz="1800" smtClean="0"/>
              <a:t>En tal sentido, el Martinismo debería recuperar algo de sus orígenes masónicos: el valor del acto creador.</a:t>
            </a:r>
          </a:p>
          <a:p>
            <a:r>
              <a:rPr lang="es-MX" sz="1800" smtClean="0"/>
              <a:t>No hay creación sin conocimiento; no hay, por lo tanto, actividad iniciática sin riqueza del intelecto.</a:t>
            </a:r>
            <a:endParaRPr lang="es-AR" sz="1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2" dur="500"/>
                                        <p:tgtEl>
                                          <p:spTgt spid="64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3075">
                                            <p:txEl>
                                              <p:pRg st="3" end="3"/>
                                            </p:txEl>
                                          </p:spTgt>
                                        </p:tgtEl>
                                        <p:attrNameLst>
                                          <p:attrName>style.visibility</p:attrName>
                                        </p:attrNameLst>
                                      </p:cBhvr>
                                      <p:to>
                                        <p:strVal val="visible"/>
                                      </p:to>
                                    </p:set>
                                    <p:animEffect transition="in" filter="blinds(horizontal)">
                                      <p:cBhvr>
                                        <p:cTn id="27" dur="500"/>
                                        <p:tgtEl>
                                          <p:spTgt spid="6430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43075">
                                            <p:txEl>
                                              <p:pRg st="4" end="4"/>
                                            </p:txEl>
                                          </p:spTgt>
                                        </p:tgtEl>
                                        <p:attrNameLst>
                                          <p:attrName>style.visibility</p:attrName>
                                        </p:attrNameLst>
                                      </p:cBhvr>
                                      <p:to>
                                        <p:strVal val="visible"/>
                                      </p:to>
                                    </p:set>
                                    <p:animEffect transition="in" filter="blinds(horizontal)">
                                      <p:cBhvr>
                                        <p:cTn id="32" dur="500"/>
                                        <p:tgtEl>
                                          <p:spTgt spid="64307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43075">
                                            <p:txEl>
                                              <p:pRg st="5" end="5"/>
                                            </p:txEl>
                                          </p:spTgt>
                                        </p:tgtEl>
                                        <p:attrNameLst>
                                          <p:attrName>style.visibility</p:attrName>
                                        </p:attrNameLst>
                                      </p:cBhvr>
                                      <p:to>
                                        <p:strVal val="visible"/>
                                      </p:to>
                                    </p:set>
                                    <p:animEffect transition="in" filter="blinds(horizontal)">
                                      <p:cBhvr>
                                        <p:cTn id="37" dur="500"/>
                                        <p:tgtEl>
                                          <p:spTgt spid="64307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43075">
                                            <p:txEl>
                                              <p:pRg st="6" end="6"/>
                                            </p:txEl>
                                          </p:spTgt>
                                        </p:tgtEl>
                                        <p:attrNameLst>
                                          <p:attrName>style.visibility</p:attrName>
                                        </p:attrNameLst>
                                      </p:cBhvr>
                                      <p:to>
                                        <p:strVal val="visible"/>
                                      </p:to>
                                    </p:set>
                                    <p:animEffect transition="in" filter="blinds(horizontal)">
                                      <p:cBhvr>
                                        <p:cTn id="42" dur="500"/>
                                        <p:tgtEl>
                                          <p:spTgt spid="64307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43075">
                                            <p:txEl>
                                              <p:pRg st="7" end="7"/>
                                            </p:txEl>
                                          </p:spTgt>
                                        </p:tgtEl>
                                        <p:attrNameLst>
                                          <p:attrName>style.visibility</p:attrName>
                                        </p:attrNameLst>
                                      </p:cBhvr>
                                      <p:to>
                                        <p:strVal val="visible"/>
                                      </p:to>
                                    </p:set>
                                    <p:animEffect transition="in" filter="blinds(horizontal)">
                                      <p:cBhvr>
                                        <p:cTn id="47" dur="500"/>
                                        <p:tgtEl>
                                          <p:spTgt spid="6430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9" name="Picture 9" descr="http://akifrases.com/frases-imagenes/frase-la-historia-debe-considerarse-con-el-intelecto-la-causa-y-el-efecto-deben-hacersenos-concebibles-friedrich-hegel-1859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430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61129"/>
                                        </p:tgtEl>
                                        <p:attrNameLst>
                                          <p:attrName>style.visibility</p:attrName>
                                        </p:attrNameLst>
                                      </p:cBhvr>
                                      <p:to>
                                        <p:strVal val="visible"/>
                                      </p:to>
                                    </p:set>
                                    <p:animEffect transition="in" filter="box(out)">
                                      <p:cBhvr>
                                        <p:cTn id="7" dur="2000"/>
                                        <p:tgtEl>
                                          <p:spTgt spid="261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r>
              <a:rPr lang="es-MX" smtClean="0"/>
              <a:t>Fecundidad-Infecundidad</a:t>
            </a:r>
            <a:endParaRPr lang="es-ES_tradnl" smtClean="0"/>
          </a:p>
        </p:txBody>
      </p:sp>
      <p:sp>
        <p:nvSpPr>
          <p:cNvPr id="643075" name="Rectangle 3"/>
          <p:cNvSpPr>
            <a:spLocks noGrp="1" noChangeArrowheads="1"/>
          </p:cNvSpPr>
          <p:nvPr>
            <p:ph type="body" idx="1"/>
          </p:nvPr>
        </p:nvSpPr>
        <p:spPr/>
        <p:txBody>
          <a:bodyPr/>
          <a:lstStyle/>
          <a:p>
            <a:pPr eaLnBrk="1" hangingPunct="1">
              <a:lnSpc>
                <a:spcPct val="90000"/>
              </a:lnSpc>
            </a:pPr>
            <a:r>
              <a:rPr lang="es-MX" sz="2600" smtClean="0"/>
              <a:t>En el Martinismo ha habido mucho de ambas.</a:t>
            </a:r>
          </a:p>
          <a:p>
            <a:pPr eaLnBrk="1" hangingPunct="1">
              <a:lnSpc>
                <a:spcPct val="90000"/>
              </a:lnSpc>
            </a:pPr>
            <a:r>
              <a:rPr lang="es-MX" sz="2600" smtClean="0"/>
              <a:t>La obra de Pasquales, por ejemplo, a pesar de todos sus errores, fue fecunda, porque sin ella no existiría el Martinismo.</a:t>
            </a:r>
          </a:p>
          <a:p>
            <a:pPr eaLnBrk="1" hangingPunct="1">
              <a:lnSpc>
                <a:spcPct val="90000"/>
              </a:lnSpc>
            </a:pPr>
            <a:r>
              <a:rPr lang="es-MX" sz="2600" smtClean="0"/>
              <a:t>Cuando hubo riqueza de pensamiento, voluntad para crear y acción inspirada, el resultado siempre fue la creación fecunda.</a:t>
            </a:r>
          </a:p>
          <a:p>
            <a:pPr eaLnBrk="1" hangingPunct="1">
              <a:lnSpc>
                <a:spcPct val="90000"/>
              </a:lnSpc>
            </a:pPr>
            <a:r>
              <a:rPr lang="es-MX" sz="2600" smtClean="0"/>
              <a:t>En otros casos, como en la fallida Orden Kabalística de la Rose Croix, una especie de instancia superior a la Orden Martinista, que tuvo una vida efímera, algo falló, y no hubo «hijos» materiales o espirituales que diesen vida a la obra.</a:t>
            </a:r>
            <a:endParaRPr lang="es-ES_tradnl" sz="26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2" dur="500"/>
                                        <p:tgtEl>
                                          <p:spTgt spid="64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3075">
                                            <p:txEl>
                                              <p:pRg st="3" end="3"/>
                                            </p:txEl>
                                          </p:spTgt>
                                        </p:tgtEl>
                                        <p:attrNameLst>
                                          <p:attrName>style.visibility</p:attrName>
                                        </p:attrNameLst>
                                      </p:cBhvr>
                                      <p:to>
                                        <p:strVal val="visible"/>
                                      </p:to>
                                    </p:set>
                                    <p:animEffect transition="in" filter="blinds(horizontal)">
                                      <p:cBhvr>
                                        <p:cTn id="27" dur="500"/>
                                        <p:tgtEl>
                                          <p:spTgt spid="643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4" name="Picture 4" descr="sevanand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1364"/>
                                        </p:tgtEl>
                                        <p:attrNameLst>
                                          <p:attrName>style.visibility</p:attrName>
                                        </p:attrNameLst>
                                      </p:cBhvr>
                                      <p:to>
                                        <p:strVal val="visible"/>
                                      </p:to>
                                    </p:set>
                                    <p:animEffect transition="in" filter="box(out)">
                                      <p:cBhvr>
                                        <p:cTn id="7" dur="2000"/>
                                        <p:tgtEl>
                                          <p:spTgt spid="271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eaLnBrk="1" hangingPunct="1"/>
            <a:r>
              <a:rPr lang="es-MX" sz="3600" smtClean="0"/>
              <a:t>Vida - Muerte</a:t>
            </a:r>
            <a:endParaRPr lang="es-ES_tradnl" sz="3600" smtClean="0"/>
          </a:p>
        </p:txBody>
      </p:sp>
      <p:sp>
        <p:nvSpPr>
          <p:cNvPr id="650243" name="Rectangle 3"/>
          <p:cNvSpPr>
            <a:spLocks noGrp="1" noChangeArrowheads="1"/>
          </p:cNvSpPr>
          <p:nvPr>
            <p:ph idx="1"/>
          </p:nvPr>
        </p:nvSpPr>
        <p:spPr/>
        <p:txBody>
          <a:bodyPr/>
          <a:lstStyle/>
          <a:p>
            <a:pPr eaLnBrk="1" hangingPunct="1">
              <a:lnSpc>
                <a:spcPct val="80000"/>
              </a:lnSpc>
            </a:pPr>
            <a:r>
              <a:rPr lang="es-AR" sz="2400" smtClean="0"/>
              <a:t>Ha habido muchas “muertes” y muchos renacimientos en la historia del Martinismo.</a:t>
            </a:r>
          </a:p>
          <a:p>
            <a:pPr eaLnBrk="1" hangingPunct="1">
              <a:lnSpc>
                <a:spcPct val="80000"/>
              </a:lnSpc>
            </a:pPr>
            <a:r>
              <a:rPr lang="es-AR" sz="2400" smtClean="0"/>
              <a:t>La partida de Pasquales fue la primera “muerte”.</a:t>
            </a:r>
          </a:p>
          <a:p>
            <a:pPr eaLnBrk="1" hangingPunct="1">
              <a:lnSpc>
                <a:spcPct val="80000"/>
              </a:lnSpc>
            </a:pPr>
            <a:r>
              <a:rPr lang="es-AR" sz="2400" smtClean="0"/>
              <a:t>El Rito Escocés Rectificado de Willermoz y la Sociedad de los Íntimos de Saint Martin los primeros renacimientos, operados en formas nuevas, pero conservando algo de la “genética” del original.</a:t>
            </a:r>
          </a:p>
          <a:p>
            <a:pPr eaLnBrk="1" hangingPunct="1">
              <a:lnSpc>
                <a:spcPct val="80000"/>
              </a:lnSpc>
            </a:pPr>
            <a:r>
              <a:rPr lang="es-AR" sz="2400" smtClean="0"/>
              <a:t>Pero ambas expresiones también decayeron y murieron, y tenemos que esperar a fines del siglo XIX, con la iniciativa de Papus.</a:t>
            </a:r>
          </a:p>
          <a:p>
            <a:pPr eaLnBrk="1" hangingPunct="1">
              <a:lnSpc>
                <a:spcPct val="80000"/>
              </a:lnSpc>
            </a:pPr>
            <a:r>
              <a:rPr lang="es-AR" sz="2400" smtClean="0"/>
              <a:t>Y la Orden Martinista por él fundada también habría de perecer, para renacer a mediados del siglo XX.</a:t>
            </a:r>
          </a:p>
          <a:p>
            <a:pPr eaLnBrk="1" hangingPunct="1">
              <a:lnSpc>
                <a:spcPct val="80000"/>
              </a:lnSpc>
            </a:pPr>
            <a:r>
              <a:rPr lang="es-AR" sz="2400" smtClean="0"/>
              <a:t>Hoy, hay numerosas órdenes martinistas, algunas sólidamente establecidas, lo que parece asegurar “vida” por mucho tiempo…</a:t>
            </a:r>
            <a:endParaRPr lang="es-ES_tradnl" sz="2400" smtClean="0"/>
          </a:p>
        </p:txBody>
      </p:sp>
      <p:sp>
        <p:nvSpPr>
          <p:cNvPr id="264196"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0243">
                                            <p:txEl>
                                              <p:pRg st="4" end="4"/>
                                            </p:txEl>
                                          </p:spTgt>
                                        </p:tgtEl>
                                        <p:attrNameLst>
                                          <p:attrName>style.visibility</p:attrName>
                                        </p:attrNameLst>
                                      </p:cBhvr>
                                      <p:to>
                                        <p:strVal val="visible"/>
                                      </p:to>
                                    </p:set>
                                    <p:animEffect transition="in" filter="blinds(horizontal)">
                                      <p:cBhvr>
                                        <p:cTn id="32" dur="500"/>
                                        <p:tgtEl>
                                          <p:spTgt spid="6502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50243">
                                            <p:txEl>
                                              <p:pRg st="5" end="5"/>
                                            </p:txEl>
                                          </p:spTgt>
                                        </p:tgtEl>
                                        <p:attrNameLst>
                                          <p:attrName>style.visibility</p:attrName>
                                        </p:attrNameLst>
                                      </p:cBhvr>
                                      <p:to>
                                        <p:strVal val="visible"/>
                                      </p:to>
                                    </p:set>
                                    <p:animEffect transition="in" filter="blinds(horizontal)">
                                      <p:cBhvr>
                                        <p:cTn id="37" dur="500"/>
                                        <p:tgtEl>
                                          <p:spTgt spid="65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8" name="Picture 6" descr="1331195340_life_and_death_by_machiavellicro-d4mnuq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950" y="0"/>
            <a:ext cx="6470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4200" name="Text Box 8"/>
          <p:cNvSpPr txBox="1">
            <a:spLocks noChangeArrowheads="1"/>
          </p:cNvSpPr>
          <p:nvPr/>
        </p:nvSpPr>
        <p:spPr bwMode="auto">
          <a:xfrm>
            <a:off x="212725" y="646113"/>
            <a:ext cx="3333750" cy="1190625"/>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La vida y la muerte: un juego</a:t>
            </a:r>
          </a:p>
          <a:p>
            <a:pPr eaLnBrk="1" hangingPunct="1"/>
            <a:r>
              <a:rPr lang="es-AR" b="1">
                <a:ea typeface="Arial Unicode MS" pitchFamily="34" charset="-128"/>
                <a:cs typeface="Arial Unicode MS" pitchFamily="34" charset="-128"/>
              </a:rPr>
              <a:t>del que participan no sólo</a:t>
            </a:r>
          </a:p>
          <a:p>
            <a:pPr eaLnBrk="1" hangingPunct="1"/>
            <a:r>
              <a:rPr lang="es-AR" b="1">
                <a:ea typeface="Arial Unicode MS" pitchFamily="34" charset="-128"/>
                <a:cs typeface="Arial Unicode MS" pitchFamily="34" charset="-128"/>
              </a:rPr>
              <a:t>los seres individuales, sino</a:t>
            </a:r>
          </a:p>
          <a:p>
            <a:pPr eaLnBrk="1" hangingPunct="1"/>
            <a:r>
              <a:rPr lang="es-AR" b="1">
                <a:ea typeface="Arial Unicode MS" pitchFamily="34" charset="-128"/>
                <a:cs typeface="Arial Unicode MS" pitchFamily="34" charset="-128"/>
              </a:rPr>
              <a:t>también las instituciones.</a:t>
            </a:r>
            <a:endParaRPr lang="es-ES_tradnl"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64198"/>
                                        </p:tgtEl>
                                        <p:attrNameLst>
                                          <p:attrName>style.visibility</p:attrName>
                                        </p:attrNameLst>
                                      </p:cBhvr>
                                      <p:to>
                                        <p:strVal val="visible"/>
                                      </p:to>
                                    </p:set>
                                    <p:animEffect transition="in" filter="box(out)">
                                      <p:cBhvr>
                                        <p:cTn id="7" dur="2000"/>
                                        <p:tgtEl>
                                          <p:spTgt spid="2641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4200"/>
                                        </p:tgtEl>
                                        <p:attrNameLst>
                                          <p:attrName>style.visibility</p:attrName>
                                        </p:attrNameLst>
                                      </p:cBhvr>
                                      <p:to>
                                        <p:strVal val="visible"/>
                                      </p:to>
                                    </p:set>
                                    <p:animEffect transition="in" filter="fade">
                                      <p:cBhvr>
                                        <p:cTn id="12" dur="2000"/>
                                        <p:tgtEl>
                                          <p:spTgt spid="264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00"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600" smtClean="0"/>
              <a:t>Dominio - Dependencia</a:t>
            </a:r>
            <a:endParaRPr lang="es-ES_tradnl" sz="3600" smtClean="0"/>
          </a:p>
        </p:txBody>
      </p:sp>
      <p:sp>
        <p:nvSpPr>
          <p:cNvPr id="650243" name="Rectangle 3"/>
          <p:cNvSpPr>
            <a:spLocks noGrp="1" noChangeArrowheads="1"/>
          </p:cNvSpPr>
          <p:nvPr>
            <p:ph idx="4294967295"/>
          </p:nvPr>
        </p:nvSpPr>
        <p:spPr/>
        <p:txBody>
          <a:bodyPr/>
          <a:lstStyle/>
          <a:p>
            <a:pPr eaLnBrk="1" hangingPunct="1">
              <a:lnSpc>
                <a:spcPct val="80000"/>
              </a:lnSpc>
            </a:pPr>
            <a:r>
              <a:rPr lang="es-AR" sz="2400" smtClean="0"/>
              <a:t>El par Dominio-Dependencia, o Libertad-Esclavitud, también se ha hecho presente, con intensidad, en la historia del Martinismo.</a:t>
            </a:r>
          </a:p>
          <a:p>
            <a:pPr eaLnBrk="1" hangingPunct="1">
              <a:lnSpc>
                <a:spcPct val="80000"/>
              </a:lnSpc>
            </a:pPr>
            <a:r>
              <a:rPr lang="es-AR" sz="2400" smtClean="0"/>
              <a:t>Cuando Philippe Encause, hijo de Papus, incluyó como cláusula para afiliarse al Martinismo la adhesión explícita al cristianismo exotérico, estaba colocando la egrégora martinista bajo la dependencia de una religión.</a:t>
            </a:r>
          </a:p>
          <a:p>
            <a:pPr eaLnBrk="1" hangingPunct="1">
              <a:lnSpc>
                <a:spcPct val="80000"/>
              </a:lnSpc>
            </a:pPr>
            <a:r>
              <a:rPr lang="es-AR" sz="2400" smtClean="0"/>
              <a:t>Por el contrario, cuando Saint Martin evitaba calificarse de Maestro y consideraba sus libros sólo como un estímulo para la investigación individual, estaba concediendo a sus seguidores el beneficio de la libertad.</a:t>
            </a:r>
          </a:p>
          <a:p>
            <a:pPr eaLnBrk="1" hangingPunct="1">
              <a:lnSpc>
                <a:spcPct val="80000"/>
              </a:lnSpc>
            </a:pPr>
            <a:r>
              <a:rPr lang="es-AR" sz="2400" smtClean="0"/>
              <a:t>Las creencias pueden esclavizar, y cuando una creencia esclaviza conduce al fanatismo: veo a Saint Martin calificando de “infernales” los libros de Kant y pienso cómo alguien que permitía que sus discípulos fuesen libres, caía con facilidad bajo el dominio de una idea…</a:t>
            </a:r>
            <a:endParaRPr lang="es-ES_tradnl" sz="2400" smtClean="0"/>
          </a:p>
        </p:txBody>
      </p:sp>
      <p:sp>
        <p:nvSpPr>
          <p:cNvPr id="266244"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7" name="Picture 7" descr="esclavit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6988"/>
            <a:ext cx="7848600" cy="684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66247"/>
                                        </p:tgtEl>
                                        <p:attrNameLst>
                                          <p:attrName>style.visibility</p:attrName>
                                        </p:attrNameLst>
                                      </p:cBhvr>
                                      <p:to>
                                        <p:strVal val="visible"/>
                                      </p:to>
                                    </p:set>
                                    <p:animEffect transition="in" filter="box(out)">
                                      <p:cBhvr>
                                        <p:cTn id="7" dur="2000"/>
                                        <p:tgtEl>
                                          <p:spTgt spid="266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idx="4294967295"/>
          </p:nvPr>
        </p:nvSpPr>
        <p:spPr/>
        <p:txBody>
          <a:bodyPr/>
          <a:lstStyle/>
          <a:p>
            <a:pPr eaLnBrk="1" hangingPunct="1"/>
            <a:r>
              <a:rPr lang="es-MX" sz="3600" smtClean="0"/>
              <a:t>Paz - Guerra</a:t>
            </a:r>
            <a:endParaRPr lang="es-ES_tradnl" sz="3600" smtClean="0"/>
          </a:p>
        </p:txBody>
      </p:sp>
      <p:sp>
        <p:nvSpPr>
          <p:cNvPr id="650243" name="Rectangle 3"/>
          <p:cNvSpPr>
            <a:spLocks noGrp="1" noChangeArrowheads="1"/>
          </p:cNvSpPr>
          <p:nvPr>
            <p:ph idx="4294967295"/>
          </p:nvPr>
        </p:nvSpPr>
        <p:spPr/>
        <p:txBody>
          <a:bodyPr/>
          <a:lstStyle/>
          <a:p>
            <a:pPr eaLnBrk="1" hangingPunct="1">
              <a:lnSpc>
                <a:spcPct val="80000"/>
              </a:lnSpc>
            </a:pPr>
            <a:r>
              <a:rPr lang="es-AR" sz="2400" smtClean="0"/>
              <a:t>¡Cuanta guerra ha habido en la historia del Martinismo!</a:t>
            </a:r>
          </a:p>
          <a:p>
            <a:pPr eaLnBrk="1" hangingPunct="1">
              <a:lnSpc>
                <a:spcPct val="80000"/>
              </a:lnSpc>
            </a:pPr>
            <a:r>
              <a:rPr lang="es-AR" sz="2400" smtClean="0"/>
              <a:t>Desde un punto de vista iniciático, hay una guerra útil y una guerra inútil.</a:t>
            </a:r>
          </a:p>
          <a:p>
            <a:pPr eaLnBrk="1" hangingPunct="1">
              <a:lnSpc>
                <a:spcPct val="80000"/>
              </a:lnSpc>
            </a:pPr>
            <a:r>
              <a:rPr lang="es-AR" sz="2400" smtClean="0"/>
              <a:t>La “guerra útil” son los combates que se libran para mejorar un estado o condición, es el Templario que empuña su espada frente a las adversidades de la vida.</a:t>
            </a:r>
          </a:p>
          <a:p>
            <a:pPr eaLnBrk="1" hangingPunct="1">
              <a:lnSpc>
                <a:spcPct val="80000"/>
              </a:lnSpc>
            </a:pPr>
            <a:r>
              <a:rPr lang="es-AR" sz="2400" smtClean="0"/>
              <a:t>Esta “guerra útil” se alterna necesariamente con pacíficos períodos de asimilación, en los que predomina el trabajo interior y la comprensión de lo aprendido en el combate.</a:t>
            </a:r>
          </a:p>
          <a:p>
            <a:pPr eaLnBrk="1" hangingPunct="1">
              <a:lnSpc>
                <a:spcPct val="80000"/>
              </a:lnSpc>
            </a:pPr>
            <a:r>
              <a:rPr lang="es-AR" sz="2400" smtClean="0"/>
              <a:t>La “guerra inútil” es la lucha por el poder, que degenera en tontería, en insensatez y en farsa cuando es entre supuestos “Iniciados”.</a:t>
            </a:r>
          </a:p>
          <a:p>
            <a:pPr eaLnBrk="1" hangingPunct="1">
              <a:lnSpc>
                <a:spcPct val="80000"/>
              </a:lnSpc>
            </a:pPr>
            <a:r>
              <a:rPr lang="es-AR" sz="2400" smtClean="0"/>
              <a:t>Hemos tenido tanto de esa guerra…</a:t>
            </a:r>
            <a:endParaRPr lang="es-ES_tradnl" sz="2400" smtClean="0"/>
          </a:p>
        </p:txBody>
      </p:sp>
      <p:sp>
        <p:nvSpPr>
          <p:cNvPr id="268292" name="AutoShape 2" descr="data:image/png;base64,iVBORw0KGgoAAAANSUhEUgAAAMkAAAD7CAMAAAD3qkCRAAAAhFBMVEX///8AAAD8/Pz5+fmsrKzy8vLh4eHT09P29vbp6emoqKhGRkZXV1fOzs7s7Ozc3Ny+vr61tbWYmJgxMTGfn59MTExfX18bGxs4ODi4uLhlZWXGxsZ/f39tbW0kJCRBQUGLi4t1dXUQEBAqKioVFRWSkpKGhoY0NDRxcXGbm5sLCwtDQ0MiiDuIAAAOX0lEQVR4nO1d6ZaqOBAmYccFUHAD963bfv/3m0QF2bRJVdneOYdv5oetkJsitVclaFqHDh06dOjQoUOHDh06dOjQoUOHDh3awvTto+cZi1l8ns3O/W3o809PCYLBKGY1HJa28+mJqcFO13Uy7li6n55da+je6ikZV0z+H7T42zpP1b7Z/Ps8Zhe5ajf+igzX8rlrDQeDYDQ5TPPfBp+e6WsMeg8yzqOg6YrRLGMx68+n1xo8zcmIQ/v6TdNl7ul+0fZf1clBxjrb8OXj5pp7J3n6T7KYe7ceh8hvcbUf/7NaLBTTSh2xKmabqwVbZRquSZg+iIHQWAfBKj5jUbNwNNwj6RAaYvTeqanhKOYU6fKTwVjY7h5dW0gqxA3bd05NCfaesf2Nqbhkmlb8pWkbxr4EPdaKLd84ORVInfrgEM7YZdjmtoCx/u3TjM3+CYsvJORLL8iGK0j5dWJcaoj17SPX+mz3D6iwZU372EKJ/XqbIGSh6bfPnE8Y894wNyWYjNWsoPcbKVybX1mLZ39qo5zVPoYGAdflA39NynVFCspa1yLGEvrZtYcr/ZN+xiUZuFyVzYvbroSU4X9WGYsHuU7rD1PIcFKfa/7rTf1WzKe0SPY75tgKQv0uHU2Q0mDUk+e2W9jCWK/esvik4yIe7VG7GpBJg4NiNPstXKq2We1bXQwyk3d8Aoss7Ptuiv90afmafHbhbZ15jcKU9XV++ggp5iSbKNd64iHr1Qu4mN3erE1ZqN9x3W6KdXJuuvjPFZh4sj3/xjxc2pRJ00VLtqpq6Ejq59qSDCWfcvFf1Nr/pIJQo3Fhkn6jiZZeyLr81bfUA7XlEySf759GN9n7M4RV5S+EvylQdGbFxeK83zTP60rkDCc+L/8uuhdqySirJX3Feg0XcrOki1NpMurTTEqWRLrIf0VKk7tnPTEfUc43AozN61dIBVwaTqxvjJ1iK+iTRk4ymnQul5oh10ZBszifq8u5fe3qUMHfsX5DTMi1mO3rX89lGjXuH23N7EsX7VK/Vci4VeGm/l9oMOuJwr2ahKqnZYnY5Ti5phw9mRT6Stm4SooQklqQxcfNCoQS9oWlz8SxlosQJnslZ+kOfbkekeVq+6o0mzXlISG0+uG98bD4F07PfxWi6j4mFc7YbnS3gfpUplfFcibTR6Qowc/NAVbyZrNiSUKeakgpKuub/RaSLrgpcrKocChFRP4/dVdsUfCDv549+7ghFKXDcMo2L37m3M3051AIyMR/EJ3caxAXZtrSpc++j57Kg/88viFAv+6NVyAjD64NhZ6eGpXv7zlj7RaD3RfuRR4ifaPQh7+OffU7+jLfu+IlLjxnlATaNZy8if3VW3vGrOb7UhTCIWkRaN+qCcuSNy99lp6wEYF5y+gJUmbimQwP7PtFCjl+W9XryPZtFKPd+zmalQpQIsUnllHUjatEjDJNkrGQ/RcDJe9KUQhWsNs4dk3XLGTOKCh4YDcNUMtKlDFjl7d4kj042w6vfGIVuWWY/m4wkvfkJQcI/T6XzMVFOJUH6cLoOOavZZY9m75iPyBm1/AUhvj2+P1qAPkaXOpu+ry3cXN0HQgxwhZe+26aMsivIZUbNeKbv2VCVjsSBvX6BCaqvvr2V1OsDPFYh2A98pVluz3VbJZLn2CNhGoHU7LKmCpUrMJJJfEkGILCxzimZl6W8NlU8V6brWi1l4FJEQzy58ovqpTwHbEbecKka71cAenq7u2ENn1voQRvxHIH/0d5nI1waQgxZweEA7R46N6+cv46aV3cb4UTqh9j+dAWfWa8urIBTiHPSoAxSqv3MZQIFU64JhYbw42JXJNcaPtN2dTX2FMqrxQX8RgoSkaEPS18ivNIvQdLAbjrSBjNJ2yKCt28ou5q1ZpThCtYmwoTZBXTe7RL9NWZ3m3Km8MgmAtVxOTmI8Dqq2dLXCRHFJBgGdVk+8wLBHHXioqSJTYt8NAYOiCapZMTvlJ/jhXEuWGdQSjBeEpFzPGre8wqFZA1ecRpWHzjE4FGNgSQEqKuiTU+QDCyUMv8JCUDdkGHn0bmcFifpOTENugxjEyPuwBK9ClRxh5glWvIucsFhE1UltHF5LkyGFkEK0dTnwGNPYlYjAlNskHuIaew18o3Dxr7YdQxeVl1aok8BwnxBkO2wf77V6woIrZ1NogPKOdGNHs69B3aVdG4k8k5TwDcNaLpMEgoxO1RlTMAbvWIZk0Ciqx/nsAUa6IuvSkNJROCpS24KAFATmKa/ihABqGG4MFSLogSEjnBUyLbU/NIDULJF00FJUb7PLIpJ1fkFpsqp0YDmiwRIINQRViQ8mGLXU8VcIum1EhASb+YBlhDol+SmnwfrTjMUvEHkE0lik/wEh+WgucUUF/fkLR8xGyDHqE4jxGgQhWSiPwSa2Bdtitu/gkBlVdIeFbHgm1wAxzLraxD2T2oihVF0dTApoj65VmAQtAfCn8F6UHyYcWNh6QkCBSoJinBefVedU1jACVei623vwIbn0yqvf8TQGrUo/AhLRwlfq0EPQEYB4/CoPApKo6Pan4shJIRQWghNSC8WCp7mjaV7yYAA5VSJOv1A8J949qs1pEAiWX3FJQ4F4ycNKTmN4C4iYYSVOHVrfechACNSkKJtsJQ4tW9rLoO+BU2YwQBCk53eXUvNlF3IbGNDXesMF1EDa2ooXpOgsTEC92F8ajTuiE4qq9JRJImEpQgpC2qu34jdUpGJNGvoAQhJykBJVyoLiJKENx1aqJENeBxafbQ6TtMa9eoiRLVvrMBTZZIUIJYkw0FJT5NnZEfMDFjWtfCi1dbVBsR0PR32ahypVdfk1jZQyfKCweoRPl3jRJ+UFZEAU1H5xYVrtXXxFTe7CCcFZKaVg8Vrnm1LLCrTsmS5CyZBrdcBV6NN+fqcoftJ73Bxm2HjthP5ZsG7/g3HEkoQY7i11agwer/hi0JJX1cRtas7l/kF3UfKqLIETk17lACNy+V6EZQouwyQOLlGhJcfpvz6j4FSC8RiWVU3khZxbhSpoSUTwDxctNEkP70sWKOYoCVoygE4fv2jMrMY0BWwLng688Dta3TDRiWyy8OaAteH6+81OO7Kpxy36MPaiyP8KeVIK2JxKzEGRCBvx4xgAwaQQ3XFXyVfEhY0xl+HgBvr4Zyou4HxvELQGNFZQC8w2MVlYYO3I2csg1qEg7FyYz6pXA0nA08nmeAtAbz4vl0UOiXgnGF7mSxAJ3fRSC3Y95RbARKgf3gyGJncbcuAr2CGp5BQ+keyv/Tp/ieZ62UCBAjAp/NEsUePs2+9N5D8drgpMAIFaJENGmmHttkH+dg9xzS+v0ATTlfUJIbpQj8ZG0Uf4xpTqIoUJKCa1NwvtSuETeFwBcpWYBXud7+ogBcQviBAiUx2H3imNMftjRiIpg0G0ffw6ezRgRbPZrTG4TTmNl4B1F8BdtUTT5LipIYHz5iC6d+Ym1rTOCUkOyg0WSKJx8HEzAhKDFott5xg22yzw6i+NrQotAWRnsrxl+x4frh+5kI87aEU5K2Vxb8xZMW65AbAhOw9yQDgrsUKNFfaCS/YJVMBMMiNio09Gk8Q/0NDfkvwtXa5H9hKIG7Bypr8hy8lOHGFMQ/TUl5Y3+9wNUeazgluOp1hnnxvAPMmiAoISmJCZVT0OXBZyjxSShZFbPCA3ipT19hKCFwhcuHaQA6IDMI5xNcQvEpinvlcHeAGHIG98xJmqrKW/4gu5fv0BHnDVBs7HTZruieIPLU5gVOiUvQN52U80z1fQ+tgVmTIduh+6ZP5VzKDFHEQBSh9Qv+PMldqWqhft5z6V4Md2EpqZwSgwkZP0xJZZNrws5wfkXs2yA4yOxYDgwAnV05MIcsEeiuSo0BdUTHFp6sd9G6Sy+3DTmot01slbuMc7hoy1g5WgXXA5NgKME238zLzkmE6m3y4VlqC10HKrmP8gVCmJcBWPA69BFNSck54c7u9j4EIBAHP+PbjfsldRMA2gaLOIMpQVbAtWqPSoTUICdo5Gc2vixWCeUa+gLZo/UNvT/AtddK/JQkfobsgfGglCzxx933i90AOvaVGeCa6RnfRLlgm6ElIdkUK/Cy7w5UwMXtM7vBy14FNo7j0wSp1Pnj0D81DAiOWQ7ki7+Xy8WdHmz6DJje/SZoZc92/5jDoW3gm95CmBrfYhsPtXJrglV6bSMIJkxQSLbWF7oBKLJnoLKWhdU0VxS2L9tsjJa7bwh7NRw1AEDwCBIxke8dHHIMLtzJKcF6vNYTfU6Tdt0JqezU6iSbn2V7RFa1PlE0h27UHRaqA317eYeYQfGuH8COmoDoVYKjnB0MihFN9ZxGj+gs8jBPIyBaHB5wDqrPw6J6xZCVBzk05ycsVDNmIXonUIbsxRSc5OBo4XkoCgpkV1gz0szpoekOVd4o0Piy+hqqY/KGro9sr63JEK/bfECVkmFLD9wxh3YQet/f85EXJqFlOTXpGmXqfMHGBKKXqO5IZy1ybLqxvbAqZtvtclAQCP6TOSliUc7mk16d63cON50rhq4v4Fbe1Xr9Q5+phms9dnjJ1dwabe9zjzMU6Bnvb4h7l6x+w2XD72Ue2INg6FiCoLy5TeeOnaaTyWVaeSrj3f5HDLJexyPDMIJ5YsiQTU1v8IF8qfUpaRAE17LC0/72nu7N3PcfHp1jiycZfqWz8nwelsyflH857E6nxdehtq77n/UVq9ovIgJVNIxcc5Y3ZtkcveCG+XF0Loy9Pt3exZwTywufLN+3bN+2B+G81Cxob8czgfPsfN4XOHO29wwjtO/I79AH2Vd2YGy/tts0ACVneLhlDTjse+eFB26VfQyv28PBFYlFoNN+g518j9Kf6fRnP95GozQKkoDyPYl/juetgR06dOjQoUOHDh06dOjQoUOHDh06dOjQocNn8R8v8aJKZUOOLwAAAABJRU5ErkJgg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blinds(horizontal)">
                                      <p:cBhvr>
                                        <p:cTn id="7" dur="500"/>
                                        <p:tgtEl>
                                          <p:spTgt spid="65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blinds(horizontal)">
                                      <p:cBhvr>
                                        <p:cTn id="12" dur="500"/>
                                        <p:tgtEl>
                                          <p:spTgt spid="65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0243">
                                            <p:txEl>
                                              <p:pRg st="1" end="1"/>
                                            </p:txEl>
                                          </p:spTgt>
                                        </p:tgtEl>
                                        <p:attrNameLst>
                                          <p:attrName>style.visibility</p:attrName>
                                        </p:attrNameLst>
                                      </p:cBhvr>
                                      <p:to>
                                        <p:strVal val="visible"/>
                                      </p:to>
                                    </p:set>
                                    <p:animEffect transition="in" filter="blinds(horizontal)">
                                      <p:cBhvr>
                                        <p:cTn id="17" dur="500"/>
                                        <p:tgtEl>
                                          <p:spTgt spid="65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0243">
                                            <p:txEl>
                                              <p:pRg st="2" end="2"/>
                                            </p:txEl>
                                          </p:spTgt>
                                        </p:tgtEl>
                                        <p:attrNameLst>
                                          <p:attrName>style.visibility</p:attrName>
                                        </p:attrNameLst>
                                      </p:cBhvr>
                                      <p:to>
                                        <p:strVal val="visible"/>
                                      </p:to>
                                    </p:set>
                                    <p:animEffect transition="in" filter="blinds(horizontal)">
                                      <p:cBhvr>
                                        <p:cTn id="22" dur="500"/>
                                        <p:tgtEl>
                                          <p:spTgt spid="65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0243">
                                            <p:txEl>
                                              <p:pRg st="3" end="3"/>
                                            </p:txEl>
                                          </p:spTgt>
                                        </p:tgtEl>
                                        <p:attrNameLst>
                                          <p:attrName>style.visibility</p:attrName>
                                        </p:attrNameLst>
                                      </p:cBhvr>
                                      <p:to>
                                        <p:strVal val="visible"/>
                                      </p:to>
                                    </p:set>
                                    <p:animEffect transition="in" filter="blinds(horizontal)">
                                      <p:cBhvr>
                                        <p:cTn id="27" dur="500"/>
                                        <p:tgtEl>
                                          <p:spTgt spid="65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0243">
                                            <p:txEl>
                                              <p:pRg st="4" end="4"/>
                                            </p:txEl>
                                          </p:spTgt>
                                        </p:tgtEl>
                                        <p:attrNameLst>
                                          <p:attrName>style.visibility</p:attrName>
                                        </p:attrNameLst>
                                      </p:cBhvr>
                                      <p:to>
                                        <p:strVal val="visible"/>
                                      </p:to>
                                    </p:set>
                                    <p:animEffect transition="in" filter="blinds(horizontal)">
                                      <p:cBhvr>
                                        <p:cTn id="32" dur="500"/>
                                        <p:tgtEl>
                                          <p:spTgt spid="6502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50243">
                                            <p:txEl>
                                              <p:pRg st="5" end="5"/>
                                            </p:txEl>
                                          </p:spTgt>
                                        </p:tgtEl>
                                        <p:attrNameLst>
                                          <p:attrName>style.visibility</p:attrName>
                                        </p:attrNameLst>
                                      </p:cBhvr>
                                      <p:to>
                                        <p:strVal val="visible"/>
                                      </p:to>
                                    </p:set>
                                    <p:animEffect transition="in" filter="blinds(horizontal)">
                                      <p:cBhvr>
                                        <p:cTn id="37" dur="500"/>
                                        <p:tgtEl>
                                          <p:spTgt spid="65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p"/>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6" name="Picture 8" descr="frase-la-lucha-por-el-poder-que-algunos-ven-como-el-objeto-de-la-politica-otros-pensabamos-que-era-la-pablo-castellano-cardalliaguet-1064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298" name="Text Box 10"/>
          <p:cNvSpPr txBox="1">
            <a:spLocks noChangeArrowheads="1"/>
          </p:cNvSpPr>
          <p:nvPr/>
        </p:nvSpPr>
        <p:spPr bwMode="auto">
          <a:xfrm>
            <a:off x="1219200" y="5500688"/>
            <a:ext cx="6788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¡Esta frase bien podría aplicarse a la historia del Martinismo!</a:t>
            </a:r>
            <a:endParaRPr lang="es-ES_tradnl" b="1">
              <a:ea typeface="Arial Unicode MS" pitchFamily="34" charset="-128"/>
              <a:cs typeface="Arial Unicode MS" pitchFamily="34" charset="-128"/>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68296"/>
                                        </p:tgtEl>
                                        <p:attrNameLst>
                                          <p:attrName>style.visibility</p:attrName>
                                        </p:attrNameLst>
                                      </p:cBhvr>
                                      <p:to>
                                        <p:strVal val="visible"/>
                                      </p:to>
                                    </p:set>
                                    <p:animEffect transition="in" filter="box(out)">
                                      <p:cBhvr>
                                        <p:cTn id="7" dur="2000"/>
                                        <p:tgtEl>
                                          <p:spTgt spid="2682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8298"/>
                                        </p:tgtEl>
                                        <p:attrNameLst>
                                          <p:attrName>style.visibility</p:attrName>
                                        </p:attrNameLst>
                                      </p:cBhvr>
                                      <p:to>
                                        <p:strVal val="visible"/>
                                      </p:to>
                                    </p:set>
                                    <p:animEffect transition="in" filter="fade">
                                      <p:cBhvr>
                                        <p:cTn id="12" dur="2000"/>
                                        <p:tgtEl>
                                          <p:spTgt spid="268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8" grpId="0"/>
    </p:bldLst>
  </p:timing>
</p:sld>
</file>

<file path=ppt/slides/slide2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idx="4294967295"/>
          </p:nvPr>
        </p:nvSpPr>
        <p:spPr/>
        <p:txBody>
          <a:bodyPr/>
          <a:lstStyle/>
          <a:p>
            <a:pPr eaLnBrk="1" hangingPunct="1"/>
            <a:r>
              <a:rPr lang="es-MX" smtClean="0"/>
              <a:t>Belleza - Fealdad</a:t>
            </a:r>
            <a:endParaRPr lang="es-ES_tradnl" smtClean="0"/>
          </a:p>
        </p:txBody>
      </p:sp>
      <p:sp>
        <p:nvSpPr>
          <p:cNvPr id="643075" name="Rectangle 3"/>
          <p:cNvSpPr>
            <a:spLocks noGrp="1" noChangeArrowheads="1"/>
          </p:cNvSpPr>
          <p:nvPr>
            <p:ph type="body" sz="half" idx="4294967295"/>
          </p:nvPr>
        </p:nvSpPr>
        <p:spPr>
          <a:xfrm>
            <a:off x="304800" y="1600200"/>
            <a:ext cx="4267200" cy="4800600"/>
          </a:xfrm>
        </p:spPr>
        <p:txBody>
          <a:bodyPr/>
          <a:lstStyle/>
          <a:p>
            <a:pPr eaLnBrk="1" hangingPunct="1">
              <a:lnSpc>
                <a:spcPct val="90000"/>
              </a:lnSpc>
            </a:pPr>
            <a:r>
              <a:rPr lang="es-MX" sz="2400" smtClean="0"/>
              <a:t>A lo largo del presente capítulo hemos reseñado numerosos errores cometidos por el Martinismo y los martinistas.</a:t>
            </a:r>
          </a:p>
          <a:p>
            <a:pPr eaLnBrk="1" hangingPunct="1">
              <a:lnSpc>
                <a:spcPct val="90000"/>
              </a:lnSpc>
            </a:pPr>
            <a:r>
              <a:rPr lang="es-MX" sz="2400" smtClean="0"/>
              <a:t>Sin embargo, el Martinismo posee una belleza intrínseca que trasciende los errores temporales de personas u organizaciones.</a:t>
            </a:r>
          </a:p>
          <a:p>
            <a:pPr eaLnBrk="1" hangingPunct="1">
              <a:lnSpc>
                <a:spcPct val="90000"/>
              </a:lnSpc>
            </a:pPr>
            <a:r>
              <a:rPr lang="es-AR" sz="2400" smtClean="0">
                <a:cs typeface="Arial" charset="0"/>
              </a:rPr>
              <a:t>¿Por qué? ¿De dónde viene la Belleza del Martinismo?</a:t>
            </a:r>
          </a:p>
        </p:txBody>
      </p:sp>
      <p:pic>
        <p:nvPicPr>
          <p:cNvPr id="269322" name="Picture 10" descr="escaleras-con-arte-urban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71600"/>
            <a:ext cx="3952875"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43074"/>
                                        </p:tgtEl>
                                        <p:attrNameLst>
                                          <p:attrName>style.visibility</p:attrName>
                                        </p:attrNameLst>
                                      </p:cBhvr>
                                      <p:to>
                                        <p:strVal val="visible"/>
                                      </p:to>
                                    </p:set>
                                    <p:animEffect transition="in" filter="blinds(horizontal)">
                                      <p:cBhvr>
                                        <p:cTn id="7" dur="500"/>
                                        <p:tgtEl>
                                          <p:spTgt spid="64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3075">
                                            <p:txEl>
                                              <p:pRg st="0" end="0"/>
                                            </p:txEl>
                                          </p:spTgt>
                                        </p:tgtEl>
                                        <p:attrNameLst>
                                          <p:attrName>style.visibility</p:attrName>
                                        </p:attrNameLst>
                                      </p:cBhvr>
                                      <p:to>
                                        <p:strVal val="visible"/>
                                      </p:to>
                                    </p:set>
                                    <p:animEffect transition="in" filter="blinds(horizontal)">
                                      <p:cBhvr>
                                        <p:cTn id="12" dur="500"/>
                                        <p:tgtEl>
                                          <p:spTgt spid="643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3075">
                                            <p:txEl>
                                              <p:pRg st="1" end="1"/>
                                            </p:txEl>
                                          </p:spTgt>
                                        </p:tgtEl>
                                        <p:attrNameLst>
                                          <p:attrName>style.visibility</p:attrName>
                                        </p:attrNameLst>
                                      </p:cBhvr>
                                      <p:to>
                                        <p:strVal val="visible"/>
                                      </p:to>
                                    </p:set>
                                    <p:animEffect transition="in" filter="blinds(horizontal)">
                                      <p:cBhvr>
                                        <p:cTn id="17" dur="500"/>
                                        <p:tgtEl>
                                          <p:spTgt spid="643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3075">
                                            <p:txEl>
                                              <p:pRg st="2" end="2"/>
                                            </p:txEl>
                                          </p:spTgt>
                                        </p:tgtEl>
                                        <p:attrNameLst>
                                          <p:attrName>style.visibility</p:attrName>
                                        </p:attrNameLst>
                                      </p:cBhvr>
                                      <p:to>
                                        <p:strVal val="visible"/>
                                      </p:to>
                                    </p:set>
                                    <p:animEffect transition="in" filter="blinds(horizontal)">
                                      <p:cBhvr>
                                        <p:cTn id="22" dur="500"/>
                                        <p:tgtEl>
                                          <p:spTgt spid="6430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69322"/>
                                        </p:tgtEl>
                                        <p:attrNameLst>
                                          <p:attrName>style.visibility</p:attrName>
                                        </p:attrNameLst>
                                      </p:cBhvr>
                                      <p:to>
                                        <p:strVal val="visible"/>
                                      </p:to>
                                    </p:set>
                                    <p:animEffect transition="in" filter="box(out)">
                                      <p:cBhvr>
                                        <p:cTn id="27" dur="2000"/>
                                        <p:tgtEl>
                                          <p:spTgt spid="269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autoUpdateAnimBg="0"/>
      <p:bldP spid="643075" grpId="0" build="p" autoUpdateAnimBg="0"/>
    </p:bldLst>
  </p:timing>
</p:sld>
</file>

<file path=ppt/slides/slide2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0344" name="Picture 8" descr="frase-belleza-si-belleza-pero-la-belleza-no-es-eso-no-es-la-del-arte-por-el-arte-no-es-la-de-los-miguel-de-unamuno-1947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45" name="Text Box 9"/>
          <p:cNvSpPr txBox="1">
            <a:spLocks noChangeArrowheads="1"/>
          </p:cNvSpPr>
          <p:nvPr/>
        </p:nvSpPr>
        <p:spPr bwMode="auto">
          <a:xfrm>
            <a:off x="0" y="4724400"/>
            <a:ext cx="906145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La Belleza del Martinismo es una Belleza arquetípica, es la Belleza de una Idea, en el</a:t>
            </a:r>
          </a:p>
          <a:p>
            <a:pPr eaLnBrk="1" hangingPunct="1"/>
            <a:r>
              <a:rPr lang="es-AR"/>
              <a:t>sentido platónico, expresada mejor o peor por los martinistas. Como toda expresión</a:t>
            </a:r>
          </a:p>
          <a:p>
            <a:pPr eaLnBrk="1" hangingPunct="1"/>
            <a:r>
              <a:rPr lang="es-AR"/>
              <a:t>de un arquetipo, la Belleza del Martinismo es la Belleza de un sueño, de un sueño </a:t>
            </a:r>
          </a:p>
          <a:p>
            <a:pPr eaLnBrk="1" hangingPunct="1"/>
            <a:r>
              <a:rPr lang="es-AR"/>
              <a:t>que empezó hace mucho tiempo. Se ha dicho que, en el orden intelectual, la perfección</a:t>
            </a:r>
          </a:p>
          <a:p>
            <a:pPr eaLnBrk="1" hangingPunct="1"/>
            <a:r>
              <a:rPr lang="es-AR"/>
              <a:t>es “el logro del sueño de los poetas”. El Martinismo es eso: un gran poesía, cuya rima</a:t>
            </a:r>
          </a:p>
          <a:p>
            <a:pPr eaLnBrk="1" hangingPunct="1"/>
            <a:r>
              <a:rPr lang="es-AR"/>
              <a:t>no es perfecta, pero que nos trae el recuerdo de un Verbo vibrante y musical, del que</a:t>
            </a:r>
          </a:p>
          <a:p>
            <a:pPr eaLnBrk="1" hangingPunct="1"/>
            <a:r>
              <a:rPr lang="es-AR"/>
              <a:t>nació el mismo Universo.</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0344"/>
                                        </p:tgtEl>
                                        <p:attrNameLst>
                                          <p:attrName>style.visibility</p:attrName>
                                        </p:attrNameLst>
                                      </p:cBhvr>
                                      <p:to>
                                        <p:strVal val="visible"/>
                                      </p:to>
                                    </p:set>
                                    <p:animEffect transition="in" filter="box(out)">
                                      <p:cBhvr>
                                        <p:cTn id="7" dur="2000"/>
                                        <p:tgtEl>
                                          <p:spTgt spid="2703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0345"/>
                                        </p:tgtEl>
                                        <p:attrNameLst>
                                          <p:attrName>style.visibility</p:attrName>
                                        </p:attrNameLst>
                                      </p:cBhvr>
                                      <p:to>
                                        <p:strVal val="visible"/>
                                      </p:to>
                                    </p:set>
                                    <p:animEffect transition="in" filter="fade">
                                      <p:cBhvr>
                                        <p:cTn id="12" dur="2000"/>
                                        <p:tgtEl>
                                          <p:spTgt spid="270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5" grpId="0"/>
    </p:bldLst>
  </p:timing>
</p:sld>
</file>

<file path=ppt/slides/slide2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1370" name="Picture 10" descr="frase-cuando-uno-esta-sonando-solo-es-solo-un-sueno-cuando-muchos-suenan-juntos-es-el-principio-de-friedensreich-hundertwasser-1159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1370"/>
                                        </p:tgtEl>
                                        <p:attrNameLst>
                                          <p:attrName>style.visibility</p:attrName>
                                        </p:attrNameLst>
                                      </p:cBhvr>
                                      <p:to>
                                        <p:strVal val="visible"/>
                                      </p:to>
                                    </p:set>
                                    <p:animEffect transition="in" filter="box(out)">
                                      <p:cBhvr>
                                        <p:cTn id="7" dur="2000"/>
                                        <p:tgtEl>
                                          <p:spTgt spid="271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533400" y="228600"/>
            <a:ext cx="8229600" cy="1139825"/>
          </a:xfrm>
        </p:spPr>
        <p:txBody>
          <a:bodyPr/>
          <a:lstStyle/>
          <a:p>
            <a:pPr eaLnBrk="1" hangingPunct="1"/>
            <a:r>
              <a:rPr lang="es-AR" sz="4000" smtClean="0"/>
              <a:t>9. El Ritual de Apertura y Clausura</a:t>
            </a:r>
            <a:endParaRPr lang="es-ES_tradnl" sz="4000" smtClean="0"/>
          </a:p>
        </p:txBody>
      </p:sp>
      <p:pic>
        <p:nvPicPr>
          <p:cNvPr id="3" name="Picture 2" descr="http://i.vimeocdn.com/video/450511360_1280x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8875713"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6626"/>
                                        </p:tgtEl>
                                        <p:attrNameLst>
                                          <p:attrName>style.visibility</p:attrName>
                                        </p:attrNameLst>
                                      </p:cBhvr>
                                      <p:to>
                                        <p:strVal val="visible"/>
                                      </p:to>
                                    </p:set>
                                    <p:animEffect transition="in" filter="blinds(horizontal)">
                                      <p:cBhvr>
                                        <p:cTn id="7" dur="500"/>
                                        <p:tgtEl>
                                          <p:spTgt spid="66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6" grpId="0"/>
    </p:bldLst>
  </p:timing>
</p:sld>
</file>

<file path=ppt/slides/slide2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p:txBody>
          <a:bodyPr/>
          <a:lstStyle/>
          <a:p>
            <a:pPr eaLnBrk="1" hangingPunct="1"/>
            <a:r>
              <a:rPr lang="es-MX" smtClean="0"/>
              <a:t>El Ritual comienza…</a:t>
            </a:r>
            <a:endParaRPr lang="es-ES_tradnl" smtClean="0"/>
          </a:p>
        </p:txBody>
      </p:sp>
      <p:sp>
        <p:nvSpPr>
          <p:cNvPr id="667651" name="Rectangle 3"/>
          <p:cNvSpPr>
            <a:spLocks noGrp="1" noChangeArrowheads="1"/>
          </p:cNvSpPr>
          <p:nvPr>
            <p:ph type="body" sz="half" idx="1"/>
          </p:nvPr>
        </p:nvSpPr>
        <p:spPr>
          <a:xfrm>
            <a:off x="76200" y="1371600"/>
            <a:ext cx="5029200" cy="4525963"/>
          </a:xfrm>
        </p:spPr>
        <p:txBody>
          <a:bodyPr/>
          <a:lstStyle/>
          <a:p>
            <a:pPr eaLnBrk="1" hangingPunct="1"/>
            <a:r>
              <a:rPr lang="es-ES" sz="2200" smtClean="0"/>
              <a:t>…en forma similar al Ritual del grado Asociado.</a:t>
            </a:r>
          </a:p>
          <a:p>
            <a:pPr eaLnBrk="1" hangingPunct="1">
              <a:lnSpc>
                <a:spcPct val="80000"/>
              </a:lnSpc>
            </a:pPr>
            <a:r>
              <a:rPr lang="es-ES" sz="2400" smtClean="0"/>
              <a:t>El Maestro ingresa al Templo, camina en ángulos rectos hasta el Altar y, enfrentando al Oriente, enciende el incienso y dice:</a:t>
            </a:r>
          </a:p>
          <a:p>
            <a:pPr eaLnBrk="1" hangingPunct="1">
              <a:lnSpc>
                <a:spcPct val="80000"/>
              </a:lnSpc>
            </a:pPr>
            <a:r>
              <a:rPr lang="es-ES" sz="2400" i="1" smtClean="0"/>
              <a:t>«Que esta luz verdadera emanada de tres luminarias diferentes manifieste en nosotros la sabiduría </a:t>
            </a:r>
            <a:r>
              <a:rPr lang="es-ES" sz="2400" smtClean="0"/>
              <a:t>(enciende una vela)</a:t>
            </a:r>
            <a:r>
              <a:rPr lang="es-ES" sz="2400" i="1" smtClean="0"/>
              <a:t>, la fortaleza </a:t>
            </a:r>
            <a:r>
              <a:rPr lang="es-ES" sz="2400" smtClean="0"/>
              <a:t>(enciende la segunda vela) </a:t>
            </a:r>
            <a:r>
              <a:rPr lang="es-ES" sz="2400" i="1" smtClean="0"/>
              <a:t>y la belleza </a:t>
            </a:r>
            <a:r>
              <a:rPr lang="es-ES" sz="2400" smtClean="0"/>
              <a:t>(enciende la tercera vela) </a:t>
            </a:r>
            <a:r>
              <a:rPr lang="es-ES" sz="2400" i="1" smtClean="0"/>
              <a:t>del Gran Arquitecto del Universo, que preside, apoya y adorna este Templo particular que estamos erigiendo a su gloria».</a:t>
            </a:r>
            <a:endParaRPr lang="es-ES" sz="2400" smtClean="0"/>
          </a:p>
        </p:txBody>
      </p:sp>
      <p:pic>
        <p:nvPicPr>
          <p:cNvPr id="6" name="Picture 12" descr="trilu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600200"/>
            <a:ext cx="34290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7650"/>
                                        </p:tgtEl>
                                        <p:attrNameLst>
                                          <p:attrName>style.visibility</p:attrName>
                                        </p:attrNameLst>
                                      </p:cBhvr>
                                      <p:to>
                                        <p:strVal val="visible"/>
                                      </p:to>
                                    </p:set>
                                    <p:animEffect transition="in" filter="blinds(horizontal)">
                                      <p:cBhvr>
                                        <p:cTn id="7" dur="500"/>
                                        <p:tgtEl>
                                          <p:spTgt spid="66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7651">
                                            <p:txEl>
                                              <p:pRg st="0" end="0"/>
                                            </p:txEl>
                                          </p:spTgt>
                                        </p:tgtEl>
                                        <p:attrNameLst>
                                          <p:attrName>style.visibility</p:attrName>
                                        </p:attrNameLst>
                                      </p:cBhvr>
                                      <p:to>
                                        <p:strVal val="visible"/>
                                      </p:to>
                                    </p:set>
                                    <p:animEffect transition="in" filter="blinds(horizontal)">
                                      <p:cBhvr>
                                        <p:cTn id="12" dur="500"/>
                                        <p:tgtEl>
                                          <p:spTgt spid="6676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67651">
                                            <p:txEl>
                                              <p:pRg st="1" end="1"/>
                                            </p:txEl>
                                          </p:spTgt>
                                        </p:tgtEl>
                                        <p:attrNameLst>
                                          <p:attrName>style.visibility</p:attrName>
                                        </p:attrNameLst>
                                      </p:cBhvr>
                                      <p:to>
                                        <p:strVal val="visible"/>
                                      </p:to>
                                    </p:set>
                                    <p:animEffect transition="in" filter="blinds(horizontal)">
                                      <p:cBhvr>
                                        <p:cTn id="17" dur="500"/>
                                        <p:tgtEl>
                                          <p:spTgt spid="6676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67651">
                                            <p:txEl>
                                              <p:pRg st="2" end="2"/>
                                            </p:txEl>
                                          </p:spTgt>
                                        </p:tgtEl>
                                        <p:attrNameLst>
                                          <p:attrName>style.visibility</p:attrName>
                                        </p:attrNameLst>
                                      </p:cBhvr>
                                      <p:to>
                                        <p:strVal val="visible"/>
                                      </p:to>
                                    </p:set>
                                    <p:animEffect transition="in" filter="blinds(horizontal)">
                                      <p:cBhvr>
                                        <p:cTn id="22" dur="500"/>
                                        <p:tgtEl>
                                          <p:spTgt spid="66765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out)">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0" grpId="0" autoUpdateAnimBg="0"/>
      <p:bldP spid="667651" grpId="0" build="p"/>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p:txBody>
          <a:bodyPr/>
          <a:lstStyle/>
          <a:p>
            <a:pPr eaLnBrk="1" hangingPunct="1"/>
            <a:r>
              <a:rPr lang="es-MX" smtClean="0"/>
              <a:t>Las tres luces</a:t>
            </a:r>
            <a:endParaRPr lang="es-ES_tradnl" smtClean="0"/>
          </a:p>
        </p:txBody>
      </p:sp>
      <p:sp>
        <p:nvSpPr>
          <p:cNvPr id="686083" name="Rectangle 3"/>
          <p:cNvSpPr>
            <a:spLocks noGrp="1" noChangeArrowheads="1"/>
          </p:cNvSpPr>
          <p:nvPr>
            <p:ph type="body" sz="half" idx="1"/>
          </p:nvPr>
        </p:nvSpPr>
        <p:spPr>
          <a:xfrm>
            <a:off x="533400" y="1828800"/>
            <a:ext cx="3886200" cy="4525963"/>
          </a:xfrm>
        </p:spPr>
        <p:txBody>
          <a:bodyPr/>
          <a:lstStyle/>
          <a:p>
            <a:pPr eaLnBrk="1" hangingPunct="1">
              <a:lnSpc>
                <a:spcPct val="80000"/>
              </a:lnSpc>
            </a:pPr>
            <a:r>
              <a:rPr lang="es-ES" sz="2400" smtClean="0"/>
              <a:t>El Maestro hace el signo del Pentagrama sobre las velas encendidas,</a:t>
            </a:r>
          </a:p>
          <a:p>
            <a:pPr eaLnBrk="1" hangingPunct="1">
              <a:lnSpc>
                <a:spcPct val="80000"/>
              </a:lnSpc>
            </a:pPr>
            <a:r>
              <a:rPr lang="es-ES" sz="2400" smtClean="0"/>
              <a:t>luego abre el Evangelio de San Juan en su primera página, </a:t>
            </a:r>
          </a:p>
          <a:p>
            <a:pPr eaLnBrk="1" hangingPunct="1">
              <a:lnSpc>
                <a:spcPct val="80000"/>
              </a:lnSpc>
            </a:pPr>
            <a:r>
              <a:rPr lang="es-ES" sz="2400" smtClean="0"/>
              <a:t>y enfrentado el Oriente, efectúa el Gran Signo de la Orden, que es respondido por todos los presentes.</a:t>
            </a:r>
          </a:p>
          <a:p>
            <a:pPr eaLnBrk="1" hangingPunct="1">
              <a:lnSpc>
                <a:spcPct val="80000"/>
              </a:lnSpc>
            </a:pPr>
            <a:r>
              <a:rPr lang="es-ES" sz="2400" smtClean="0"/>
              <a:t>Finalmente, el Maestro toma su posición, en el Este.</a:t>
            </a:r>
            <a:endParaRPr lang="es-ES_tradnl" sz="2400" smtClean="0"/>
          </a:p>
        </p:txBody>
      </p:sp>
      <p:pic>
        <p:nvPicPr>
          <p:cNvPr id="451586" name="Picture 2" descr="http://1.bp.blogspot.com/-iLYC-A85Zeo/VEc-m1hPs5I/AAAAAAAAAHg/37unK2D7J8k/s1600/PentagramaDeLogia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775" y="1752600"/>
            <a:ext cx="3578225"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588" name="Picture 4" descr="http://www.oodegr.com/francais/papismos/stpete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75" y="1741488"/>
            <a:ext cx="3654425"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descr="porta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828800"/>
            <a:ext cx="3654425" cy="480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6082"/>
                                        </p:tgtEl>
                                        <p:attrNameLst>
                                          <p:attrName>style.visibility</p:attrName>
                                        </p:attrNameLst>
                                      </p:cBhvr>
                                      <p:to>
                                        <p:strVal val="visible"/>
                                      </p:to>
                                    </p:set>
                                    <p:animEffect transition="in" filter="blinds(horizontal)">
                                      <p:cBhvr>
                                        <p:cTn id="7" dur="500"/>
                                        <p:tgtEl>
                                          <p:spTgt spid="6860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6083">
                                            <p:txEl>
                                              <p:pRg st="0" end="0"/>
                                            </p:txEl>
                                          </p:spTgt>
                                        </p:tgtEl>
                                        <p:attrNameLst>
                                          <p:attrName>style.visibility</p:attrName>
                                        </p:attrNameLst>
                                      </p:cBhvr>
                                      <p:to>
                                        <p:strVal val="visible"/>
                                      </p:to>
                                    </p:set>
                                    <p:animEffect transition="in" filter="blinds(horizontal)">
                                      <p:cBhvr>
                                        <p:cTn id="12" dur="500"/>
                                        <p:tgtEl>
                                          <p:spTgt spid="6860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51586"/>
                                        </p:tgtEl>
                                        <p:attrNameLst>
                                          <p:attrName>style.visibility</p:attrName>
                                        </p:attrNameLst>
                                      </p:cBhvr>
                                      <p:to>
                                        <p:strVal val="visible"/>
                                      </p:to>
                                    </p:set>
                                    <p:animEffect transition="in" filter="box(out)">
                                      <p:cBhvr>
                                        <p:cTn id="17" dur="2000"/>
                                        <p:tgtEl>
                                          <p:spTgt spid="45158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6083">
                                            <p:txEl>
                                              <p:pRg st="1" end="1"/>
                                            </p:txEl>
                                          </p:spTgt>
                                        </p:tgtEl>
                                        <p:attrNameLst>
                                          <p:attrName>style.visibility</p:attrName>
                                        </p:attrNameLst>
                                      </p:cBhvr>
                                      <p:to>
                                        <p:strVal val="visible"/>
                                      </p:to>
                                    </p:set>
                                    <p:animEffect transition="in" filter="blinds(horizontal)">
                                      <p:cBhvr>
                                        <p:cTn id="22" dur="500"/>
                                        <p:tgtEl>
                                          <p:spTgt spid="68608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xit" presetSubtype="32" fill="hold" nodeType="clickEffect">
                                  <p:stCondLst>
                                    <p:cond delay="0"/>
                                  </p:stCondLst>
                                  <p:childTnLst>
                                    <p:animEffect transition="out" filter="diamond(out)">
                                      <p:cBhvr>
                                        <p:cTn id="26" dur="2000"/>
                                        <p:tgtEl>
                                          <p:spTgt spid="451586"/>
                                        </p:tgtEl>
                                      </p:cBhvr>
                                    </p:animEffect>
                                    <p:set>
                                      <p:cBhvr>
                                        <p:cTn id="27" dur="1" fill="hold">
                                          <p:stCondLst>
                                            <p:cond delay="1999"/>
                                          </p:stCondLst>
                                        </p:cTn>
                                        <p:tgtEl>
                                          <p:spTgt spid="451586"/>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51588"/>
                                        </p:tgtEl>
                                        <p:attrNameLst>
                                          <p:attrName>style.visibility</p:attrName>
                                        </p:attrNameLst>
                                      </p:cBhvr>
                                      <p:to>
                                        <p:strVal val="visible"/>
                                      </p:to>
                                    </p:set>
                                    <p:animEffect transition="in" filter="box(out)">
                                      <p:cBhvr>
                                        <p:cTn id="32" dur="2000"/>
                                        <p:tgtEl>
                                          <p:spTgt spid="45158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86083">
                                            <p:txEl>
                                              <p:pRg st="2" end="2"/>
                                            </p:txEl>
                                          </p:spTgt>
                                        </p:tgtEl>
                                        <p:attrNameLst>
                                          <p:attrName>style.visibility</p:attrName>
                                        </p:attrNameLst>
                                      </p:cBhvr>
                                      <p:to>
                                        <p:strVal val="visible"/>
                                      </p:to>
                                    </p:set>
                                    <p:animEffect transition="in" filter="blinds(horizontal)">
                                      <p:cBhvr>
                                        <p:cTn id="37" dur="500"/>
                                        <p:tgtEl>
                                          <p:spTgt spid="686083">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xit" presetSubtype="32" fill="hold" nodeType="clickEffect">
                                  <p:stCondLst>
                                    <p:cond delay="0"/>
                                  </p:stCondLst>
                                  <p:childTnLst>
                                    <p:animEffect transition="out" filter="diamond(out)">
                                      <p:cBhvr>
                                        <p:cTn id="41" dur="2000"/>
                                        <p:tgtEl>
                                          <p:spTgt spid="451588"/>
                                        </p:tgtEl>
                                      </p:cBhvr>
                                    </p:animEffect>
                                    <p:set>
                                      <p:cBhvr>
                                        <p:cTn id="42" dur="1" fill="hold">
                                          <p:stCondLst>
                                            <p:cond delay="1999"/>
                                          </p:stCondLst>
                                        </p:cTn>
                                        <p:tgtEl>
                                          <p:spTgt spid="451588"/>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ox(out)">
                                      <p:cBhvr>
                                        <p:cTn id="47" dur="2000"/>
                                        <p:tgtEl>
                                          <p:spTgt spid="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86083">
                                            <p:txEl>
                                              <p:pRg st="3" end="3"/>
                                            </p:txEl>
                                          </p:spTgt>
                                        </p:tgtEl>
                                        <p:attrNameLst>
                                          <p:attrName>style.visibility</p:attrName>
                                        </p:attrNameLst>
                                      </p:cBhvr>
                                      <p:to>
                                        <p:strVal val="visible"/>
                                      </p:to>
                                    </p:set>
                                    <p:animEffect transition="in" filter="blinds(horizontal)">
                                      <p:cBhvr>
                                        <p:cTn id="52" dur="500"/>
                                        <p:tgtEl>
                                          <p:spTgt spid="6860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82" grpId="0"/>
      <p:bldP spid="686083" grpId="0" build="p"/>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img.over-blog-kiwi.com/1/41/14/53/20151025/ob_ee5adc_autel-martinis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9525"/>
            <a:ext cx="814705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52400" y="152400"/>
            <a:ext cx="4954588" cy="9239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solidFill>
                  <a:srgbClr val="FF0000"/>
                </a:solidFill>
              </a:rPr>
              <a:t>Sigue luego un período de meditación, los</a:t>
            </a:r>
          </a:p>
          <a:p>
            <a:pPr eaLnBrk="1" hangingPunct="1"/>
            <a:r>
              <a:rPr lang="es-MX" b="1">
                <a:solidFill>
                  <a:srgbClr val="FF0000"/>
                </a:solidFill>
              </a:rPr>
              <a:t>golpes según la batería del grado y el</a:t>
            </a:r>
          </a:p>
          <a:p>
            <a:pPr eaLnBrk="1" hangingPunct="1"/>
            <a:r>
              <a:rPr lang="es-MX" b="1">
                <a:solidFill>
                  <a:srgbClr val="FF0000"/>
                </a:solidFill>
              </a:rPr>
              <a:t>Maestro enciende las dos velas de su mesa</a:t>
            </a:r>
            <a:endParaRPr lang="es-AR" b="1">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76200" y="76200"/>
            <a:ext cx="8969375" cy="6461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solidFill>
                  <a:srgbClr val="FF0000"/>
                </a:solidFill>
              </a:rPr>
              <a:t>Luego comienzan los diálogos entre el Maestro y los Oficiales. Los parlamentos</a:t>
            </a:r>
          </a:p>
          <a:p>
            <a:pPr eaLnBrk="1" hangingPunct="1"/>
            <a:r>
              <a:rPr lang="es-MX" b="1">
                <a:solidFill>
                  <a:srgbClr val="FF0000"/>
                </a:solidFill>
              </a:rPr>
              <a:t>son de naturaleza alquímica, y profundamente simbólicos.</a:t>
            </a:r>
          </a:p>
        </p:txBody>
      </p:sp>
      <p:pic>
        <p:nvPicPr>
          <p:cNvPr id="486402" name="Picture 2" descr="https://img1.etsystatic.com/031/0/6745847/il_340x270.538044893_ca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575" y="793750"/>
            <a:ext cx="7540625" cy="598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a:spLocks noChangeArrowheads="1"/>
          </p:cNvSpPr>
          <p:nvPr/>
        </p:nvSpPr>
        <p:spPr bwMode="auto">
          <a:xfrm>
            <a:off x="228600" y="5754688"/>
            <a:ext cx="1981200" cy="6461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solidFill>
                  <a:srgbClr val="FF0000"/>
                </a:solidFill>
              </a:rPr>
              <a:t>Símbolo de la</a:t>
            </a:r>
          </a:p>
          <a:p>
            <a:pPr eaLnBrk="1" hangingPunct="1"/>
            <a:r>
              <a:rPr lang="es-MX" b="1">
                <a:solidFill>
                  <a:srgbClr val="FF0000"/>
                </a:solidFill>
              </a:rPr>
              <a:t>Piedra Filosofal.</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86402"/>
                                        </p:tgtEl>
                                        <p:attrNameLst>
                                          <p:attrName>style.visibility</p:attrName>
                                        </p:attrNameLst>
                                      </p:cBhvr>
                                      <p:to>
                                        <p:strVal val="visible"/>
                                      </p:to>
                                    </p:set>
                                    <p:animEffect transition="in" filter="box(out)">
                                      <p:cBhvr>
                                        <p:cTn id="12" dur="2000"/>
                                        <p:tgtEl>
                                          <p:spTgt spid="4864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12" name="Picture 8" descr="https://secure.static.tumblr.com/7baa15b63995cf4ce12ae72efa2ca8c9/x7frtqn/LN2n8vhwv/tumblr_static_tumblr_static_filename_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28788"/>
            <a:ext cx="9144000" cy="512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28600" y="228600"/>
            <a:ext cx="88788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P.: Hermano Iniciado, ¿qué hora es?</a:t>
            </a:r>
          </a:p>
          <a:p>
            <a:pPr eaLnBrk="1" hangingPunct="1"/>
            <a:r>
              <a:rPr lang="es-MX"/>
              <a:t>R.(después de hacer el Signo del Pentagrama): </a:t>
            </a:r>
            <a:r>
              <a:rPr lang="es-MX" i="1"/>
              <a:t>«El Sol pronto se elevará; el Misterio</a:t>
            </a:r>
          </a:p>
          <a:p>
            <a:pPr eaLnBrk="1" hangingPunct="1"/>
            <a:r>
              <a:rPr lang="es-MX" i="1"/>
              <a:t>de la Conjunción de los Opuestos está a punto de efectuarse. Por medio de la</a:t>
            </a:r>
          </a:p>
          <a:p>
            <a:pPr eaLnBrk="1" hangingPunct="1"/>
            <a:r>
              <a:rPr lang="es-MX" i="1"/>
              <a:t>Victoria de la Luz sobre las Tinieblas aparecerá la Verdad.»</a:t>
            </a:r>
            <a:endParaRPr lang="es-AR"/>
          </a:p>
        </p:txBody>
      </p:sp>
      <p:pic>
        <p:nvPicPr>
          <p:cNvPr id="277514" name="Picture 10" descr="http://1.bp.blogspot.com/-PzkWxM8BToc/U7vdjTEwOPI/AAAAAAAADIs/2x5sVk6_-HA/s1600/La+infinitud+del+inconscient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1150"/>
            <a:ext cx="9144000" cy="527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7512"/>
                                        </p:tgtEl>
                                        <p:attrNameLst>
                                          <p:attrName>style.visibility</p:attrName>
                                        </p:attrNameLst>
                                      </p:cBhvr>
                                      <p:to>
                                        <p:strVal val="visible"/>
                                      </p:to>
                                    </p:set>
                                    <p:animEffect transition="in" filter="box(out)">
                                      <p:cBhvr>
                                        <p:cTn id="7" dur="2000"/>
                                        <p:tgtEl>
                                          <p:spTgt spid="2775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xit" presetSubtype="32" fill="hold" nodeType="clickEffect">
                                  <p:stCondLst>
                                    <p:cond delay="0"/>
                                  </p:stCondLst>
                                  <p:childTnLst>
                                    <p:animEffect transition="out" filter="diamond(out)">
                                      <p:cBhvr>
                                        <p:cTn id="16" dur="2000"/>
                                        <p:tgtEl>
                                          <p:spTgt spid="277512"/>
                                        </p:tgtEl>
                                      </p:cBhvr>
                                    </p:animEffect>
                                    <p:set>
                                      <p:cBhvr>
                                        <p:cTn id="17" dur="1" fill="hold">
                                          <p:stCondLst>
                                            <p:cond delay="1999"/>
                                          </p:stCondLst>
                                        </p:cTn>
                                        <p:tgtEl>
                                          <p:spTgt spid="277512"/>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77514"/>
                                        </p:tgtEl>
                                        <p:attrNameLst>
                                          <p:attrName>style.visibility</p:attrName>
                                        </p:attrNameLst>
                                      </p:cBhvr>
                                      <p:to>
                                        <p:strVal val="visible"/>
                                      </p:to>
                                    </p:set>
                                    <p:animEffect transition="in" filter="box(out)">
                                      <p:cBhvr>
                                        <p:cTn id="22" dur="2000"/>
                                        <p:tgtEl>
                                          <p:spTgt spid="277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924" name="Picture 4" descr="http://3.bp.blogspot.com/-UaMG2fBF79Q/UFk0jP0rb1I/AAAAAAAAK_I/s93QakkWZeQ/s1600/rosisu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a:spLocks noChangeArrowheads="1"/>
          </p:cNvSpPr>
          <p:nvPr/>
        </p:nvSpPr>
        <p:spPr bwMode="auto">
          <a:xfrm>
            <a:off x="76200" y="3038475"/>
            <a:ext cx="8956675" cy="92392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t>«¿Rehusará el Sol, símbolo de la Bondad Eterna, esparcir su Luz a los Hermanos no </a:t>
            </a:r>
          </a:p>
          <a:p>
            <a:pPr eaLnBrk="1" hangingPunct="1"/>
            <a:r>
              <a:rPr lang="es-MX" i="1"/>
              <a:t>iluminados? ¿No revelará a los estudiantes el conocimiento de la Llave de Oro de</a:t>
            </a:r>
          </a:p>
          <a:p>
            <a:pPr eaLnBrk="1" hangingPunct="1"/>
            <a:r>
              <a:rPr lang="es-MX" i="1"/>
              <a:t>los Misterios que se ocultan detrás de su brillo esplendoroso?»</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5924"/>
                                        </p:tgtEl>
                                        <p:attrNameLst>
                                          <p:attrName>style.visibility</p:attrName>
                                        </p:attrNameLst>
                                      </p:cBhvr>
                                      <p:to>
                                        <p:strVal val="visible"/>
                                      </p:to>
                                    </p:set>
                                    <p:animEffect transition="in" filter="box(out)">
                                      <p:cBhvr>
                                        <p:cTn id="7" dur="2000"/>
                                        <p:tgtEl>
                                          <p:spTgt spid="4659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ou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557" name="Picture 5" descr="http://www.crystalinks.com/cagemankey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1981200" y="228600"/>
            <a:ext cx="48355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2200" b="1"/>
              <a:t>«La Llave de Oro de los Misterios»</a:t>
            </a:r>
            <a:endParaRPr lang="es-AR" sz="2200" b="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79557"/>
                                        </p:tgtEl>
                                        <p:attrNameLst>
                                          <p:attrName>style.visibility</p:attrName>
                                        </p:attrNameLst>
                                      </p:cBhvr>
                                      <p:to>
                                        <p:strVal val="visible"/>
                                      </p:to>
                                    </p:set>
                                    <p:animEffect transition="in" filter="box(out)">
                                      <p:cBhvr>
                                        <p:cTn id="7" dur="2000"/>
                                        <p:tgtEl>
                                          <p:spTgt spid="2795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5378" name="Picture 2" descr="https://rekedar.files.wordpress.com/2011/11/alchemy-fire-compressed-fi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0"/>
            <a:ext cx="8820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a:spLocks noChangeArrowheads="1"/>
          </p:cNvSpPr>
          <p:nvPr/>
        </p:nvSpPr>
        <p:spPr bwMode="auto">
          <a:xfrm>
            <a:off x="152400" y="152400"/>
            <a:ext cx="8883650" cy="92392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t>«El Fuego, principio ígneo perpetuo del Sol, por medio de sus emanaciones astrales</a:t>
            </a:r>
          </a:p>
          <a:p>
            <a:pPr eaLnBrk="1" hangingPunct="1"/>
            <a:r>
              <a:rPr lang="es-MX" i="1"/>
              <a:t>purifica al Hombre del Deseo que aspira a la Verdad. Su calor da vida al hombre que</a:t>
            </a:r>
          </a:p>
          <a:p>
            <a:pPr eaLnBrk="1" hangingPunct="1"/>
            <a:r>
              <a:rPr lang="es-MX" i="1"/>
              <a:t>trata de regenerarse y su Luz ilumina la mente incierta del Hombre del Deseo»</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85378"/>
                                        </p:tgtEl>
                                        <p:attrNameLst>
                                          <p:attrName>style.visibility</p:attrName>
                                        </p:attrNameLst>
                                      </p:cBhvr>
                                      <p:to>
                                        <p:strVal val="visible"/>
                                      </p:to>
                                    </p:set>
                                    <p:animEffect transition="in" filter="box(out)">
                                      <p:cBhvr>
                                        <p:cTn id="7" dur="2000"/>
                                        <p:tgtEl>
                                          <p:spTgt spid="485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ou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9" name="Picture 5" descr="http://nd01.jxs.cz/374/134/d6d835a113_48539594_o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2"/>
          <p:cNvSpPr txBox="1">
            <a:spLocks noChangeArrowheads="1"/>
          </p:cNvSpPr>
          <p:nvPr/>
        </p:nvSpPr>
        <p:spPr bwMode="auto">
          <a:xfrm>
            <a:off x="3048000" y="265113"/>
            <a:ext cx="30607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sz="2200" b="1"/>
              <a:t>«El Fuego y el Fénix»</a:t>
            </a:r>
            <a:endParaRPr lang="es-AR" sz="2200" b="1" i="1"/>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2629"/>
                                        </p:tgtEl>
                                        <p:attrNameLst>
                                          <p:attrName>style.visibility</p:attrName>
                                        </p:attrNameLst>
                                      </p:cBhvr>
                                      <p:to>
                                        <p:strVal val="visible"/>
                                      </p:to>
                                    </p:set>
                                    <p:animEffect transition="in" filter="box(out)">
                                      <p:cBhvr>
                                        <p:cTn id="7" dur="2000"/>
                                        <p:tgtEl>
                                          <p:spTgt spid="2826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304800" y="1295400"/>
            <a:ext cx="21336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P.: Hermano Orador, </a:t>
            </a:r>
          </a:p>
          <a:p>
            <a:pPr algn="ctr" eaLnBrk="1" hangingPunct="1"/>
            <a:r>
              <a:rPr lang="es-MX"/>
              <a:t>¿qué hora es?</a:t>
            </a:r>
          </a:p>
          <a:p>
            <a:pPr algn="ctr" eaLnBrk="1" hangingPunct="1"/>
            <a:r>
              <a:rPr lang="es-MX"/>
              <a:t>R.: La Columna Oriental está iluminada con sus vibraciones astrales y hace retroceder la Obscuridad hacia el Caos desconocido, simbolizado por la Columna Negra.</a:t>
            </a:r>
            <a:endParaRPr lang="es-AR"/>
          </a:p>
        </p:txBody>
      </p:sp>
      <p:pic>
        <p:nvPicPr>
          <p:cNvPr id="283653" name="Picture 5" descr="v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4138" y="0"/>
            <a:ext cx="5645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3653"/>
                                        </p:tgtEl>
                                        <p:attrNameLst>
                                          <p:attrName>style.visibility</p:attrName>
                                        </p:attrNameLst>
                                      </p:cBhvr>
                                      <p:to>
                                        <p:strVal val="visible"/>
                                      </p:to>
                                    </p:set>
                                    <p:animEffect transition="in" filter="box(out)">
                                      <p:cBhvr>
                                        <p:cTn id="7" dur="2000"/>
                                        <p:tgtEl>
                                          <p:spTgt spid="2836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7" name="Picture 5" descr="la+oscurid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679" name="Picture 7" descr="ayearhasgone_1600x12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638"/>
            <a:ext cx="76962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4677"/>
                                        </p:tgtEl>
                                        <p:attrNameLst>
                                          <p:attrName>style.visibility</p:attrName>
                                        </p:attrNameLst>
                                      </p:cBhvr>
                                      <p:to>
                                        <p:strVal val="visible"/>
                                      </p:to>
                                    </p:set>
                                    <p:animEffect transition="in" filter="box(out)">
                                      <p:cBhvr>
                                        <p:cTn id="7" dur="2000"/>
                                        <p:tgtEl>
                                          <p:spTgt spid="284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84679"/>
                                        </p:tgtEl>
                                        <p:attrNameLst>
                                          <p:attrName>style.visibility</p:attrName>
                                        </p:attrNameLst>
                                      </p:cBhvr>
                                      <p:to>
                                        <p:strVal val="visible"/>
                                      </p:to>
                                    </p:set>
                                    <p:animEffect transition="in" filter="box(out)">
                                      <p:cBhvr>
                                        <p:cTn id="12" dur="2000"/>
                                        <p:tgtEl>
                                          <p:spTgt spid="284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a:spLocks noChangeArrowheads="1"/>
          </p:cNvSpPr>
          <p:nvPr/>
        </p:nvSpPr>
        <p:spPr bwMode="auto">
          <a:xfrm>
            <a:off x="76200" y="152400"/>
            <a:ext cx="8947150" cy="91598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i="1"/>
              <a:t>«Honorable Hermano Desconocido, permite que los sonidos rítmicos que simbolizan</a:t>
            </a:r>
          </a:p>
          <a:p>
            <a:pPr eaLnBrk="1" hangingPunct="1"/>
            <a:r>
              <a:rPr lang="es-MX" i="1"/>
              <a:t>la armonía creativa de las vibraciones primordiales, invoquen en este Templo Sagrado</a:t>
            </a:r>
          </a:p>
          <a:p>
            <a:pPr eaLnBrk="1" hangingPunct="1"/>
            <a:r>
              <a:rPr lang="es-MX" i="1"/>
              <a:t>a nuestros Venerables Maestros»</a:t>
            </a:r>
            <a:endParaRPr lang="es-AR"/>
          </a:p>
        </p:txBody>
      </p:sp>
      <p:pic>
        <p:nvPicPr>
          <p:cNvPr id="285705" name="Picture 9" descr="Shekinah-Alt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0"/>
            <a:ext cx="8991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5707" name="Picture 11" descr="pentacle-martiniste-en-tiss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8288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85705"/>
                                        </p:tgtEl>
                                        <p:attrNameLst>
                                          <p:attrName>style.visibility</p:attrName>
                                        </p:attrNameLst>
                                      </p:cBhvr>
                                      <p:to>
                                        <p:strVal val="visible"/>
                                      </p:to>
                                    </p:set>
                                    <p:animEffect transition="in" filter="box(out)">
                                      <p:cBhvr>
                                        <p:cTn id="12" dur="2000"/>
                                        <p:tgtEl>
                                          <p:spTgt spid="2857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85707"/>
                                        </p:tgtEl>
                                        <p:attrNameLst>
                                          <p:attrName>style.visibility</p:attrName>
                                        </p:attrNameLst>
                                      </p:cBhvr>
                                      <p:to>
                                        <p:strVal val="visible"/>
                                      </p:to>
                                    </p:set>
                                    <p:animEffect transition="in" filter="dissolve">
                                      <p:cBhvr>
                                        <p:cTn id="17" dur="2000"/>
                                        <p:tgtEl>
                                          <p:spTgt spid="285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p:txBody>
          <a:bodyPr/>
          <a:lstStyle/>
          <a:p>
            <a:pPr eaLnBrk="1" hangingPunct="1"/>
            <a:r>
              <a:rPr lang="es-MX" smtClean="0"/>
              <a:t>La invocación</a:t>
            </a:r>
            <a:endParaRPr lang="es-ES_tradnl" smtClean="0"/>
          </a:p>
        </p:txBody>
      </p:sp>
      <p:sp>
        <p:nvSpPr>
          <p:cNvPr id="686083" name="Rectangle 3"/>
          <p:cNvSpPr>
            <a:spLocks noGrp="1" noChangeArrowheads="1"/>
          </p:cNvSpPr>
          <p:nvPr>
            <p:ph type="body" sz="half" idx="1"/>
          </p:nvPr>
        </p:nvSpPr>
        <p:spPr>
          <a:xfrm>
            <a:off x="533400" y="1828800"/>
            <a:ext cx="3886200" cy="4525963"/>
          </a:xfrm>
        </p:spPr>
        <p:txBody>
          <a:bodyPr/>
          <a:lstStyle/>
          <a:p>
            <a:pPr eaLnBrk="1" hangingPunct="1">
              <a:lnSpc>
                <a:spcPct val="80000"/>
              </a:lnSpc>
            </a:pPr>
            <a:r>
              <a:rPr lang="es-ES" sz="2000" smtClean="0"/>
              <a:t>Tiene lugar entonces la invocación, acto que caracteriza a los Rituales Martinistas.</a:t>
            </a:r>
          </a:p>
          <a:p>
            <a:pPr eaLnBrk="1" hangingPunct="1">
              <a:lnSpc>
                <a:spcPct val="80000"/>
              </a:lnSpc>
            </a:pPr>
            <a:r>
              <a:rPr lang="es-ES" sz="2000" smtClean="0"/>
              <a:t>Tal invocación es de carácter teúrgico, y demuestra que el Martinismo actual no es la continuación, exclusivamente, de la obra de Saint Martin, sino que presenta contribuciones de otros autores.</a:t>
            </a:r>
          </a:p>
          <a:p>
            <a:pPr eaLnBrk="1" hangingPunct="1">
              <a:lnSpc>
                <a:spcPct val="80000"/>
              </a:lnSpc>
            </a:pPr>
            <a:r>
              <a:rPr lang="es-AR" sz="2000" smtClean="0"/>
              <a:t>La invocación debe ser interpretada con cuidado e inteligencia, para evitar caer en fantasías espiritistas.</a:t>
            </a:r>
            <a:endParaRPr lang="es-ES_tradnl" sz="2000" smtClean="0"/>
          </a:p>
        </p:txBody>
      </p:sp>
      <p:pic>
        <p:nvPicPr>
          <p:cNvPr id="286729" name="Picture 9" descr="la_invocacion_magica_234904_t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1452563"/>
            <a:ext cx="3814762" cy="494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6082"/>
                                        </p:tgtEl>
                                        <p:attrNameLst>
                                          <p:attrName>style.visibility</p:attrName>
                                        </p:attrNameLst>
                                      </p:cBhvr>
                                      <p:to>
                                        <p:strVal val="visible"/>
                                      </p:to>
                                    </p:set>
                                    <p:animEffect transition="in" filter="blinds(horizontal)">
                                      <p:cBhvr>
                                        <p:cTn id="7" dur="500"/>
                                        <p:tgtEl>
                                          <p:spTgt spid="6860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6083">
                                            <p:txEl>
                                              <p:pRg st="0" end="0"/>
                                            </p:txEl>
                                          </p:spTgt>
                                        </p:tgtEl>
                                        <p:attrNameLst>
                                          <p:attrName>style.visibility</p:attrName>
                                        </p:attrNameLst>
                                      </p:cBhvr>
                                      <p:to>
                                        <p:strVal val="visible"/>
                                      </p:to>
                                    </p:set>
                                    <p:animEffect transition="in" filter="blinds(horizontal)">
                                      <p:cBhvr>
                                        <p:cTn id="12" dur="500"/>
                                        <p:tgtEl>
                                          <p:spTgt spid="6860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6083">
                                            <p:txEl>
                                              <p:pRg st="1" end="1"/>
                                            </p:txEl>
                                          </p:spTgt>
                                        </p:tgtEl>
                                        <p:attrNameLst>
                                          <p:attrName>style.visibility</p:attrName>
                                        </p:attrNameLst>
                                      </p:cBhvr>
                                      <p:to>
                                        <p:strVal val="visible"/>
                                      </p:to>
                                    </p:set>
                                    <p:animEffect transition="in" filter="blinds(horizontal)">
                                      <p:cBhvr>
                                        <p:cTn id="17" dur="500"/>
                                        <p:tgtEl>
                                          <p:spTgt spid="6860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6083">
                                            <p:txEl>
                                              <p:pRg st="2" end="2"/>
                                            </p:txEl>
                                          </p:spTgt>
                                        </p:tgtEl>
                                        <p:attrNameLst>
                                          <p:attrName>style.visibility</p:attrName>
                                        </p:attrNameLst>
                                      </p:cBhvr>
                                      <p:to>
                                        <p:strVal val="visible"/>
                                      </p:to>
                                    </p:set>
                                    <p:animEffect transition="in" filter="blinds(horizontal)">
                                      <p:cBhvr>
                                        <p:cTn id="22" dur="500"/>
                                        <p:tgtEl>
                                          <p:spTgt spid="68608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86729"/>
                                        </p:tgtEl>
                                        <p:attrNameLst>
                                          <p:attrName>style.visibility</p:attrName>
                                        </p:attrNameLst>
                                      </p:cBhvr>
                                      <p:to>
                                        <p:strVal val="visible"/>
                                      </p:to>
                                    </p:set>
                                    <p:animEffect transition="in" filter="box(out)">
                                      <p:cBhvr>
                                        <p:cTn id="27" dur="2000"/>
                                        <p:tgtEl>
                                          <p:spTgt spid="286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82" grpId="0"/>
      <p:bldP spid="686083" grpId="0" build="p"/>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76200" y="4876800"/>
            <a:ext cx="9144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b="1" i="1">
                <a:ea typeface="Arial Unicode MS" pitchFamily="34" charset="-128"/>
                <a:cs typeface="Arial Unicode MS" pitchFamily="34" charset="-128"/>
              </a:rPr>
              <a:t>¡Agente Desconocido </a:t>
            </a:r>
            <a:r>
              <a:rPr lang="es-MX">
                <a:ea typeface="Arial Unicode MS" pitchFamily="34" charset="-128"/>
                <a:cs typeface="Arial Unicode MS" pitchFamily="34" charset="-128"/>
              </a:rPr>
              <a:t>(un golpe)</a:t>
            </a:r>
            <a:r>
              <a:rPr lang="es-MX" b="1" i="1">
                <a:ea typeface="Arial Unicode MS" pitchFamily="34" charset="-128"/>
                <a:cs typeface="Arial Unicode MS" pitchFamily="34" charset="-128"/>
              </a:rPr>
              <a:t>, Creador Invisible manifestado en nuestros Maestros (</a:t>
            </a:r>
            <a:r>
              <a:rPr lang="es-MX">
                <a:ea typeface="Arial Unicode MS" pitchFamily="34" charset="-128"/>
                <a:cs typeface="Arial Unicode MS" pitchFamily="34" charset="-128"/>
              </a:rPr>
              <a:t>golpe)</a:t>
            </a:r>
            <a:r>
              <a:rPr lang="es-MX" b="1" i="1">
                <a:ea typeface="Arial Unicode MS" pitchFamily="34" charset="-128"/>
                <a:cs typeface="Arial Unicode MS" pitchFamily="34" charset="-128"/>
              </a:rPr>
              <a:t>, Martínez de Pasquales </a:t>
            </a:r>
            <a:r>
              <a:rPr lang="es-MX">
                <a:ea typeface="Arial Unicode MS" pitchFamily="34" charset="-128"/>
                <a:cs typeface="Arial Unicode MS" pitchFamily="34" charset="-128"/>
              </a:rPr>
              <a:t>(golpe)</a:t>
            </a:r>
            <a:r>
              <a:rPr lang="es-MX" b="1" i="1">
                <a:ea typeface="Arial Unicode MS" pitchFamily="34" charset="-128"/>
                <a:cs typeface="Arial Unicode MS" pitchFamily="34" charset="-128"/>
              </a:rPr>
              <a:t>, Maestro visible, Soberano Fundador de nuestra Orden </a:t>
            </a:r>
            <a:r>
              <a:rPr lang="es-MX">
                <a:ea typeface="Arial Unicode MS" pitchFamily="34" charset="-128"/>
                <a:cs typeface="Arial Unicode MS" pitchFamily="34" charset="-128"/>
              </a:rPr>
              <a:t>(golpe)</a:t>
            </a:r>
            <a:r>
              <a:rPr lang="es-MX" b="1" i="1">
                <a:ea typeface="Arial Unicode MS" pitchFamily="34" charset="-128"/>
                <a:cs typeface="Arial Unicode MS" pitchFamily="34" charset="-128"/>
              </a:rPr>
              <a:t>, Juan Willermoz </a:t>
            </a:r>
            <a:r>
              <a:rPr lang="es-MX">
                <a:ea typeface="Arial Unicode MS" pitchFamily="34" charset="-128"/>
                <a:cs typeface="Arial Unicode MS" pitchFamily="34" charset="-128"/>
              </a:rPr>
              <a:t>(golpe)</a:t>
            </a:r>
            <a:r>
              <a:rPr lang="es-MX" b="1" i="1">
                <a:ea typeface="Arial Unicode MS" pitchFamily="34" charset="-128"/>
                <a:cs typeface="Arial Unicode MS" pitchFamily="34" charset="-128"/>
              </a:rPr>
              <a:t>, Louis Claude de Saint Martin, Maestro Místicamente iluminado </a:t>
            </a:r>
            <a:r>
              <a:rPr lang="es-MX">
                <a:ea typeface="Arial Unicode MS" pitchFamily="34" charset="-128"/>
                <a:cs typeface="Arial Unicode MS" pitchFamily="34" charset="-128"/>
              </a:rPr>
              <a:t>(golpe)</a:t>
            </a:r>
            <a:r>
              <a:rPr lang="es-MX" b="1" i="1">
                <a:ea typeface="Arial Unicode MS" pitchFamily="34" charset="-128"/>
                <a:cs typeface="Arial Unicode MS" pitchFamily="34" charset="-128"/>
              </a:rPr>
              <a:t>, y ustedes, fieles Caballeros de la Verdad </a:t>
            </a:r>
            <a:r>
              <a:rPr lang="es-MX">
                <a:ea typeface="Arial Unicode MS" pitchFamily="34" charset="-128"/>
                <a:cs typeface="Arial Unicode MS" pitchFamily="34" charset="-128"/>
              </a:rPr>
              <a:t>(golpe)</a:t>
            </a:r>
            <a:r>
              <a:rPr lang="es-MX" b="1" i="1">
                <a:ea typeface="Arial Unicode MS" pitchFamily="34" charset="-128"/>
                <a:cs typeface="Arial Unicode MS" pitchFamily="34" charset="-128"/>
              </a:rPr>
              <a:t>,</a:t>
            </a:r>
            <a:r>
              <a:rPr lang="es-MX">
                <a:ea typeface="Arial Unicode MS" pitchFamily="34" charset="-128"/>
                <a:cs typeface="Arial Unicode MS" pitchFamily="34" charset="-128"/>
              </a:rPr>
              <a:t> </a:t>
            </a:r>
            <a:r>
              <a:rPr lang="es-MX" b="1" i="1">
                <a:ea typeface="Arial Unicode MS" pitchFamily="34" charset="-128"/>
                <a:cs typeface="Arial Unicode MS" pitchFamily="34" charset="-128"/>
              </a:rPr>
              <a:t>¡Nosotros los invocamos!</a:t>
            </a:r>
          </a:p>
        </p:txBody>
      </p:sp>
      <p:pic>
        <p:nvPicPr>
          <p:cNvPr id="287752" name="Picture 8" descr="Martinismo-Fundad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87752"/>
                                        </p:tgtEl>
                                        <p:attrNameLst>
                                          <p:attrName>style.visibility</p:attrName>
                                        </p:attrNameLst>
                                      </p:cBhvr>
                                      <p:to>
                                        <p:strVal val="visible"/>
                                      </p:to>
                                    </p:set>
                                    <p:animEffect transition="in" filter="box(out)">
                                      <p:cBhvr>
                                        <p:cTn id="12" dur="5000"/>
                                        <p:tgtEl>
                                          <p:spTgt spid="287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805" name="Picture 13" descr="http://www.yhwh.com/cross/cross2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375" y="0"/>
            <a:ext cx="6956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CuadroTexto"/>
          <p:cNvSpPr txBox="1">
            <a:spLocks noChangeArrowheads="1"/>
          </p:cNvSpPr>
          <p:nvPr/>
        </p:nvSpPr>
        <p:spPr bwMode="auto">
          <a:xfrm>
            <a:off x="152400" y="815975"/>
            <a:ext cx="2209800" cy="20320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¡Los invocamos por el glorioso Nombre de IESCHOUA, Gran Arquitecto del Universo, bajo sus auspicios y protección!</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89805"/>
                                        </p:tgtEl>
                                        <p:attrNameLst>
                                          <p:attrName>style.visibility</p:attrName>
                                        </p:attrNameLst>
                                      </p:cBhvr>
                                      <p:to>
                                        <p:strVal val="visible"/>
                                      </p:to>
                                    </p:set>
                                    <p:animEffect transition="in" filter="box(in)">
                                      <p:cBhvr>
                                        <p:cTn id="7" dur="2000"/>
                                        <p:tgtEl>
                                          <p:spTgt spid="2898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6" name="Picture 8" descr="https://1.bp.blogspot.com/-E6jIGborpKk/VT-WHaS39dI/AAAAAAAAC8E/8Lje7-2ByJ0/w800-h800/martin%2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8188"/>
            <a:ext cx="9144000"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876300" y="228600"/>
            <a:ext cx="7353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Ceremonia de invocación, en una Orden Martinista, que no es la OMT</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8776"/>
                                        </p:tgtEl>
                                        <p:attrNameLst>
                                          <p:attrName>style.visibility</p:attrName>
                                        </p:attrNameLst>
                                      </p:cBhvr>
                                      <p:to>
                                        <p:strVal val="visible"/>
                                      </p:to>
                                    </p:set>
                                    <p:animEffect transition="in" filter="box(out)">
                                      <p:cBhvr>
                                        <p:cTn id="7" dur="2000"/>
                                        <p:tgtEl>
                                          <p:spTgt spid="2887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4034" name="Rectangle 2"/>
          <p:cNvSpPr>
            <a:spLocks noGrp="1" noChangeArrowheads="1"/>
          </p:cNvSpPr>
          <p:nvPr>
            <p:ph type="title"/>
          </p:nvPr>
        </p:nvSpPr>
        <p:spPr/>
        <p:txBody>
          <a:bodyPr/>
          <a:lstStyle/>
          <a:p>
            <a:pPr eaLnBrk="1" hangingPunct="1"/>
            <a:r>
              <a:rPr lang="es-AR" smtClean="0"/>
              <a:t>La Apertura</a:t>
            </a:r>
            <a:endParaRPr lang="es-ES_tradnl" smtClean="0"/>
          </a:p>
        </p:txBody>
      </p:sp>
      <p:sp>
        <p:nvSpPr>
          <p:cNvPr id="684035" name="Rectangle 3"/>
          <p:cNvSpPr>
            <a:spLocks noGrp="1" noChangeArrowheads="1"/>
          </p:cNvSpPr>
          <p:nvPr>
            <p:ph sz="half" idx="1"/>
          </p:nvPr>
        </p:nvSpPr>
        <p:spPr>
          <a:xfrm>
            <a:off x="381000" y="1524000"/>
            <a:ext cx="4114800" cy="4525963"/>
          </a:xfrm>
        </p:spPr>
        <p:txBody>
          <a:bodyPr/>
          <a:lstStyle/>
          <a:p>
            <a:pPr eaLnBrk="1" hangingPunct="1">
              <a:lnSpc>
                <a:spcPct val="80000"/>
              </a:lnSpc>
            </a:pPr>
            <a:r>
              <a:rPr lang="es-MX" sz="2000" smtClean="0"/>
              <a:t>La invocación es el acto Ritual culminante de la Apertura.</a:t>
            </a:r>
          </a:p>
          <a:p>
            <a:pPr eaLnBrk="1" hangingPunct="1">
              <a:lnSpc>
                <a:spcPct val="80000"/>
              </a:lnSpc>
            </a:pPr>
            <a:r>
              <a:rPr lang="es-MX" sz="2000" smtClean="0"/>
              <a:t>Siguen luego más golpes de mazo y las declaraciones usuales del Maestro y del Archivero.</a:t>
            </a:r>
          </a:p>
          <a:p>
            <a:pPr eaLnBrk="1" hangingPunct="1">
              <a:lnSpc>
                <a:spcPct val="80000"/>
              </a:lnSpc>
            </a:pPr>
            <a:r>
              <a:rPr lang="es-MX" sz="2000" smtClean="0"/>
              <a:t>Sin embargo, es interesante observar que el Archivero dice: «La has abierto de acuerdo con la Antigua Observancia».</a:t>
            </a:r>
          </a:p>
          <a:p>
            <a:pPr eaLnBrk="1" hangingPunct="1">
              <a:lnSpc>
                <a:spcPct val="80000"/>
              </a:lnSpc>
            </a:pPr>
            <a:r>
              <a:rPr lang="es-MX" sz="2000" smtClean="0"/>
              <a:t>Con cierta ingenuidad, el Ritual está reconociendo que aquí nos movemos más dentro del Ritualismo paramasónico que dentro del misticismo de Saint Martin, al aludir casi explícitamente a la Orden de la Estricta Observancia, uno de cuyos símbolos aquí se muestra.</a:t>
            </a:r>
            <a:endParaRPr lang="es-ES_tradnl" sz="2000" smtClean="0"/>
          </a:p>
        </p:txBody>
      </p:sp>
      <p:pic>
        <p:nvPicPr>
          <p:cNvPr id="290823" name="Picture 7" descr="http://www.esoblogs.net/wp-content/uploads/2010/07/croix_S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375" y="1663700"/>
            <a:ext cx="426402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4034"/>
                                        </p:tgtEl>
                                        <p:attrNameLst>
                                          <p:attrName>style.visibility</p:attrName>
                                        </p:attrNameLst>
                                      </p:cBhvr>
                                      <p:to>
                                        <p:strVal val="visible"/>
                                      </p:to>
                                    </p:set>
                                    <p:animEffect transition="in" filter="blinds(horizontal)">
                                      <p:cBhvr>
                                        <p:cTn id="7" dur="500"/>
                                        <p:tgtEl>
                                          <p:spTgt spid="6840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4035">
                                            <p:txEl>
                                              <p:pRg st="0" end="0"/>
                                            </p:txEl>
                                          </p:spTgt>
                                        </p:tgtEl>
                                        <p:attrNameLst>
                                          <p:attrName>style.visibility</p:attrName>
                                        </p:attrNameLst>
                                      </p:cBhvr>
                                      <p:to>
                                        <p:strVal val="visible"/>
                                      </p:to>
                                    </p:set>
                                    <p:animEffect transition="in" filter="blinds(horizontal)">
                                      <p:cBhvr>
                                        <p:cTn id="12" dur="500"/>
                                        <p:tgtEl>
                                          <p:spTgt spid="6840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4035">
                                            <p:txEl>
                                              <p:pRg st="1" end="1"/>
                                            </p:txEl>
                                          </p:spTgt>
                                        </p:tgtEl>
                                        <p:attrNameLst>
                                          <p:attrName>style.visibility</p:attrName>
                                        </p:attrNameLst>
                                      </p:cBhvr>
                                      <p:to>
                                        <p:strVal val="visible"/>
                                      </p:to>
                                    </p:set>
                                    <p:animEffect transition="in" filter="blinds(horizontal)">
                                      <p:cBhvr>
                                        <p:cTn id="17" dur="500"/>
                                        <p:tgtEl>
                                          <p:spTgt spid="68403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4035">
                                            <p:txEl>
                                              <p:pRg st="2" end="2"/>
                                            </p:txEl>
                                          </p:spTgt>
                                        </p:tgtEl>
                                        <p:attrNameLst>
                                          <p:attrName>style.visibility</p:attrName>
                                        </p:attrNameLst>
                                      </p:cBhvr>
                                      <p:to>
                                        <p:strVal val="visible"/>
                                      </p:to>
                                    </p:set>
                                    <p:animEffect transition="in" filter="blinds(horizontal)">
                                      <p:cBhvr>
                                        <p:cTn id="22" dur="500"/>
                                        <p:tgtEl>
                                          <p:spTgt spid="68403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84035">
                                            <p:txEl>
                                              <p:pRg st="3" end="3"/>
                                            </p:txEl>
                                          </p:spTgt>
                                        </p:tgtEl>
                                        <p:attrNameLst>
                                          <p:attrName>style.visibility</p:attrName>
                                        </p:attrNameLst>
                                      </p:cBhvr>
                                      <p:to>
                                        <p:strVal val="visible"/>
                                      </p:to>
                                    </p:set>
                                    <p:animEffect transition="in" filter="blinds(horizontal)">
                                      <p:cBhvr>
                                        <p:cTn id="27" dur="500"/>
                                        <p:tgtEl>
                                          <p:spTgt spid="6840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290823"/>
                                        </p:tgtEl>
                                        <p:attrNameLst>
                                          <p:attrName>style.visibility</p:attrName>
                                        </p:attrNameLst>
                                      </p:cBhvr>
                                      <p:to>
                                        <p:strVal val="visible"/>
                                      </p:to>
                                    </p:set>
                                    <p:animEffect transition="in" filter="box(out)">
                                      <p:cBhvr>
                                        <p:cTn id="32" dur="2000"/>
                                        <p:tgtEl>
                                          <p:spTgt spid="290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4034" grpId="0" autoUpdateAnimBg="0"/>
      <p:bldP spid="684035" grpId="0" build="p" autoUpdateAnimBg="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http://4.bp.blogspot.com/_ODu6cS1vsYs/TUGd1YT3fRI/AAAAAAAAAKE/WaVRqidR61Q/s1600/6610_1109795947981_1319317895_30359995_360752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88"/>
            <a:ext cx="90678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0"/>
          <p:cNvSpPr txBox="1">
            <a:spLocks noChangeArrowheads="1"/>
          </p:cNvSpPr>
          <p:nvPr/>
        </p:nvSpPr>
        <p:spPr bwMode="auto">
          <a:xfrm>
            <a:off x="288925" y="101600"/>
            <a:ext cx="8626475" cy="3698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b="1"/>
              <a:t>Ritual en una Orden contemporánea de la Estricta Observancia Templaria</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2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7106" name="Rectangle 2"/>
          <p:cNvSpPr>
            <a:spLocks noGrp="1" noChangeArrowheads="1"/>
          </p:cNvSpPr>
          <p:nvPr>
            <p:ph type="title"/>
          </p:nvPr>
        </p:nvSpPr>
        <p:spPr/>
        <p:txBody>
          <a:bodyPr/>
          <a:lstStyle/>
          <a:p>
            <a:pPr eaLnBrk="1" hangingPunct="1"/>
            <a:r>
              <a:rPr lang="es-AR" smtClean="0"/>
              <a:t>La Clausura</a:t>
            </a:r>
            <a:endParaRPr lang="es-ES_tradnl" smtClean="0"/>
          </a:p>
        </p:txBody>
      </p:sp>
      <p:sp>
        <p:nvSpPr>
          <p:cNvPr id="687107" name="Rectangle 3"/>
          <p:cNvSpPr>
            <a:spLocks noGrp="1" noChangeArrowheads="1"/>
          </p:cNvSpPr>
          <p:nvPr>
            <p:ph type="body" sz="half" idx="1"/>
          </p:nvPr>
        </p:nvSpPr>
        <p:spPr>
          <a:xfrm>
            <a:off x="457200" y="1600200"/>
            <a:ext cx="3733800" cy="4724400"/>
          </a:xfrm>
        </p:spPr>
        <p:txBody>
          <a:bodyPr/>
          <a:lstStyle/>
          <a:p>
            <a:pPr eaLnBrk="1" hangingPunct="1">
              <a:lnSpc>
                <a:spcPct val="80000"/>
              </a:lnSpc>
            </a:pPr>
            <a:r>
              <a:rPr lang="es-MX" sz="2000" smtClean="0"/>
              <a:t>Después de las formalidades habituales, tales como preguntar si alguno de los presentes tiene algo que proponer para el bienestar del Templo o de la Orden en general, y de asegurarse que el eco permanece silencioso, se procede a la Clausura Ritual, también centrada, al igual que la Apertura, en una invocación.</a:t>
            </a:r>
          </a:p>
          <a:p>
            <a:pPr eaLnBrk="1" hangingPunct="1">
              <a:lnSpc>
                <a:spcPct val="80000"/>
              </a:lnSpc>
            </a:pPr>
            <a:r>
              <a:rPr lang="es-MX" sz="2000" smtClean="0"/>
              <a:t>El Maestro prepara el momento con siete golpes de mazo, el séptimo más fuerte que los precedentes.</a:t>
            </a:r>
            <a:endParaRPr lang="es-ES_tradnl" sz="2000" smtClean="0"/>
          </a:p>
        </p:txBody>
      </p:sp>
      <p:pic>
        <p:nvPicPr>
          <p:cNvPr id="293896" name="Picture 8" descr="http://www.am-mo.org/img/ruseag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43050"/>
            <a:ext cx="38862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7106"/>
                                        </p:tgtEl>
                                        <p:attrNameLst>
                                          <p:attrName>style.visibility</p:attrName>
                                        </p:attrNameLst>
                                      </p:cBhvr>
                                      <p:to>
                                        <p:strVal val="visible"/>
                                      </p:to>
                                    </p:set>
                                    <p:animEffect transition="in" filter="blinds(horizontal)">
                                      <p:cBhvr>
                                        <p:cTn id="7" dur="500"/>
                                        <p:tgtEl>
                                          <p:spTgt spid="687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7107">
                                            <p:txEl>
                                              <p:pRg st="0" end="0"/>
                                            </p:txEl>
                                          </p:spTgt>
                                        </p:tgtEl>
                                        <p:attrNameLst>
                                          <p:attrName>style.visibility</p:attrName>
                                        </p:attrNameLst>
                                      </p:cBhvr>
                                      <p:to>
                                        <p:strVal val="visible"/>
                                      </p:to>
                                    </p:set>
                                    <p:animEffect transition="in" filter="blinds(horizontal)">
                                      <p:cBhvr>
                                        <p:cTn id="12" dur="500"/>
                                        <p:tgtEl>
                                          <p:spTgt spid="6871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7107">
                                            <p:txEl>
                                              <p:pRg st="1" end="1"/>
                                            </p:txEl>
                                          </p:spTgt>
                                        </p:tgtEl>
                                        <p:attrNameLst>
                                          <p:attrName>style.visibility</p:attrName>
                                        </p:attrNameLst>
                                      </p:cBhvr>
                                      <p:to>
                                        <p:strVal val="visible"/>
                                      </p:to>
                                    </p:set>
                                    <p:animEffect transition="in" filter="blinds(horizontal)">
                                      <p:cBhvr>
                                        <p:cTn id="17" dur="500"/>
                                        <p:tgtEl>
                                          <p:spTgt spid="6871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93896"/>
                                        </p:tgtEl>
                                        <p:attrNameLst>
                                          <p:attrName>style.visibility</p:attrName>
                                        </p:attrNameLst>
                                      </p:cBhvr>
                                      <p:to>
                                        <p:strVal val="visible"/>
                                      </p:to>
                                    </p:set>
                                    <p:animEffect transition="in" filter="box(out)">
                                      <p:cBhvr>
                                        <p:cTn id="22" dur="2000"/>
                                        <p:tgtEl>
                                          <p:spTgt spid="293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106" grpId="0" autoUpdateAnimBg="0"/>
      <p:bldP spid="687107" grpId="0" build="p" autoUpdateAnimBg="0"/>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6" name="Text Box 8"/>
          <p:cNvSpPr txBox="1">
            <a:spLocks noChangeArrowheads="1"/>
          </p:cNvSpPr>
          <p:nvPr/>
        </p:nvSpPr>
        <p:spPr bwMode="auto">
          <a:xfrm>
            <a:off x="212725" y="228600"/>
            <a:ext cx="855027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b="1" i="1">
                <a:ea typeface="Arial Unicode MS" pitchFamily="34" charset="-128"/>
                <a:cs typeface="Arial Unicode MS" pitchFamily="34" charset="-128"/>
              </a:rPr>
              <a:t>¡Oh, hombres regenerados, Principios que están evolucionando hacia lo Invisible!¡Oh, Sublimes Maestros!¡Oh, Maestro Desconocido, que vives perpetuamente en el Occidente!¡Oh, Divino y Venerado, te damos las gracias por haber venido a ayudarnos y a presidir nuestros trabajos!¡Que nuestras aspiraciones se eleven hasta ti en las regiones celestes y astrales!</a:t>
            </a:r>
            <a:endParaRPr lang="es-ES_tradnl" b="1" i="1">
              <a:ea typeface="Arial Unicode MS" pitchFamily="34" charset="-128"/>
              <a:cs typeface="Arial Unicode MS" pitchFamily="34" charset="-128"/>
            </a:endParaRPr>
          </a:p>
        </p:txBody>
      </p:sp>
      <p:pic>
        <p:nvPicPr>
          <p:cNvPr id="293894" name="Picture 6" descr="Papus_Sauto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1738" y="1828800"/>
            <a:ext cx="4386262"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3895" name="Text Box 7"/>
          <p:cNvSpPr txBox="1">
            <a:spLocks noChangeArrowheads="1"/>
          </p:cNvSpPr>
          <p:nvPr/>
        </p:nvSpPr>
        <p:spPr bwMode="auto">
          <a:xfrm>
            <a:off x="365125" y="2779713"/>
            <a:ext cx="18351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Collar Martinista</a:t>
            </a:r>
          </a:p>
          <a:p>
            <a:pPr eaLnBrk="1" hangingPunct="1"/>
            <a:r>
              <a:rPr lang="es-AR"/>
              <a:t>utilizado por </a:t>
            </a:r>
          </a:p>
          <a:p>
            <a:pPr eaLnBrk="1" hangingPunct="1"/>
            <a:r>
              <a:rPr lang="es-AR"/>
              <a:t>Papus</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3896"/>
                                        </p:tgtEl>
                                        <p:attrNameLst>
                                          <p:attrName>style.visibility</p:attrName>
                                        </p:attrNameLst>
                                      </p:cBhvr>
                                      <p:to>
                                        <p:strVal val="visible"/>
                                      </p:to>
                                    </p:set>
                                    <p:animEffect transition="in" filter="fade">
                                      <p:cBhvr>
                                        <p:cTn id="7" dur="2000"/>
                                        <p:tgtEl>
                                          <p:spTgt spid="2938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93894"/>
                                        </p:tgtEl>
                                        <p:attrNameLst>
                                          <p:attrName>style.visibility</p:attrName>
                                        </p:attrNameLst>
                                      </p:cBhvr>
                                      <p:to>
                                        <p:strVal val="visible"/>
                                      </p:to>
                                    </p:set>
                                    <p:animEffect transition="in" filter="box(out)">
                                      <p:cBhvr>
                                        <p:cTn id="12" dur="2000"/>
                                        <p:tgtEl>
                                          <p:spTgt spid="2938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3895"/>
                                        </p:tgtEl>
                                        <p:attrNameLst>
                                          <p:attrName>style.visibility</p:attrName>
                                        </p:attrNameLst>
                                      </p:cBhvr>
                                      <p:to>
                                        <p:strVal val="visible"/>
                                      </p:to>
                                    </p:set>
                                    <p:animEffect transition="in" filter="fade">
                                      <p:cBhvr>
                                        <p:cTn id="17" dur="2000"/>
                                        <p:tgtEl>
                                          <p:spTgt spid="293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6" grpId="0"/>
      <p:bldP spid="293895"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23" name="Text Box 7"/>
          <p:cNvSpPr txBox="1">
            <a:spLocks noChangeArrowheads="1"/>
          </p:cNvSpPr>
          <p:nvPr/>
        </p:nvSpPr>
        <p:spPr bwMode="auto">
          <a:xfrm>
            <a:off x="838200" y="196850"/>
            <a:ext cx="7600950" cy="915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i="1"/>
              <a:t>¡Oh, Perfecto Iniciado: mantennos bajo tu serena protección, a nosotros, </a:t>
            </a:r>
          </a:p>
          <a:p>
            <a:pPr algn="ctr" eaLnBrk="1" hangingPunct="1"/>
            <a:r>
              <a:rPr lang="es-AR" i="1"/>
              <a:t>Adeptos de las Verdades Eternas!</a:t>
            </a:r>
          </a:p>
          <a:p>
            <a:pPr algn="ctr" eaLnBrk="1" hangingPunct="1"/>
            <a:endParaRPr lang="es-ES_tradnl" i="1"/>
          </a:p>
        </p:txBody>
      </p:sp>
      <p:pic>
        <p:nvPicPr>
          <p:cNvPr id="294918" name="Picture 6" descr="Simbolo_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95400"/>
            <a:ext cx="5410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94918"/>
                                        </p:tgtEl>
                                        <p:attrNameLst>
                                          <p:attrName>style.visibility</p:attrName>
                                        </p:attrNameLst>
                                      </p:cBhvr>
                                      <p:to>
                                        <p:strVal val="visible"/>
                                      </p:to>
                                    </p:set>
                                    <p:animEffect transition="in" filter="box(out)">
                                      <p:cBhvr>
                                        <p:cTn id="7" dur="2000"/>
                                        <p:tgtEl>
                                          <p:spTgt spid="2949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0823"/>
                                        </p:tgtEl>
                                        <p:attrNameLst>
                                          <p:attrName>style.visibility</p:attrName>
                                        </p:attrNameLst>
                                      </p:cBhvr>
                                      <p:to>
                                        <p:strVal val="visible"/>
                                      </p:to>
                                    </p:set>
                                    <p:animEffect transition="in" filter="fade">
                                      <p:cBhvr>
                                        <p:cTn id="12" dur="2000"/>
                                        <p:tgtEl>
                                          <p:spTgt spid="290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23"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ChangeArrowheads="1"/>
          </p:cNvSpPr>
          <p:nvPr>
            <p:ph type="title"/>
          </p:nvPr>
        </p:nvSpPr>
        <p:spPr/>
        <p:txBody>
          <a:bodyPr/>
          <a:lstStyle/>
          <a:p>
            <a:pPr eaLnBrk="1" hangingPunct="1"/>
            <a:r>
              <a:rPr lang="es-MX" sz="4000" smtClean="0"/>
              <a:t>En los Rituales más antiguos…</a:t>
            </a:r>
            <a:endParaRPr lang="es-ES_tradnl" sz="4000" smtClean="0"/>
          </a:p>
        </p:txBody>
      </p:sp>
      <p:sp>
        <p:nvSpPr>
          <p:cNvPr id="688131" name="Rectangle 3"/>
          <p:cNvSpPr>
            <a:spLocks noGrp="1" noChangeArrowheads="1"/>
          </p:cNvSpPr>
          <p:nvPr>
            <p:ph sz="half" idx="1"/>
          </p:nvPr>
        </p:nvSpPr>
        <p:spPr>
          <a:xfrm>
            <a:off x="76200" y="1600200"/>
            <a:ext cx="3886200" cy="4525963"/>
          </a:xfrm>
        </p:spPr>
        <p:txBody>
          <a:bodyPr/>
          <a:lstStyle/>
          <a:p>
            <a:pPr eaLnBrk="1" hangingPunct="1"/>
            <a:r>
              <a:rPr lang="es-ES" sz="1800" b="1" smtClean="0"/>
              <a:t>En la invocación anterior, en lugar del término “protección” se empleaba el vocablo filosófico “Aegis”, que presenta un profundo simbolismo.</a:t>
            </a:r>
          </a:p>
          <a:p>
            <a:r>
              <a:rPr lang="es-ES_tradnl" sz="1800" b="1" smtClean="0"/>
              <a:t>La égida o aegis (en griego antiguo: αἰγίς, aigís) era uno de los elementos principales de la armadura prodigiosa de Zeus y de Atenea. Generalmente la égida de Zeus era un escudo, y la de Atenea una coraza de piel de cabra. </a:t>
            </a:r>
          </a:p>
          <a:p>
            <a:r>
              <a:rPr lang="es-ES_tradnl" sz="1800" b="1" smtClean="0"/>
              <a:t>Por extensión, significa también ‘escudo’, ‘protección’, ‘defensa’. </a:t>
            </a:r>
          </a:p>
        </p:txBody>
      </p:sp>
      <p:pic>
        <p:nvPicPr>
          <p:cNvPr id="295944" name="Picture 8" descr="800px-Athena_aigis_Cdm_Paris_2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752600"/>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5945" name="Text Box 9"/>
          <p:cNvSpPr txBox="1">
            <a:spLocks noChangeArrowheads="1"/>
          </p:cNvSpPr>
          <p:nvPr/>
        </p:nvSpPr>
        <p:spPr bwMode="auto">
          <a:xfrm>
            <a:off x="5181600" y="6019800"/>
            <a:ext cx="2914650" cy="641350"/>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Atenea llevando la égida </a:t>
            </a:r>
          </a:p>
          <a:p>
            <a:pPr eaLnBrk="1" hangingPunct="1"/>
            <a:r>
              <a:rPr lang="es-AR" b="1">
                <a:ea typeface="Arial Unicode MS" pitchFamily="34" charset="-128"/>
                <a:cs typeface="Arial Unicode MS" pitchFamily="34" charset="-128"/>
              </a:rPr>
              <a:t>con flecos de serpientes</a:t>
            </a:r>
            <a:endParaRPr lang="es-ES_tradnl" b="1">
              <a:ea typeface="Arial Unicode MS" pitchFamily="34" charset="-128"/>
              <a:cs typeface="Arial Unicode MS" pitchFamily="34" charset="-128"/>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8130"/>
                                        </p:tgtEl>
                                        <p:attrNameLst>
                                          <p:attrName>style.visibility</p:attrName>
                                        </p:attrNameLst>
                                      </p:cBhvr>
                                      <p:to>
                                        <p:strVal val="visible"/>
                                      </p:to>
                                    </p:set>
                                    <p:animEffect transition="in" filter="blinds(horizontal)">
                                      <p:cBhvr>
                                        <p:cTn id="7" dur="500"/>
                                        <p:tgtEl>
                                          <p:spTgt spid="688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8131">
                                            <p:txEl>
                                              <p:pRg st="0" end="0"/>
                                            </p:txEl>
                                          </p:spTgt>
                                        </p:tgtEl>
                                        <p:attrNameLst>
                                          <p:attrName>style.visibility</p:attrName>
                                        </p:attrNameLst>
                                      </p:cBhvr>
                                      <p:to>
                                        <p:strVal val="visible"/>
                                      </p:to>
                                    </p:set>
                                    <p:animEffect transition="in" filter="blinds(horizontal)">
                                      <p:cBhvr>
                                        <p:cTn id="12" dur="500"/>
                                        <p:tgtEl>
                                          <p:spTgt spid="6881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8131">
                                            <p:txEl>
                                              <p:pRg st="1" end="1"/>
                                            </p:txEl>
                                          </p:spTgt>
                                        </p:tgtEl>
                                        <p:attrNameLst>
                                          <p:attrName>style.visibility</p:attrName>
                                        </p:attrNameLst>
                                      </p:cBhvr>
                                      <p:to>
                                        <p:strVal val="visible"/>
                                      </p:to>
                                    </p:set>
                                    <p:animEffect transition="in" filter="blinds(horizontal)">
                                      <p:cBhvr>
                                        <p:cTn id="17" dur="500"/>
                                        <p:tgtEl>
                                          <p:spTgt spid="6881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8131">
                                            <p:txEl>
                                              <p:pRg st="2" end="2"/>
                                            </p:txEl>
                                          </p:spTgt>
                                        </p:tgtEl>
                                        <p:attrNameLst>
                                          <p:attrName>style.visibility</p:attrName>
                                        </p:attrNameLst>
                                      </p:cBhvr>
                                      <p:to>
                                        <p:strVal val="visible"/>
                                      </p:to>
                                    </p:set>
                                    <p:animEffect transition="in" filter="blinds(horizontal)">
                                      <p:cBhvr>
                                        <p:cTn id="22" dur="500"/>
                                        <p:tgtEl>
                                          <p:spTgt spid="6881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95944"/>
                                        </p:tgtEl>
                                        <p:attrNameLst>
                                          <p:attrName>style.visibility</p:attrName>
                                        </p:attrNameLst>
                                      </p:cBhvr>
                                      <p:to>
                                        <p:strVal val="visible"/>
                                      </p:to>
                                    </p:set>
                                    <p:animEffect transition="in" filter="box(out)">
                                      <p:cBhvr>
                                        <p:cTn id="27" dur="2000"/>
                                        <p:tgtEl>
                                          <p:spTgt spid="29594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5945"/>
                                        </p:tgtEl>
                                        <p:attrNameLst>
                                          <p:attrName>style.visibility</p:attrName>
                                        </p:attrNameLst>
                                      </p:cBhvr>
                                      <p:to>
                                        <p:strVal val="visible"/>
                                      </p:to>
                                    </p:set>
                                    <p:animEffect transition="in" filter="fade">
                                      <p:cBhvr>
                                        <p:cTn id="32" dur="2000"/>
                                        <p:tgtEl>
                                          <p:spTgt spid="295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8130" grpId="0"/>
      <p:bldP spid="688131" grpId="0" build="p"/>
      <p:bldP spid="295945"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p:txBody>
          <a:bodyPr/>
          <a:lstStyle/>
          <a:p>
            <a:pPr eaLnBrk="1" hangingPunct="1"/>
            <a:r>
              <a:rPr lang="es-MX" smtClean="0"/>
              <a:t>El Aegis</a:t>
            </a:r>
            <a:endParaRPr lang="es-ES_tradnl" smtClean="0"/>
          </a:p>
        </p:txBody>
      </p:sp>
      <p:sp>
        <p:nvSpPr>
          <p:cNvPr id="689155" name="Rectangle 3"/>
          <p:cNvSpPr>
            <a:spLocks noGrp="1" noChangeArrowheads="1"/>
          </p:cNvSpPr>
          <p:nvPr>
            <p:ph type="body" idx="1"/>
          </p:nvPr>
        </p:nvSpPr>
        <p:spPr>
          <a:xfrm>
            <a:off x="457200" y="1600200"/>
            <a:ext cx="8229600" cy="4525963"/>
          </a:xfrm>
        </p:spPr>
        <p:txBody>
          <a:bodyPr/>
          <a:lstStyle/>
          <a:p>
            <a:pPr>
              <a:lnSpc>
                <a:spcPct val="80000"/>
              </a:lnSpc>
            </a:pPr>
            <a:r>
              <a:rPr lang="es-ES_tradnl" sz="1800" smtClean="0"/>
              <a:t>En la mitología griega, según Homero, la égida es el escudo de Zeus, labrado para él por Hefesto, que lleva la cabeza de Medusa en su centro. </a:t>
            </a:r>
          </a:p>
          <a:p>
            <a:pPr>
              <a:lnSpc>
                <a:spcPct val="80000"/>
              </a:lnSpc>
            </a:pPr>
            <a:r>
              <a:rPr lang="es-ES_tradnl" sz="1800" smtClean="0"/>
              <a:t>Originalmente símbolo de la nube de tormenta, deriva probablemente de αισσο </a:t>
            </a:r>
            <a:r>
              <a:rPr lang="es-ES_tradnl" sz="1800" i="1" smtClean="0"/>
              <a:t>aisso</a:t>
            </a:r>
            <a:r>
              <a:rPr lang="es-ES_tradnl" sz="1800" smtClean="0"/>
              <a:t>, que significa ‘movimiento rápido y violento’. </a:t>
            </a:r>
          </a:p>
          <a:p>
            <a:pPr>
              <a:lnSpc>
                <a:spcPct val="80000"/>
              </a:lnSpc>
            </a:pPr>
            <a:r>
              <a:rPr lang="es-ES_tradnl" sz="1800" smtClean="0"/>
              <a:t>Otra posible etimología es de la raíz Αιγ- </a:t>
            </a:r>
            <a:r>
              <a:rPr lang="es-ES_tradnl" sz="1800" i="1" smtClean="0"/>
              <a:t>Aig-</a:t>
            </a:r>
            <a:r>
              <a:rPr lang="es-ES_tradnl" sz="1800" smtClean="0"/>
              <a:t>, ‘ola’, como en Αιγαίον (Egeo), ‘mar ondulado’. </a:t>
            </a:r>
          </a:p>
          <a:p>
            <a:pPr>
              <a:lnSpc>
                <a:spcPct val="80000"/>
              </a:lnSpc>
            </a:pPr>
            <a:r>
              <a:rPr lang="es-ES_tradnl" sz="1800" smtClean="0"/>
              <a:t>Cuando Zeus lo agitaba, el monte Ida se cubría de nubes, produciéndose una especie de gigantesco tornado llamado καταιγίς, los truenos caían y los hombres se llenaban de pavor.</a:t>
            </a:r>
          </a:p>
          <a:p>
            <a:pPr>
              <a:lnSpc>
                <a:spcPct val="80000"/>
              </a:lnSpc>
            </a:pPr>
            <a:r>
              <a:rPr lang="es-ES_tradnl" sz="1800" smtClean="0"/>
              <a:t>La égida también aparece en la mitología egipcia, donde la diosa Bastet era a veces representada llevando un sistro ceremonial en una mano y una égida en la otra. </a:t>
            </a:r>
          </a:p>
          <a:p>
            <a:pPr>
              <a:lnSpc>
                <a:spcPct val="80000"/>
              </a:lnSpc>
            </a:pPr>
            <a:r>
              <a:rPr lang="es-ES_tradnl" sz="1800" smtClean="0"/>
              <a:t>Normalmente ésta se parecía a un collar adornado con una cabeza de leona. Platón intuyó un paralelismo entre Atenea y la antigua diosa egipcia y libia, Neit, deidad guerrera a la que también se la representa llevando un escudo.</a:t>
            </a:r>
          </a:p>
          <a:p>
            <a:pPr>
              <a:lnSpc>
                <a:spcPct val="80000"/>
              </a:lnSpc>
            </a:pPr>
            <a:r>
              <a:rPr lang="es-ES_tradnl" sz="1800" smtClean="0"/>
              <a:t>Todo esto nos manifiesta cómo la modificación irreflexiva de una sola palabra del Ritual, le hace perder una parte importante de su simbolismo.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9154"/>
                                        </p:tgtEl>
                                        <p:attrNameLst>
                                          <p:attrName>style.visibility</p:attrName>
                                        </p:attrNameLst>
                                      </p:cBhvr>
                                      <p:to>
                                        <p:strVal val="visible"/>
                                      </p:to>
                                    </p:set>
                                    <p:animEffect transition="in" filter="blinds(horizontal)">
                                      <p:cBhvr>
                                        <p:cTn id="7" dur="500"/>
                                        <p:tgtEl>
                                          <p:spTgt spid="689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9155">
                                            <p:txEl>
                                              <p:pRg st="0" end="0"/>
                                            </p:txEl>
                                          </p:spTgt>
                                        </p:tgtEl>
                                        <p:attrNameLst>
                                          <p:attrName>style.visibility</p:attrName>
                                        </p:attrNameLst>
                                      </p:cBhvr>
                                      <p:to>
                                        <p:strVal val="visible"/>
                                      </p:to>
                                    </p:set>
                                    <p:animEffect transition="in" filter="blinds(horizontal)">
                                      <p:cBhvr>
                                        <p:cTn id="12" dur="500"/>
                                        <p:tgtEl>
                                          <p:spTgt spid="6891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9155">
                                            <p:txEl>
                                              <p:pRg st="1" end="1"/>
                                            </p:txEl>
                                          </p:spTgt>
                                        </p:tgtEl>
                                        <p:attrNameLst>
                                          <p:attrName>style.visibility</p:attrName>
                                        </p:attrNameLst>
                                      </p:cBhvr>
                                      <p:to>
                                        <p:strVal val="visible"/>
                                      </p:to>
                                    </p:set>
                                    <p:animEffect transition="in" filter="blinds(horizontal)">
                                      <p:cBhvr>
                                        <p:cTn id="17" dur="500"/>
                                        <p:tgtEl>
                                          <p:spTgt spid="6891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9155">
                                            <p:txEl>
                                              <p:pRg st="2" end="2"/>
                                            </p:txEl>
                                          </p:spTgt>
                                        </p:tgtEl>
                                        <p:attrNameLst>
                                          <p:attrName>style.visibility</p:attrName>
                                        </p:attrNameLst>
                                      </p:cBhvr>
                                      <p:to>
                                        <p:strVal val="visible"/>
                                      </p:to>
                                    </p:set>
                                    <p:animEffect transition="in" filter="blinds(horizontal)">
                                      <p:cBhvr>
                                        <p:cTn id="22" dur="500"/>
                                        <p:tgtEl>
                                          <p:spTgt spid="6891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89155">
                                            <p:txEl>
                                              <p:pRg st="3" end="3"/>
                                            </p:txEl>
                                          </p:spTgt>
                                        </p:tgtEl>
                                        <p:attrNameLst>
                                          <p:attrName>style.visibility</p:attrName>
                                        </p:attrNameLst>
                                      </p:cBhvr>
                                      <p:to>
                                        <p:strVal val="visible"/>
                                      </p:to>
                                    </p:set>
                                    <p:animEffect transition="in" filter="blinds(horizontal)">
                                      <p:cBhvr>
                                        <p:cTn id="27" dur="500"/>
                                        <p:tgtEl>
                                          <p:spTgt spid="68915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89155">
                                            <p:txEl>
                                              <p:pRg st="4" end="4"/>
                                            </p:txEl>
                                          </p:spTgt>
                                        </p:tgtEl>
                                        <p:attrNameLst>
                                          <p:attrName>style.visibility</p:attrName>
                                        </p:attrNameLst>
                                      </p:cBhvr>
                                      <p:to>
                                        <p:strVal val="visible"/>
                                      </p:to>
                                    </p:set>
                                    <p:animEffect transition="in" filter="blinds(horizontal)">
                                      <p:cBhvr>
                                        <p:cTn id="32" dur="500"/>
                                        <p:tgtEl>
                                          <p:spTgt spid="68915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89155">
                                            <p:txEl>
                                              <p:pRg st="5" end="5"/>
                                            </p:txEl>
                                          </p:spTgt>
                                        </p:tgtEl>
                                        <p:attrNameLst>
                                          <p:attrName>style.visibility</p:attrName>
                                        </p:attrNameLst>
                                      </p:cBhvr>
                                      <p:to>
                                        <p:strVal val="visible"/>
                                      </p:to>
                                    </p:set>
                                    <p:animEffect transition="in" filter="blinds(horizontal)">
                                      <p:cBhvr>
                                        <p:cTn id="37" dur="500"/>
                                        <p:tgtEl>
                                          <p:spTgt spid="68915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89155">
                                            <p:txEl>
                                              <p:pRg st="6" end="6"/>
                                            </p:txEl>
                                          </p:spTgt>
                                        </p:tgtEl>
                                        <p:attrNameLst>
                                          <p:attrName>style.visibility</p:attrName>
                                        </p:attrNameLst>
                                      </p:cBhvr>
                                      <p:to>
                                        <p:strVal val="visible"/>
                                      </p:to>
                                    </p:set>
                                    <p:animEffect transition="in" filter="blinds(horizontal)">
                                      <p:cBhvr>
                                        <p:cTn id="42" dur="500"/>
                                        <p:tgtEl>
                                          <p:spTgt spid="6891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154" grpId="0"/>
      <p:bldP spid="689155" grpId="0" build="p"/>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ChangeArrowheads="1"/>
          </p:cNvSpPr>
          <p:nvPr>
            <p:ph type="title" idx="4294967295"/>
          </p:nvPr>
        </p:nvSpPr>
        <p:spPr/>
        <p:txBody>
          <a:bodyPr/>
          <a:lstStyle/>
          <a:p>
            <a:pPr eaLnBrk="1" hangingPunct="1"/>
            <a:r>
              <a:rPr lang="es-MX" sz="4000" smtClean="0"/>
              <a:t>La Clausura continúa…</a:t>
            </a:r>
            <a:endParaRPr lang="es-ES_tradnl" sz="4000" smtClean="0"/>
          </a:p>
        </p:txBody>
      </p:sp>
      <p:sp>
        <p:nvSpPr>
          <p:cNvPr id="688131" name="Rectangle 3"/>
          <p:cNvSpPr>
            <a:spLocks noGrp="1" noChangeArrowheads="1"/>
          </p:cNvSpPr>
          <p:nvPr>
            <p:ph sz="half" idx="4294967295"/>
          </p:nvPr>
        </p:nvSpPr>
        <p:spPr>
          <a:xfrm>
            <a:off x="304800" y="1752600"/>
            <a:ext cx="3276600" cy="4525963"/>
          </a:xfrm>
        </p:spPr>
        <p:txBody>
          <a:bodyPr/>
          <a:lstStyle/>
          <a:p>
            <a:pPr eaLnBrk="1" hangingPunct="1"/>
            <a:r>
              <a:rPr lang="es-ES" sz="2000" b="1" smtClean="0"/>
              <a:t>Después de formarse la cadena, el Maestro extingue las velas sobre su mesa y, al hacerlo proclama:</a:t>
            </a:r>
          </a:p>
          <a:p>
            <a:pPr eaLnBrk="1" hangingPunct="1"/>
            <a:r>
              <a:rPr lang="es-AR" sz="2000" b="1" i="1" smtClean="0"/>
              <a:t>“Esto es en memoria de aquellos que existieron y que ya no existen…”</a:t>
            </a:r>
          </a:p>
          <a:p>
            <a:pPr eaLnBrk="1" hangingPunct="1"/>
            <a:r>
              <a:rPr lang="es-AR" sz="2000" b="1" smtClean="0"/>
              <a:t>A lo que el Hermano Iniciado responde:</a:t>
            </a:r>
          </a:p>
          <a:p>
            <a:pPr eaLnBrk="1" hangingPunct="1"/>
            <a:r>
              <a:rPr lang="es-AR" sz="2000" b="1" i="1" smtClean="0"/>
              <a:t>“Pero que viven de nuevo en nuestros fervientes corazones”</a:t>
            </a:r>
            <a:endParaRPr lang="es-ES_tradnl" sz="2000" b="1" i="1" smtClean="0"/>
          </a:p>
        </p:txBody>
      </p:sp>
      <p:pic>
        <p:nvPicPr>
          <p:cNvPr id="466951" name="Picture 7" descr="couv-martinism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543050"/>
            <a:ext cx="4751388"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8130"/>
                                        </p:tgtEl>
                                        <p:attrNameLst>
                                          <p:attrName>style.visibility</p:attrName>
                                        </p:attrNameLst>
                                      </p:cBhvr>
                                      <p:to>
                                        <p:strVal val="visible"/>
                                      </p:to>
                                    </p:set>
                                    <p:animEffect transition="in" filter="blinds(horizontal)">
                                      <p:cBhvr>
                                        <p:cTn id="7" dur="500"/>
                                        <p:tgtEl>
                                          <p:spTgt spid="688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8131">
                                            <p:txEl>
                                              <p:pRg st="0" end="0"/>
                                            </p:txEl>
                                          </p:spTgt>
                                        </p:tgtEl>
                                        <p:attrNameLst>
                                          <p:attrName>style.visibility</p:attrName>
                                        </p:attrNameLst>
                                      </p:cBhvr>
                                      <p:to>
                                        <p:strVal val="visible"/>
                                      </p:to>
                                    </p:set>
                                    <p:animEffect transition="in" filter="blinds(horizontal)">
                                      <p:cBhvr>
                                        <p:cTn id="12" dur="500"/>
                                        <p:tgtEl>
                                          <p:spTgt spid="6881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8131">
                                            <p:txEl>
                                              <p:pRg st="1" end="1"/>
                                            </p:txEl>
                                          </p:spTgt>
                                        </p:tgtEl>
                                        <p:attrNameLst>
                                          <p:attrName>style.visibility</p:attrName>
                                        </p:attrNameLst>
                                      </p:cBhvr>
                                      <p:to>
                                        <p:strVal val="visible"/>
                                      </p:to>
                                    </p:set>
                                    <p:animEffect transition="in" filter="blinds(horizontal)">
                                      <p:cBhvr>
                                        <p:cTn id="17" dur="500"/>
                                        <p:tgtEl>
                                          <p:spTgt spid="6881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8131">
                                            <p:txEl>
                                              <p:pRg st="2" end="2"/>
                                            </p:txEl>
                                          </p:spTgt>
                                        </p:tgtEl>
                                        <p:attrNameLst>
                                          <p:attrName>style.visibility</p:attrName>
                                        </p:attrNameLst>
                                      </p:cBhvr>
                                      <p:to>
                                        <p:strVal val="visible"/>
                                      </p:to>
                                    </p:set>
                                    <p:animEffect transition="in" filter="blinds(horizontal)">
                                      <p:cBhvr>
                                        <p:cTn id="22" dur="500"/>
                                        <p:tgtEl>
                                          <p:spTgt spid="68813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88131">
                                            <p:txEl>
                                              <p:pRg st="3" end="3"/>
                                            </p:txEl>
                                          </p:spTgt>
                                        </p:tgtEl>
                                        <p:attrNameLst>
                                          <p:attrName>style.visibility</p:attrName>
                                        </p:attrNameLst>
                                      </p:cBhvr>
                                      <p:to>
                                        <p:strVal val="visible"/>
                                      </p:to>
                                    </p:set>
                                    <p:animEffect transition="in" filter="blinds(horizontal)">
                                      <p:cBhvr>
                                        <p:cTn id="27" dur="500"/>
                                        <p:tgtEl>
                                          <p:spTgt spid="68813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66951"/>
                                        </p:tgtEl>
                                        <p:attrNameLst>
                                          <p:attrName>style.visibility</p:attrName>
                                        </p:attrNameLst>
                                      </p:cBhvr>
                                      <p:to>
                                        <p:strVal val="visible"/>
                                      </p:to>
                                    </p:set>
                                    <p:animEffect transition="in" filter="box(out)">
                                      <p:cBhvr>
                                        <p:cTn id="32" dur="2000"/>
                                        <p:tgtEl>
                                          <p:spTgt spid="466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8130" grpId="0"/>
      <p:bldP spid="688131" grpId="0" build="p"/>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ChangeArrowheads="1"/>
          </p:cNvSpPr>
          <p:nvPr>
            <p:ph type="title" idx="4294967295"/>
          </p:nvPr>
        </p:nvSpPr>
        <p:spPr/>
        <p:txBody>
          <a:bodyPr/>
          <a:lstStyle/>
          <a:p>
            <a:pPr eaLnBrk="1" hangingPunct="1"/>
            <a:r>
              <a:rPr lang="es-MX" sz="4000" smtClean="0"/>
              <a:t>La Clausura continúa…</a:t>
            </a:r>
            <a:endParaRPr lang="es-ES_tradnl" sz="4000" smtClean="0"/>
          </a:p>
        </p:txBody>
      </p:sp>
      <p:sp>
        <p:nvSpPr>
          <p:cNvPr id="688131" name="Rectangle 3"/>
          <p:cNvSpPr>
            <a:spLocks noGrp="1" noChangeArrowheads="1"/>
          </p:cNvSpPr>
          <p:nvPr>
            <p:ph sz="half" idx="4294967295"/>
          </p:nvPr>
        </p:nvSpPr>
        <p:spPr>
          <a:xfrm>
            <a:off x="304800" y="1752600"/>
            <a:ext cx="3276600" cy="4525963"/>
          </a:xfrm>
        </p:spPr>
        <p:txBody>
          <a:bodyPr/>
          <a:lstStyle/>
          <a:p>
            <a:pPr eaLnBrk="1" hangingPunct="1"/>
            <a:r>
              <a:rPr lang="es-MX" sz="2000" b="1" smtClean="0"/>
              <a:t>Las formalidades finales de la Clausura son similares a las del grado Asociado.</a:t>
            </a:r>
          </a:p>
          <a:p>
            <a:pPr eaLnBrk="1" hangingPunct="1"/>
            <a:r>
              <a:rPr lang="es-MX" sz="2000" b="1" smtClean="0"/>
              <a:t>Al igual que la Apertura, la Clausura se afirma realizarse según la Antigua Observancia.</a:t>
            </a:r>
          </a:p>
          <a:p>
            <a:pPr eaLnBrk="1" hangingPunct="1"/>
            <a:r>
              <a:rPr lang="es-MX" sz="2000" b="1" smtClean="0"/>
              <a:t>Y se proclama que la prudencia, el silencio y la discreción deben ser nuestros guías.</a:t>
            </a:r>
          </a:p>
          <a:p>
            <a:pPr eaLnBrk="1" hangingPunct="1"/>
            <a:r>
              <a:rPr lang="es-MX" sz="2000" b="1" smtClean="0"/>
              <a:t>Como último punto, el Maestro exclama…</a:t>
            </a:r>
            <a:endParaRPr lang="es-ES_tradnl" sz="2000" b="1" smtClean="0"/>
          </a:p>
        </p:txBody>
      </p:sp>
      <p:pic>
        <p:nvPicPr>
          <p:cNvPr id="467970" name="Picture 2" descr="http://1.bp.blogspot.com/_FrUnBS-tTfY/TDIWiFvM2TI/AAAAAAAAB8Y/6JndyFxybXQ/s1600/martinis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1775" y="1971675"/>
            <a:ext cx="4797425"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8130"/>
                                        </p:tgtEl>
                                        <p:attrNameLst>
                                          <p:attrName>style.visibility</p:attrName>
                                        </p:attrNameLst>
                                      </p:cBhvr>
                                      <p:to>
                                        <p:strVal val="visible"/>
                                      </p:to>
                                    </p:set>
                                    <p:animEffect transition="in" filter="blinds(horizontal)">
                                      <p:cBhvr>
                                        <p:cTn id="7" dur="500"/>
                                        <p:tgtEl>
                                          <p:spTgt spid="688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67970"/>
                                        </p:tgtEl>
                                        <p:attrNameLst>
                                          <p:attrName>style.visibility</p:attrName>
                                        </p:attrNameLst>
                                      </p:cBhvr>
                                      <p:to>
                                        <p:strVal val="visible"/>
                                      </p:to>
                                    </p:set>
                                    <p:animEffect transition="in" filter="box(out)">
                                      <p:cBhvr>
                                        <p:cTn id="12" dur="2000"/>
                                        <p:tgtEl>
                                          <p:spTgt spid="4679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8131">
                                            <p:txEl>
                                              <p:pRg st="0" end="0"/>
                                            </p:txEl>
                                          </p:spTgt>
                                        </p:tgtEl>
                                        <p:attrNameLst>
                                          <p:attrName>style.visibility</p:attrName>
                                        </p:attrNameLst>
                                      </p:cBhvr>
                                      <p:to>
                                        <p:strVal val="visible"/>
                                      </p:to>
                                    </p:set>
                                    <p:animEffect transition="in" filter="blinds(horizontal)">
                                      <p:cBhvr>
                                        <p:cTn id="17" dur="500"/>
                                        <p:tgtEl>
                                          <p:spTgt spid="68813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8131">
                                            <p:txEl>
                                              <p:pRg st="1" end="1"/>
                                            </p:txEl>
                                          </p:spTgt>
                                        </p:tgtEl>
                                        <p:attrNameLst>
                                          <p:attrName>style.visibility</p:attrName>
                                        </p:attrNameLst>
                                      </p:cBhvr>
                                      <p:to>
                                        <p:strVal val="visible"/>
                                      </p:to>
                                    </p:set>
                                    <p:animEffect transition="in" filter="blinds(horizontal)">
                                      <p:cBhvr>
                                        <p:cTn id="22" dur="500"/>
                                        <p:tgtEl>
                                          <p:spTgt spid="68813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88131">
                                            <p:txEl>
                                              <p:pRg st="2" end="2"/>
                                            </p:txEl>
                                          </p:spTgt>
                                        </p:tgtEl>
                                        <p:attrNameLst>
                                          <p:attrName>style.visibility</p:attrName>
                                        </p:attrNameLst>
                                      </p:cBhvr>
                                      <p:to>
                                        <p:strVal val="visible"/>
                                      </p:to>
                                    </p:set>
                                    <p:animEffect transition="in" filter="blinds(horizontal)">
                                      <p:cBhvr>
                                        <p:cTn id="27" dur="500"/>
                                        <p:tgtEl>
                                          <p:spTgt spid="68813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88131">
                                            <p:txEl>
                                              <p:pRg st="3" end="3"/>
                                            </p:txEl>
                                          </p:spTgt>
                                        </p:tgtEl>
                                        <p:attrNameLst>
                                          <p:attrName>style.visibility</p:attrName>
                                        </p:attrNameLst>
                                      </p:cBhvr>
                                      <p:to>
                                        <p:strVal val="visible"/>
                                      </p:to>
                                    </p:set>
                                    <p:animEffect transition="in" filter="blinds(horizontal)">
                                      <p:cBhvr>
                                        <p:cTn id="32" dur="500"/>
                                        <p:tgtEl>
                                          <p:spTgt spid="688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8130" grpId="0"/>
      <p:bldP spid="688131" grpId="0" build="p"/>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041" name="Picture 9" descr="http://1.bp.blogspot.com/_T4len7X9lFI/TJZJYiVGaFI/AAAAAAAAAGA/ues0IKnFNs8/s1600/MARTINISM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785938" y="5494338"/>
            <a:ext cx="5376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400" b="1"/>
              <a:t>¡En el Nombre de Yod-He-Vau-He, </a:t>
            </a:r>
          </a:p>
          <a:p>
            <a:pPr algn="ctr" eaLnBrk="1" hangingPunct="1"/>
            <a:r>
              <a:rPr lang="es-MX" sz="2400" b="1"/>
              <a:t>manifestado por la adición de Shin!</a:t>
            </a:r>
            <a:endParaRPr lang="es-AR" sz="2400" b="1"/>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00041"/>
                                        </p:tgtEl>
                                        <p:attrNameLst>
                                          <p:attrName>style.visibility</p:attrName>
                                        </p:attrNameLst>
                                      </p:cBhvr>
                                      <p:to>
                                        <p:strVal val="visible"/>
                                      </p:to>
                                    </p:set>
                                    <p:animEffect transition="in" filter="box(out)">
                                      <p:cBhvr>
                                        <p:cTn id="12" dur="2000"/>
                                        <p:tgtEl>
                                          <p:spTgt spid="300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a:xfrm>
            <a:off x="152400" y="609600"/>
            <a:ext cx="8763000" cy="1143000"/>
          </a:xfrm>
        </p:spPr>
        <p:txBody>
          <a:bodyPr/>
          <a:lstStyle/>
          <a:p>
            <a:pPr eaLnBrk="1" hangingPunct="1"/>
            <a:r>
              <a:rPr lang="es-MX" sz="2300" smtClean="0"/>
              <a:t>La proclamación anterior es pura Cábala cristiana. Para Pico della Mirandola, fundador de esta corriente, el Tetragrama (yod-hé-vav-hé) realmente no tenía sonido, y sólo con la adición de shin, conformando el nombre IESCHOUA, adquiría las características de Verbo y se transformaba en el sonido creador (o causa de emanación) del Universo.</a:t>
            </a:r>
            <a:endParaRPr lang="es-ES_tradnl" sz="2300" smtClean="0"/>
          </a:p>
        </p:txBody>
      </p:sp>
      <p:pic>
        <p:nvPicPr>
          <p:cNvPr id="301063" name="Picture 7" descr="http://davidnesher.com.ar/wp-content/uploads/2016/02/Yeshua-Jesus.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514600"/>
            <a:ext cx="5711825" cy="411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04800" y="3200400"/>
            <a:ext cx="12112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Este es el</a:t>
            </a:r>
          </a:p>
          <a:p>
            <a:pPr eaLnBrk="1" hangingPunct="1"/>
            <a:r>
              <a:rPr lang="es-MX"/>
              <a:t>nombre</a:t>
            </a:r>
          </a:p>
          <a:p>
            <a:pPr eaLnBrk="1" hangingPunct="1"/>
            <a:r>
              <a:rPr lang="es-MX"/>
              <a:t>«Jesús»</a:t>
            </a:r>
          </a:p>
          <a:p>
            <a:pPr eaLnBrk="1" hangingPunct="1"/>
            <a:r>
              <a:rPr lang="es-MX"/>
              <a:t>escrito en</a:t>
            </a:r>
          </a:p>
          <a:p>
            <a:pPr eaLnBrk="1" hangingPunct="1"/>
            <a:r>
              <a:rPr lang="es-MX"/>
              <a:t>hebreo</a:t>
            </a:r>
            <a:endParaRPr lang="es-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94274"/>
                                        </p:tgtEl>
                                        <p:attrNameLst>
                                          <p:attrName>style.visibility</p:attrName>
                                        </p:attrNameLst>
                                      </p:cBhvr>
                                      <p:to>
                                        <p:strVal val="visible"/>
                                      </p:to>
                                    </p:set>
                                    <p:animEffect transition="in" filter="blinds(horizontal)">
                                      <p:cBhvr>
                                        <p:cTn id="7" dur="500"/>
                                        <p:tgtEl>
                                          <p:spTgt spid="694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01063"/>
                                        </p:tgtEl>
                                        <p:attrNameLst>
                                          <p:attrName>style.visibility</p:attrName>
                                        </p:attrNameLst>
                                      </p:cBhvr>
                                      <p:to>
                                        <p:strVal val="visible"/>
                                      </p:to>
                                    </p:set>
                                    <p:animEffect transition="in" filter="box(out)">
                                      <p:cBhvr>
                                        <p:cTn id="12" dur="2000"/>
                                        <p:tgtEl>
                                          <p:spTgt spid="3010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274" grpId="0" autoUpdateAnimBg="0"/>
      <p:bldP spid="2"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7" name="Picture 7" descr="https://s-media-cache-ak0.pinimg.com/736x/0f/60/49/0f60498552d2945eb9fb15886d0c8e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2313" y="0"/>
            <a:ext cx="42306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2089" name="Picture 9" descr="http://www.caminhosdeluz.org/images/A-2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85800"/>
            <a:ext cx="419100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a:spLocks noChangeArrowheads="1"/>
          </p:cNvSpPr>
          <p:nvPr/>
        </p:nvSpPr>
        <p:spPr bwMode="auto">
          <a:xfrm>
            <a:off x="304800" y="3590925"/>
            <a:ext cx="38862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200" b="1"/>
              <a:t>Y este el término IESHOUA, diferente del anterior, que otorga sonido al Tetragrama y reúne sus dos partes, divididas por la Caída</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2087"/>
                                        </p:tgtEl>
                                        <p:attrNameLst>
                                          <p:attrName>style.visibility</p:attrName>
                                        </p:attrNameLst>
                                      </p:cBhvr>
                                      <p:to>
                                        <p:strVal val="visible"/>
                                      </p:to>
                                    </p:set>
                                    <p:animEffect transition="in" filter="box(out)">
                                      <p:cBhvr>
                                        <p:cTn id="7" dur="2000"/>
                                        <p:tgtEl>
                                          <p:spTgt spid="3020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02089"/>
                                        </p:tgtEl>
                                        <p:attrNameLst>
                                          <p:attrName>style.visibility</p:attrName>
                                        </p:attrNameLst>
                                      </p:cBhvr>
                                      <p:to>
                                        <p:strVal val="visible"/>
                                      </p:to>
                                    </p:set>
                                    <p:animEffect transition="in" filter="box(out)">
                                      <p:cBhvr>
                                        <p:cTn id="12" dur="2000"/>
                                        <p:tgtEl>
                                          <p:spTgt spid="3020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1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1938" cy="6389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a:spLocks noChangeArrowheads="1"/>
          </p:cNvSpPr>
          <p:nvPr/>
        </p:nvSpPr>
        <p:spPr bwMode="auto">
          <a:xfrm>
            <a:off x="152400" y="5029200"/>
            <a:ext cx="4648200" cy="17541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Por supuesto que las distintas Órdenes Martinistas presentan numerosas variantes con respecto a este Ritual. Por ejemplo, en el Ritual de Blitz, derivado del de Téder, se prescribe este arreglo del Templo y un numeroso Cuadro de Oficiales.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3112"/>
                                        </p:tgtEl>
                                        <p:attrNameLst>
                                          <p:attrName>style.visibility</p:attrName>
                                        </p:attrNameLst>
                                      </p:cBhvr>
                                      <p:to>
                                        <p:strVal val="visible"/>
                                      </p:to>
                                    </p:set>
                                    <p:animEffect transition="in" filter="box(out)">
                                      <p:cBhvr>
                                        <p:cTn id="7" dur="2000"/>
                                        <p:tgtEl>
                                          <p:spTgt spid="3031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Rectangle 2"/>
          <p:cNvSpPr>
            <a:spLocks noGrp="1" noChangeArrowheads="1"/>
          </p:cNvSpPr>
          <p:nvPr>
            <p:ph type="title"/>
          </p:nvPr>
        </p:nvSpPr>
        <p:spPr/>
        <p:txBody>
          <a:bodyPr/>
          <a:lstStyle/>
          <a:p>
            <a:pPr eaLnBrk="1" hangingPunct="1"/>
            <a:r>
              <a:rPr lang="es-AR" smtClean="0"/>
              <a:t>Algunas variantes</a:t>
            </a:r>
            <a:endParaRPr lang="es-ES_tradnl" smtClean="0"/>
          </a:p>
        </p:txBody>
      </p:sp>
      <p:sp>
        <p:nvSpPr>
          <p:cNvPr id="692227" name="Rectangle 3"/>
          <p:cNvSpPr>
            <a:spLocks noGrp="1" noChangeArrowheads="1"/>
          </p:cNvSpPr>
          <p:nvPr>
            <p:ph type="body" idx="1"/>
          </p:nvPr>
        </p:nvSpPr>
        <p:spPr>
          <a:xfrm>
            <a:off x="152400" y="1447800"/>
            <a:ext cx="8686800" cy="4830763"/>
          </a:xfrm>
        </p:spPr>
        <p:txBody>
          <a:bodyPr/>
          <a:lstStyle/>
          <a:p>
            <a:pPr eaLnBrk="1" hangingPunct="1">
              <a:lnSpc>
                <a:spcPct val="80000"/>
              </a:lnSpc>
            </a:pPr>
            <a:r>
              <a:rPr lang="es-MX" sz="2100" smtClean="0"/>
              <a:t>En los Rituales de Téder y Blitz durante la Apertura hay algunos diálogos interesantes entre el Maestro y los Oficiales.</a:t>
            </a:r>
          </a:p>
          <a:p>
            <a:pPr eaLnBrk="1" hangingPunct="1">
              <a:lnSpc>
                <a:spcPct val="80000"/>
              </a:lnSpc>
            </a:pPr>
            <a:r>
              <a:rPr lang="es-MX" sz="2100" smtClean="0"/>
              <a:t>P.: Hermano, ¿eres un Iniciado Martinista?</a:t>
            </a:r>
          </a:p>
          <a:p>
            <a:pPr eaLnBrk="1" hangingPunct="1">
              <a:lnSpc>
                <a:spcPct val="80000"/>
              </a:lnSpc>
            </a:pPr>
            <a:r>
              <a:rPr lang="es-MX" sz="2100" smtClean="0"/>
              <a:t>R.: He visto el Pantáculo y conozco su significado. (el Ritual de Téder dice Pentalfa en lugar de Pantáculo, pero esto es un error. El Pantáculo es el símbolo Martinista, la estrella de seis puntas, el Pentalfa es la de cinco puntas)</a:t>
            </a:r>
          </a:p>
          <a:p>
            <a:pPr eaLnBrk="1" hangingPunct="1">
              <a:lnSpc>
                <a:spcPct val="80000"/>
              </a:lnSpc>
            </a:pPr>
            <a:r>
              <a:rPr lang="es-MX" sz="2100" smtClean="0"/>
              <a:t>P.: ¿Cómo adquiriste este conocimiento?</a:t>
            </a:r>
          </a:p>
          <a:p>
            <a:pPr eaLnBrk="1" hangingPunct="1">
              <a:lnSpc>
                <a:spcPct val="80000"/>
              </a:lnSpc>
            </a:pPr>
            <a:r>
              <a:rPr lang="es-MX" sz="2100" smtClean="0"/>
              <a:t>R.: Por la meditación.</a:t>
            </a:r>
          </a:p>
          <a:p>
            <a:pPr eaLnBrk="1" hangingPunct="1">
              <a:lnSpc>
                <a:spcPct val="80000"/>
              </a:lnSpc>
            </a:pPr>
            <a:r>
              <a:rPr lang="es-MX" sz="2100" smtClean="0"/>
              <a:t>P.: ¿Cuáles son los temas de tu meditación?</a:t>
            </a:r>
          </a:p>
          <a:p>
            <a:pPr eaLnBrk="1" hangingPunct="1">
              <a:lnSpc>
                <a:spcPct val="80000"/>
              </a:lnSpc>
            </a:pPr>
            <a:r>
              <a:rPr lang="es-MX" sz="2100" smtClean="0"/>
              <a:t>R.: Símbolos, letras, números y las figuras geométricas llamadas Pantáculos.</a:t>
            </a:r>
          </a:p>
          <a:p>
            <a:pPr eaLnBrk="1" hangingPunct="1">
              <a:lnSpc>
                <a:spcPct val="80000"/>
              </a:lnSpc>
            </a:pPr>
            <a:r>
              <a:rPr lang="es-MX" sz="2100" smtClean="0"/>
              <a:t>P.: ¿Qué te han enseñado?</a:t>
            </a:r>
          </a:p>
          <a:p>
            <a:pPr eaLnBrk="1" hangingPunct="1">
              <a:lnSpc>
                <a:spcPct val="80000"/>
              </a:lnSpc>
            </a:pPr>
            <a:r>
              <a:rPr lang="es-MX" sz="2100" smtClean="0"/>
              <a:t>R.: El camino perfecto hacia la Regeneración del hombre.</a:t>
            </a:r>
          </a:p>
          <a:p>
            <a:pPr eaLnBrk="1" hangingPunct="1">
              <a:lnSpc>
                <a:spcPct val="80000"/>
              </a:lnSpc>
            </a:pPr>
            <a:r>
              <a:rPr lang="es-MX" sz="2100" smtClean="0"/>
              <a:t>P.: ¿Cuándo estará regenerado el hombre?</a:t>
            </a:r>
          </a:p>
          <a:p>
            <a:pPr eaLnBrk="1" hangingPunct="1">
              <a:lnSpc>
                <a:spcPct val="80000"/>
              </a:lnSpc>
            </a:pPr>
            <a:r>
              <a:rPr lang="es-MX" sz="2100" smtClean="0"/>
              <a:t>R.: Cuando por la meditación haya adquirido el conocimiento del contraste natural y el entendimiento de la ley de la Armonía Universal, simbolizada formalmente por la Lira de Orfeo.</a:t>
            </a:r>
            <a:endParaRPr lang="es-ES_tradnl" sz="21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92226"/>
                                        </p:tgtEl>
                                        <p:attrNameLst>
                                          <p:attrName>style.visibility</p:attrName>
                                        </p:attrNameLst>
                                      </p:cBhvr>
                                      <p:to>
                                        <p:strVal val="visible"/>
                                      </p:to>
                                    </p:set>
                                    <p:animEffect transition="in" filter="blinds(horizontal)">
                                      <p:cBhvr>
                                        <p:cTn id="7" dur="500"/>
                                        <p:tgtEl>
                                          <p:spTgt spid="6922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92227">
                                            <p:txEl>
                                              <p:pRg st="0" end="0"/>
                                            </p:txEl>
                                          </p:spTgt>
                                        </p:tgtEl>
                                        <p:attrNameLst>
                                          <p:attrName>style.visibility</p:attrName>
                                        </p:attrNameLst>
                                      </p:cBhvr>
                                      <p:to>
                                        <p:strVal val="visible"/>
                                      </p:to>
                                    </p:set>
                                    <p:animEffect transition="in" filter="blinds(horizontal)">
                                      <p:cBhvr>
                                        <p:cTn id="12" dur="500"/>
                                        <p:tgtEl>
                                          <p:spTgt spid="69222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92227">
                                            <p:txEl>
                                              <p:pRg st="1" end="1"/>
                                            </p:txEl>
                                          </p:spTgt>
                                        </p:tgtEl>
                                        <p:attrNameLst>
                                          <p:attrName>style.visibility</p:attrName>
                                        </p:attrNameLst>
                                      </p:cBhvr>
                                      <p:to>
                                        <p:strVal val="visible"/>
                                      </p:to>
                                    </p:set>
                                    <p:animEffect transition="in" filter="blinds(horizontal)">
                                      <p:cBhvr>
                                        <p:cTn id="17" dur="500"/>
                                        <p:tgtEl>
                                          <p:spTgt spid="69222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92227">
                                            <p:txEl>
                                              <p:pRg st="2" end="2"/>
                                            </p:txEl>
                                          </p:spTgt>
                                        </p:tgtEl>
                                        <p:attrNameLst>
                                          <p:attrName>style.visibility</p:attrName>
                                        </p:attrNameLst>
                                      </p:cBhvr>
                                      <p:to>
                                        <p:strVal val="visible"/>
                                      </p:to>
                                    </p:set>
                                    <p:animEffect transition="in" filter="blinds(horizontal)">
                                      <p:cBhvr>
                                        <p:cTn id="22" dur="500"/>
                                        <p:tgtEl>
                                          <p:spTgt spid="69222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92227">
                                            <p:txEl>
                                              <p:pRg st="3" end="3"/>
                                            </p:txEl>
                                          </p:spTgt>
                                        </p:tgtEl>
                                        <p:attrNameLst>
                                          <p:attrName>style.visibility</p:attrName>
                                        </p:attrNameLst>
                                      </p:cBhvr>
                                      <p:to>
                                        <p:strVal val="visible"/>
                                      </p:to>
                                    </p:set>
                                    <p:animEffect transition="in" filter="blinds(horizontal)">
                                      <p:cBhvr>
                                        <p:cTn id="27" dur="500"/>
                                        <p:tgtEl>
                                          <p:spTgt spid="69222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92227">
                                            <p:txEl>
                                              <p:pRg st="4" end="4"/>
                                            </p:txEl>
                                          </p:spTgt>
                                        </p:tgtEl>
                                        <p:attrNameLst>
                                          <p:attrName>style.visibility</p:attrName>
                                        </p:attrNameLst>
                                      </p:cBhvr>
                                      <p:to>
                                        <p:strVal val="visible"/>
                                      </p:to>
                                    </p:set>
                                    <p:animEffect transition="in" filter="blinds(horizontal)">
                                      <p:cBhvr>
                                        <p:cTn id="32" dur="500"/>
                                        <p:tgtEl>
                                          <p:spTgt spid="69222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92227">
                                            <p:txEl>
                                              <p:pRg st="5" end="5"/>
                                            </p:txEl>
                                          </p:spTgt>
                                        </p:tgtEl>
                                        <p:attrNameLst>
                                          <p:attrName>style.visibility</p:attrName>
                                        </p:attrNameLst>
                                      </p:cBhvr>
                                      <p:to>
                                        <p:strVal val="visible"/>
                                      </p:to>
                                    </p:set>
                                    <p:animEffect transition="in" filter="blinds(horizontal)">
                                      <p:cBhvr>
                                        <p:cTn id="37" dur="500"/>
                                        <p:tgtEl>
                                          <p:spTgt spid="69222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92227">
                                            <p:txEl>
                                              <p:pRg st="6" end="6"/>
                                            </p:txEl>
                                          </p:spTgt>
                                        </p:tgtEl>
                                        <p:attrNameLst>
                                          <p:attrName>style.visibility</p:attrName>
                                        </p:attrNameLst>
                                      </p:cBhvr>
                                      <p:to>
                                        <p:strVal val="visible"/>
                                      </p:to>
                                    </p:set>
                                    <p:animEffect transition="in" filter="blinds(horizontal)">
                                      <p:cBhvr>
                                        <p:cTn id="42" dur="500"/>
                                        <p:tgtEl>
                                          <p:spTgt spid="692227">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92227">
                                            <p:txEl>
                                              <p:pRg st="7" end="7"/>
                                            </p:txEl>
                                          </p:spTgt>
                                        </p:tgtEl>
                                        <p:attrNameLst>
                                          <p:attrName>style.visibility</p:attrName>
                                        </p:attrNameLst>
                                      </p:cBhvr>
                                      <p:to>
                                        <p:strVal val="visible"/>
                                      </p:to>
                                    </p:set>
                                    <p:animEffect transition="in" filter="blinds(horizontal)">
                                      <p:cBhvr>
                                        <p:cTn id="47" dur="500"/>
                                        <p:tgtEl>
                                          <p:spTgt spid="692227">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92227">
                                            <p:txEl>
                                              <p:pRg st="8" end="8"/>
                                            </p:txEl>
                                          </p:spTgt>
                                        </p:tgtEl>
                                        <p:attrNameLst>
                                          <p:attrName>style.visibility</p:attrName>
                                        </p:attrNameLst>
                                      </p:cBhvr>
                                      <p:to>
                                        <p:strVal val="visible"/>
                                      </p:to>
                                    </p:set>
                                    <p:animEffect transition="in" filter="blinds(horizontal)">
                                      <p:cBhvr>
                                        <p:cTn id="52" dur="500"/>
                                        <p:tgtEl>
                                          <p:spTgt spid="692227">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92227">
                                            <p:txEl>
                                              <p:pRg st="9" end="9"/>
                                            </p:txEl>
                                          </p:spTgt>
                                        </p:tgtEl>
                                        <p:attrNameLst>
                                          <p:attrName>style.visibility</p:attrName>
                                        </p:attrNameLst>
                                      </p:cBhvr>
                                      <p:to>
                                        <p:strVal val="visible"/>
                                      </p:to>
                                    </p:set>
                                    <p:animEffect transition="in" filter="blinds(horizontal)">
                                      <p:cBhvr>
                                        <p:cTn id="57" dur="500"/>
                                        <p:tgtEl>
                                          <p:spTgt spid="692227">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92227">
                                            <p:txEl>
                                              <p:pRg st="10" end="10"/>
                                            </p:txEl>
                                          </p:spTgt>
                                        </p:tgtEl>
                                        <p:attrNameLst>
                                          <p:attrName>style.visibility</p:attrName>
                                        </p:attrNameLst>
                                      </p:cBhvr>
                                      <p:to>
                                        <p:strVal val="visible"/>
                                      </p:to>
                                    </p:set>
                                    <p:animEffect transition="in" filter="blinds(horizontal)">
                                      <p:cBhvr>
                                        <p:cTn id="62" dur="500"/>
                                        <p:tgtEl>
                                          <p:spTgt spid="6922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6" grpId="0"/>
      <p:bldP spid="692227" grpId="0" build="p"/>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228600" y="5857875"/>
            <a:ext cx="86439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En los Rituales de Téder y Blitz la Clausura es bastante compleja, e implica una</a:t>
            </a:r>
          </a:p>
          <a:p>
            <a:pPr eaLnBrk="1" hangingPunct="1"/>
            <a:r>
              <a:rPr lang="es-MX"/>
              <a:t>circunvalación al Templo por parte de los Oficiales, según el esquema que aquí se</a:t>
            </a:r>
          </a:p>
          <a:p>
            <a:pPr eaLnBrk="1" hangingPunct="1"/>
            <a:r>
              <a:rPr lang="es-MX"/>
              <a:t>muestra..</a:t>
            </a:r>
            <a:endParaRPr lang="es-AR"/>
          </a:p>
        </p:txBody>
      </p:sp>
      <p:pic>
        <p:nvPicPr>
          <p:cNvPr id="30515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5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05157"/>
                                        </p:tgtEl>
                                        <p:attrNameLst>
                                          <p:attrName>style.visibility</p:attrName>
                                        </p:attrNameLst>
                                      </p:cBhvr>
                                      <p:to>
                                        <p:strVal val="visible"/>
                                      </p:to>
                                    </p:set>
                                    <p:animEffect transition="in" filter="box(out)">
                                      <p:cBhvr>
                                        <p:cTn id="12" dur="2000"/>
                                        <p:tgtEl>
                                          <p:spTgt spid="305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147638" y="5400675"/>
            <a:ext cx="88439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Ubicación de los Oficiales en el momento culminante de la circunvalación. En el</a:t>
            </a:r>
          </a:p>
          <a:p>
            <a:pPr algn="ctr" eaLnBrk="1" hangingPunct="1"/>
            <a:r>
              <a:rPr lang="es-MX"/>
              <a:t>Ritual referido se emplean cuatro banderas, inscriptas con los símbolos del Tetramorfo (el águila, el león, el toro y el hombre). La circunvalación se realiza en torno a una gran cruz.</a:t>
            </a:r>
          </a:p>
        </p:txBody>
      </p:sp>
      <p:pic>
        <p:nvPicPr>
          <p:cNvPr id="30618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9138"/>
            <a:ext cx="9144000" cy="423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6181"/>
                                        </p:tgtEl>
                                        <p:attrNameLst>
                                          <p:attrName>style.visibility</p:attrName>
                                        </p:attrNameLst>
                                      </p:cBhvr>
                                      <p:to>
                                        <p:strVal val="visible"/>
                                      </p:to>
                                    </p:set>
                                    <p:animEffect transition="in" filter="box(out)">
                                      <p:cBhvr>
                                        <p:cTn id="7" dur="2000"/>
                                        <p:tgtEl>
                                          <p:spTgt spid="3061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0418" name="Rectangle 2"/>
          <p:cNvSpPr>
            <a:spLocks noGrp="1" noChangeArrowheads="1"/>
          </p:cNvSpPr>
          <p:nvPr>
            <p:ph type="title"/>
          </p:nvPr>
        </p:nvSpPr>
        <p:spPr>
          <a:xfrm>
            <a:off x="533400" y="228600"/>
            <a:ext cx="8229600" cy="1139825"/>
          </a:xfrm>
        </p:spPr>
        <p:txBody>
          <a:bodyPr/>
          <a:lstStyle/>
          <a:p>
            <a:pPr eaLnBrk="1" hangingPunct="1"/>
            <a:r>
              <a:rPr lang="es-AR" smtClean="0"/>
              <a:t>10. El Ritual de Iniciación</a:t>
            </a:r>
            <a:endParaRPr lang="es-ES_tradnl" smtClean="0"/>
          </a:p>
        </p:txBody>
      </p:sp>
      <p:sp>
        <p:nvSpPr>
          <p:cNvPr id="307203" name="AutoShape 8" descr="http://www.luzinterior.org/martinismo/myknightpic.jpg"/>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pic>
        <p:nvPicPr>
          <p:cNvPr id="306185" name="Picture 9" descr="C:\Users\jorge\Pictures\myknightp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295400"/>
            <a:ext cx="457676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0418"/>
                                        </p:tgtEl>
                                        <p:attrNameLst>
                                          <p:attrName>style.visibility</p:attrName>
                                        </p:attrNameLst>
                                      </p:cBhvr>
                                      <p:to>
                                        <p:strVal val="visible"/>
                                      </p:to>
                                    </p:set>
                                    <p:animEffect transition="in" filter="blinds(horizontal)">
                                      <p:cBhvr>
                                        <p:cTn id="7" dur="500"/>
                                        <p:tgtEl>
                                          <p:spTgt spid="7004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06185"/>
                                        </p:tgtEl>
                                        <p:attrNameLst>
                                          <p:attrName>style.visibility</p:attrName>
                                        </p:attrNameLst>
                                      </p:cBhvr>
                                      <p:to>
                                        <p:strVal val="visible"/>
                                      </p:to>
                                    </p:set>
                                    <p:animEffect transition="in" filter="box(out)">
                                      <p:cBhvr>
                                        <p:cTn id="12" dur="2000"/>
                                        <p:tgtEl>
                                          <p:spTgt spid="306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8" grpId="0" autoUpdateAnimBg="0"/>
    </p:bldLst>
  </p:timing>
</p:sld>
</file>

<file path=ppt/slides/slide3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8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1163" y="0"/>
            <a:ext cx="646271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a:spLocks noChangeArrowheads="1"/>
          </p:cNvSpPr>
          <p:nvPr/>
        </p:nvSpPr>
        <p:spPr bwMode="auto">
          <a:xfrm>
            <a:off x="152400" y="5029200"/>
            <a:ext cx="4686300" cy="1754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Hace algunos años , la O.M.T. presentaba</a:t>
            </a:r>
          </a:p>
          <a:p>
            <a:pPr eaLnBrk="1" hangingPunct="1"/>
            <a:r>
              <a:rPr lang="es-MX"/>
              <a:t>una «Auto-Iniciación» en el hogar, con el</a:t>
            </a:r>
          </a:p>
          <a:p>
            <a:pPr eaLnBrk="1" hangingPunct="1"/>
            <a:r>
              <a:rPr lang="es-MX"/>
              <a:t>arreglo del Templo que aquí mostramos.</a:t>
            </a:r>
          </a:p>
          <a:p>
            <a:pPr eaLnBrk="1" hangingPunct="1"/>
            <a:r>
              <a:rPr lang="es-MX"/>
              <a:t>Esto ya no se practica, y sólo se consideran</a:t>
            </a:r>
          </a:p>
          <a:p>
            <a:pPr eaLnBrk="1" hangingPunct="1"/>
            <a:r>
              <a:rPr lang="es-MX"/>
              <a:t>válidas las Iniciaciones llevadas a cabo en</a:t>
            </a:r>
          </a:p>
          <a:p>
            <a:pPr eaLnBrk="1" hangingPunct="1"/>
            <a:r>
              <a:rPr lang="es-MX"/>
              <a:t>un Templo Martinista.</a:t>
            </a:r>
            <a:endParaRPr lang="es-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8228"/>
                                        </p:tgtEl>
                                        <p:attrNameLst>
                                          <p:attrName>style.visibility</p:attrName>
                                        </p:attrNameLst>
                                      </p:cBhvr>
                                      <p:to>
                                        <p:strVal val="visible"/>
                                      </p:to>
                                    </p:set>
                                    <p:animEffect transition="in" filter="box(out)">
                                      <p:cBhvr>
                                        <p:cTn id="7" dur="2000"/>
                                        <p:tgtEl>
                                          <p:spTgt spid="3082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500" fill="hold"/>
                                        <p:tgtEl>
                                          <p:spTgt spid="5"/>
                                        </p:tgtEl>
                                        <p:attrNameLst>
                                          <p:attrName>ppt_x</p:attrName>
                                        </p:attrNameLst>
                                      </p:cBhvr>
                                      <p:tavLst>
                                        <p:tav tm="0">
                                          <p:val>
                                            <p:strVal val="#ppt_x"/>
                                          </p:val>
                                        </p:tav>
                                        <p:tav tm="100000">
                                          <p:val>
                                            <p:strVal val="#ppt_x"/>
                                          </p:val>
                                        </p:tav>
                                      </p:tavLst>
                                    </p:anim>
                                    <p:anim calcmode="lin" valueType="num">
                                      <p:cBhvr additive="base">
                                        <p:cTn id="13"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228600" y="2514600"/>
            <a:ext cx="2514600" cy="1465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Algunas disposiciones </a:t>
            </a:r>
          </a:p>
          <a:p>
            <a:pPr eaLnBrk="1" hangingPunct="1"/>
            <a:r>
              <a:rPr lang="es-MX"/>
              <a:t>Ritualísticas, en el Ritual actual de la OMT, para esta Iniciación </a:t>
            </a:r>
            <a:endParaRPr lang="es-AR"/>
          </a:p>
        </p:txBody>
      </p:sp>
      <p:pic>
        <p:nvPicPr>
          <p:cNvPr id="3092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0"/>
            <a:ext cx="5619750" cy="684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Effect transition="in" filter="box(out)">
                                      <p:cBhvr>
                                        <p:cTn id="7" dur="2000"/>
                                        <p:tgtEl>
                                          <p:spTgt spid="3092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500" fill="hold"/>
                                        <p:tgtEl>
                                          <p:spTgt spid="3"/>
                                        </p:tgtEl>
                                        <p:attrNameLst>
                                          <p:attrName>ppt_x</p:attrName>
                                        </p:attrNameLst>
                                      </p:cBhvr>
                                      <p:tavLst>
                                        <p:tav tm="0">
                                          <p:val>
                                            <p:strVal val="#ppt_x"/>
                                          </p:val>
                                        </p:tav>
                                        <p:tav tm="100000">
                                          <p:val>
                                            <p:strVal val="#ppt_x"/>
                                          </p:val>
                                        </p:tav>
                                      </p:tavLst>
                                    </p:anim>
                                    <p:anim calcmode="lin" valueType="num">
                                      <p:cBhvr additive="base">
                                        <p:cTn id="13"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ChangeArrowheads="1"/>
          </p:cNvSpPr>
          <p:nvPr>
            <p:ph type="title"/>
          </p:nvPr>
        </p:nvSpPr>
        <p:spPr/>
        <p:txBody>
          <a:bodyPr/>
          <a:lstStyle/>
          <a:p>
            <a:pPr eaLnBrk="1" hangingPunct="1"/>
            <a:r>
              <a:rPr lang="es-AR" sz="3000" smtClean="0"/>
              <a:t>La Iniciación consta de 13 fases (“ pasos”)</a:t>
            </a:r>
            <a:endParaRPr lang="es-ES_tradnl" sz="3000" smtClean="0"/>
          </a:p>
        </p:txBody>
      </p:sp>
      <p:sp>
        <p:nvSpPr>
          <p:cNvPr id="674819" name="Rectangle 3"/>
          <p:cNvSpPr>
            <a:spLocks noGrp="1" noChangeArrowheads="1"/>
          </p:cNvSpPr>
          <p:nvPr>
            <p:ph type="body" idx="1"/>
          </p:nvPr>
        </p:nvSpPr>
        <p:spPr>
          <a:xfrm>
            <a:off x="228600" y="1600200"/>
            <a:ext cx="8610600" cy="4525963"/>
          </a:xfrm>
        </p:spPr>
        <p:txBody>
          <a:bodyPr/>
          <a:lstStyle/>
          <a:p>
            <a:pPr eaLnBrk="1" hangingPunct="1">
              <a:lnSpc>
                <a:spcPct val="80000"/>
              </a:lnSpc>
            </a:pPr>
            <a:r>
              <a:rPr lang="es-AR" sz="2400" smtClean="0"/>
              <a:t>I. Preliminares</a:t>
            </a:r>
          </a:p>
          <a:p>
            <a:pPr eaLnBrk="1" hangingPunct="1">
              <a:lnSpc>
                <a:spcPct val="80000"/>
              </a:lnSpc>
            </a:pPr>
            <a:r>
              <a:rPr lang="es-AR" sz="2400" smtClean="0"/>
              <a:t>II. El examen</a:t>
            </a:r>
          </a:p>
          <a:p>
            <a:pPr eaLnBrk="1" hangingPunct="1">
              <a:lnSpc>
                <a:spcPct val="80000"/>
              </a:lnSpc>
            </a:pPr>
            <a:r>
              <a:rPr lang="es-AR" sz="2400" smtClean="0"/>
              <a:t>III. El velo negro </a:t>
            </a:r>
          </a:p>
          <a:p>
            <a:pPr eaLnBrk="1" hangingPunct="1">
              <a:lnSpc>
                <a:spcPct val="80000"/>
              </a:lnSpc>
            </a:pPr>
            <a:r>
              <a:rPr lang="es-MX" sz="2400" smtClean="0"/>
              <a:t>IV. Ingreso al Templo</a:t>
            </a:r>
          </a:p>
          <a:p>
            <a:pPr eaLnBrk="1" hangingPunct="1">
              <a:lnSpc>
                <a:spcPct val="80000"/>
              </a:lnSpc>
            </a:pPr>
            <a:r>
              <a:rPr lang="es-MX" sz="2400" smtClean="0"/>
              <a:t>V. La «intrusión» del Asociado</a:t>
            </a:r>
          </a:p>
          <a:p>
            <a:pPr eaLnBrk="1" hangingPunct="1">
              <a:lnSpc>
                <a:spcPct val="80000"/>
              </a:lnSpc>
            </a:pPr>
            <a:r>
              <a:rPr lang="es-MX" sz="2400" smtClean="0"/>
              <a:t>VI. El Pantáculo</a:t>
            </a:r>
          </a:p>
          <a:p>
            <a:pPr eaLnBrk="1" hangingPunct="1">
              <a:lnSpc>
                <a:spcPct val="80000"/>
              </a:lnSpc>
            </a:pPr>
            <a:r>
              <a:rPr lang="es-MX" sz="2400" smtClean="0"/>
              <a:t>VII. El Juramento</a:t>
            </a:r>
          </a:p>
          <a:p>
            <a:pPr eaLnBrk="1" hangingPunct="1">
              <a:lnSpc>
                <a:spcPct val="80000"/>
              </a:lnSpc>
            </a:pPr>
            <a:r>
              <a:rPr lang="es-MX" sz="2400" smtClean="0"/>
              <a:t>VIII. Se retira el velo</a:t>
            </a:r>
          </a:p>
          <a:p>
            <a:pPr eaLnBrk="1" hangingPunct="1">
              <a:lnSpc>
                <a:spcPct val="80000"/>
              </a:lnSpc>
            </a:pPr>
            <a:r>
              <a:rPr lang="es-MX" sz="2400" smtClean="0"/>
              <a:t>IX. Las dos columnas</a:t>
            </a:r>
          </a:p>
          <a:p>
            <a:pPr eaLnBrk="1" hangingPunct="1">
              <a:lnSpc>
                <a:spcPct val="80000"/>
              </a:lnSpc>
            </a:pPr>
            <a:r>
              <a:rPr lang="es-MX" sz="2400" smtClean="0"/>
              <a:t>X. La Consagración (I, preliminares)</a:t>
            </a:r>
          </a:p>
          <a:p>
            <a:pPr eaLnBrk="1" hangingPunct="1">
              <a:lnSpc>
                <a:spcPct val="80000"/>
              </a:lnSpc>
            </a:pPr>
            <a:r>
              <a:rPr lang="es-MX" sz="2400" smtClean="0"/>
              <a:t>XI. La Consagración (II, la fórmula Templaria)</a:t>
            </a:r>
          </a:p>
          <a:p>
            <a:pPr eaLnBrk="1" hangingPunct="1">
              <a:lnSpc>
                <a:spcPct val="80000"/>
              </a:lnSpc>
            </a:pPr>
            <a:r>
              <a:rPr lang="es-MX" sz="2400" smtClean="0"/>
              <a:t>XII. La Consagración (III, el soplo)</a:t>
            </a:r>
          </a:p>
          <a:p>
            <a:pPr eaLnBrk="1" hangingPunct="1">
              <a:lnSpc>
                <a:spcPct val="80000"/>
              </a:lnSpc>
            </a:pPr>
            <a:r>
              <a:rPr lang="es-MX" sz="2400" smtClean="0"/>
              <a:t>XIII. La cadena</a:t>
            </a:r>
            <a:endParaRPr lang="es-AR" sz="24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74818"/>
                                        </p:tgtEl>
                                        <p:attrNameLst>
                                          <p:attrName>style.visibility</p:attrName>
                                        </p:attrNameLst>
                                      </p:cBhvr>
                                      <p:to>
                                        <p:strVal val="visible"/>
                                      </p:to>
                                    </p:set>
                                    <p:animEffect transition="in" filter="blinds(horizontal)">
                                      <p:cBhvr>
                                        <p:cTn id="7" dur="500"/>
                                        <p:tgtEl>
                                          <p:spTgt spid="674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74819">
                                            <p:txEl>
                                              <p:pRg st="0" end="0"/>
                                            </p:txEl>
                                          </p:spTgt>
                                        </p:tgtEl>
                                        <p:attrNameLst>
                                          <p:attrName>style.visibility</p:attrName>
                                        </p:attrNameLst>
                                      </p:cBhvr>
                                      <p:to>
                                        <p:strVal val="visible"/>
                                      </p:to>
                                    </p:set>
                                    <p:animEffect transition="in" filter="blinds(horizontal)">
                                      <p:cBhvr>
                                        <p:cTn id="12" dur="500"/>
                                        <p:tgtEl>
                                          <p:spTgt spid="6748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74819">
                                            <p:txEl>
                                              <p:pRg st="1" end="1"/>
                                            </p:txEl>
                                          </p:spTgt>
                                        </p:tgtEl>
                                        <p:attrNameLst>
                                          <p:attrName>style.visibility</p:attrName>
                                        </p:attrNameLst>
                                      </p:cBhvr>
                                      <p:to>
                                        <p:strVal val="visible"/>
                                      </p:to>
                                    </p:set>
                                    <p:animEffect transition="in" filter="blinds(horizontal)">
                                      <p:cBhvr>
                                        <p:cTn id="17" dur="500"/>
                                        <p:tgtEl>
                                          <p:spTgt spid="6748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74819">
                                            <p:txEl>
                                              <p:pRg st="2" end="2"/>
                                            </p:txEl>
                                          </p:spTgt>
                                        </p:tgtEl>
                                        <p:attrNameLst>
                                          <p:attrName>style.visibility</p:attrName>
                                        </p:attrNameLst>
                                      </p:cBhvr>
                                      <p:to>
                                        <p:strVal val="visible"/>
                                      </p:to>
                                    </p:set>
                                    <p:animEffect transition="in" filter="blinds(horizontal)">
                                      <p:cBhvr>
                                        <p:cTn id="22" dur="500"/>
                                        <p:tgtEl>
                                          <p:spTgt spid="6748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4819">
                                            <p:txEl>
                                              <p:pRg st="3" end="3"/>
                                            </p:txEl>
                                          </p:spTgt>
                                        </p:tgtEl>
                                        <p:attrNameLst>
                                          <p:attrName>style.visibility</p:attrName>
                                        </p:attrNameLst>
                                      </p:cBhvr>
                                      <p:to>
                                        <p:strVal val="visible"/>
                                      </p:to>
                                    </p:set>
                                    <p:animEffect transition="in" filter="blinds(horizontal)">
                                      <p:cBhvr>
                                        <p:cTn id="27" dur="500"/>
                                        <p:tgtEl>
                                          <p:spTgt spid="67481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74819">
                                            <p:txEl>
                                              <p:pRg st="4" end="4"/>
                                            </p:txEl>
                                          </p:spTgt>
                                        </p:tgtEl>
                                        <p:attrNameLst>
                                          <p:attrName>style.visibility</p:attrName>
                                        </p:attrNameLst>
                                      </p:cBhvr>
                                      <p:to>
                                        <p:strVal val="visible"/>
                                      </p:to>
                                    </p:set>
                                    <p:animEffect transition="in" filter="blinds(horizontal)">
                                      <p:cBhvr>
                                        <p:cTn id="32" dur="500"/>
                                        <p:tgtEl>
                                          <p:spTgt spid="67481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74819">
                                            <p:txEl>
                                              <p:pRg st="5" end="5"/>
                                            </p:txEl>
                                          </p:spTgt>
                                        </p:tgtEl>
                                        <p:attrNameLst>
                                          <p:attrName>style.visibility</p:attrName>
                                        </p:attrNameLst>
                                      </p:cBhvr>
                                      <p:to>
                                        <p:strVal val="visible"/>
                                      </p:to>
                                    </p:set>
                                    <p:animEffect transition="in" filter="blinds(horizontal)">
                                      <p:cBhvr>
                                        <p:cTn id="37" dur="500"/>
                                        <p:tgtEl>
                                          <p:spTgt spid="67481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74819">
                                            <p:txEl>
                                              <p:pRg st="6" end="6"/>
                                            </p:txEl>
                                          </p:spTgt>
                                        </p:tgtEl>
                                        <p:attrNameLst>
                                          <p:attrName>style.visibility</p:attrName>
                                        </p:attrNameLst>
                                      </p:cBhvr>
                                      <p:to>
                                        <p:strVal val="visible"/>
                                      </p:to>
                                    </p:set>
                                    <p:animEffect transition="in" filter="blinds(horizontal)">
                                      <p:cBhvr>
                                        <p:cTn id="42" dur="500"/>
                                        <p:tgtEl>
                                          <p:spTgt spid="67481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74819">
                                            <p:txEl>
                                              <p:pRg st="7" end="7"/>
                                            </p:txEl>
                                          </p:spTgt>
                                        </p:tgtEl>
                                        <p:attrNameLst>
                                          <p:attrName>style.visibility</p:attrName>
                                        </p:attrNameLst>
                                      </p:cBhvr>
                                      <p:to>
                                        <p:strVal val="visible"/>
                                      </p:to>
                                    </p:set>
                                    <p:animEffect transition="in" filter="blinds(horizontal)">
                                      <p:cBhvr>
                                        <p:cTn id="47" dur="500"/>
                                        <p:tgtEl>
                                          <p:spTgt spid="674819">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74819">
                                            <p:txEl>
                                              <p:pRg st="8" end="8"/>
                                            </p:txEl>
                                          </p:spTgt>
                                        </p:tgtEl>
                                        <p:attrNameLst>
                                          <p:attrName>style.visibility</p:attrName>
                                        </p:attrNameLst>
                                      </p:cBhvr>
                                      <p:to>
                                        <p:strVal val="visible"/>
                                      </p:to>
                                    </p:set>
                                    <p:animEffect transition="in" filter="blinds(horizontal)">
                                      <p:cBhvr>
                                        <p:cTn id="52" dur="500"/>
                                        <p:tgtEl>
                                          <p:spTgt spid="674819">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74819">
                                            <p:txEl>
                                              <p:pRg st="9" end="9"/>
                                            </p:txEl>
                                          </p:spTgt>
                                        </p:tgtEl>
                                        <p:attrNameLst>
                                          <p:attrName>style.visibility</p:attrName>
                                        </p:attrNameLst>
                                      </p:cBhvr>
                                      <p:to>
                                        <p:strVal val="visible"/>
                                      </p:to>
                                    </p:set>
                                    <p:animEffect transition="in" filter="blinds(horizontal)">
                                      <p:cBhvr>
                                        <p:cTn id="57" dur="500"/>
                                        <p:tgtEl>
                                          <p:spTgt spid="674819">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74819">
                                            <p:txEl>
                                              <p:pRg st="10" end="10"/>
                                            </p:txEl>
                                          </p:spTgt>
                                        </p:tgtEl>
                                        <p:attrNameLst>
                                          <p:attrName>style.visibility</p:attrName>
                                        </p:attrNameLst>
                                      </p:cBhvr>
                                      <p:to>
                                        <p:strVal val="visible"/>
                                      </p:to>
                                    </p:set>
                                    <p:animEffect transition="in" filter="blinds(horizontal)">
                                      <p:cBhvr>
                                        <p:cTn id="62" dur="500"/>
                                        <p:tgtEl>
                                          <p:spTgt spid="674819">
                                            <p:txEl>
                                              <p:pRg st="10" end="1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74819">
                                            <p:txEl>
                                              <p:pRg st="11" end="11"/>
                                            </p:txEl>
                                          </p:spTgt>
                                        </p:tgtEl>
                                        <p:attrNameLst>
                                          <p:attrName>style.visibility</p:attrName>
                                        </p:attrNameLst>
                                      </p:cBhvr>
                                      <p:to>
                                        <p:strVal val="visible"/>
                                      </p:to>
                                    </p:set>
                                    <p:animEffect transition="in" filter="blinds(horizontal)">
                                      <p:cBhvr>
                                        <p:cTn id="67" dur="500"/>
                                        <p:tgtEl>
                                          <p:spTgt spid="674819">
                                            <p:txEl>
                                              <p:pRg st="11" end="11"/>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74819">
                                            <p:txEl>
                                              <p:pRg st="12" end="12"/>
                                            </p:txEl>
                                          </p:spTgt>
                                        </p:tgtEl>
                                        <p:attrNameLst>
                                          <p:attrName>style.visibility</p:attrName>
                                        </p:attrNameLst>
                                      </p:cBhvr>
                                      <p:to>
                                        <p:strVal val="visible"/>
                                      </p:to>
                                    </p:set>
                                    <p:animEffect transition="in" filter="blinds(horizontal)">
                                      <p:cBhvr>
                                        <p:cTn id="72" dur="500"/>
                                        <p:tgtEl>
                                          <p:spTgt spid="6748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818" grpId="0"/>
      <p:bldP spid="674819" grpId="0" build="p"/>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9" name="Picture 7" descr="ascender-en-solita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606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280" name="Text Box 8"/>
          <p:cNvSpPr txBox="1">
            <a:spLocks noChangeArrowheads="1"/>
          </p:cNvSpPr>
          <p:nvPr/>
        </p:nvSpPr>
        <p:spPr bwMode="auto">
          <a:xfrm>
            <a:off x="304800" y="5486400"/>
            <a:ext cx="884555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I. Hermano Iniciado: </a:t>
            </a:r>
            <a:r>
              <a:rPr lang="es-AR" b="1" i="1">
                <a:ea typeface="Arial Unicode MS" pitchFamily="34" charset="-128"/>
                <a:cs typeface="Arial Unicode MS" pitchFamily="34" charset="-128"/>
              </a:rPr>
              <a:t>“En mi camino hacia el Templo, encontré algunos viajeros</a:t>
            </a:r>
          </a:p>
          <a:p>
            <a:pPr eaLnBrk="1" hangingPunct="1"/>
            <a:r>
              <a:rPr lang="es-AR" b="1" i="1">
                <a:ea typeface="Arial Unicode MS" pitchFamily="34" charset="-128"/>
                <a:cs typeface="Arial Unicode MS" pitchFamily="34" charset="-128"/>
              </a:rPr>
              <a:t>que ascendían la montaña. Ya deben haber llegado al Portal exterior, pero</a:t>
            </a:r>
          </a:p>
          <a:p>
            <a:pPr eaLnBrk="1" hangingPunct="1"/>
            <a:r>
              <a:rPr lang="es-AR" b="1" i="1">
                <a:ea typeface="Arial Unicode MS" pitchFamily="34" charset="-128"/>
                <a:cs typeface="Arial Unicode MS" pitchFamily="34" charset="-128"/>
              </a:rPr>
              <a:t>están perdidos y tienen necesidad de Luz”</a:t>
            </a:r>
            <a:r>
              <a:rPr lang="es-AR">
                <a:ea typeface="Arial Unicode MS" pitchFamily="34" charset="-128"/>
                <a:cs typeface="Arial Unicode MS" pitchFamily="34" charset="-128"/>
              </a:rPr>
              <a:t>.</a:t>
            </a:r>
            <a:endParaRPr lang="es-ES_tradnl" b="1">
              <a:ea typeface="Arial Unicode MS" pitchFamily="34" charset="-128"/>
              <a:cs typeface="Arial Unicode MS" pitchFamily="34" charset="-128"/>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0279"/>
                                        </p:tgtEl>
                                        <p:attrNameLst>
                                          <p:attrName>style.visibility</p:attrName>
                                        </p:attrNameLst>
                                      </p:cBhvr>
                                      <p:to>
                                        <p:strVal val="visible"/>
                                      </p:to>
                                    </p:set>
                                    <p:animEffect transition="in" filter="box(out)">
                                      <p:cBhvr>
                                        <p:cTn id="7" dur="2000"/>
                                        <p:tgtEl>
                                          <p:spTgt spid="3102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0280"/>
                                        </p:tgtEl>
                                        <p:attrNameLst>
                                          <p:attrName>style.visibility</p:attrName>
                                        </p:attrNameLst>
                                      </p:cBhvr>
                                      <p:to>
                                        <p:strVal val="visible"/>
                                      </p:to>
                                    </p:set>
                                    <p:animEffect transition="in" filter="fade">
                                      <p:cBhvr>
                                        <p:cTn id="12" dur="2000"/>
                                        <p:tgtEl>
                                          <p:spTgt spid="310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80" grpId="0"/>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3" name="Text Box 3"/>
          <p:cNvSpPr txBox="1">
            <a:spLocks noChangeArrowheads="1"/>
          </p:cNvSpPr>
          <p:nvPr/>
        </p:nvSpPr>
        <p:spPr bwMode="auto">
          <a:xfrm>
            <a:off x="361950" y="5029200"/>
            <a:ext cx="87122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Maestro: </a:t>
            </a:r>
            <a:r>
              <a:rPr lang="es-AR" b="1" i="1">
                <a:ea typeface="Arial Unicode MS" pitchFamily="34" charset="-128"/>
                <a:cs typeface="Arial Unicode MS" pitchFamily="34" charset="-128"/>
              </a:rPr>
              <a:t>“Nosotros somos Hermanos de los hombres que están deseosos de</a:t>
            </a:r>
          </a:p>
          <a:p>
            <a:pPr eaLnBrk="1" hangingPunct="1"/>
            <a:r>
              <a:rPr lang="es-AR" b="1" i="1">
                <a:ea typeface="Arial Unicode MS" pitchFamily="34" charset="-128"/>
                <a:cs typeface="Arial Unicode MS" pitchFamily="34" charset="-128"/>
              </a:rPr>
              <a:t>ejercer sus facultades como hombres”</a:t>
            </a:r>
            <a:r>
              <a:rPr lang="es-AR">
                <a:ea typeface="Arial Unicode MS" pitchFamily="34" charset="-128"/>
                <a:cs typeface="Arial Unicode MS" pitchFamily="34" charset="-128"/>
              </a:rPr>
              <a:t>. </a:t>
            </a:r>
            <a:r>
              <a:rPr lang="es-AR" b="1">
                <a:ea typeface="Arial Unicode MS" pitchFamily="34" charset="-128"/>
                <a:cs typeface="Arial Unicode MS" pitchFamily="34" charset="-128"/>
              </a:rPr>
              <a:t>Luego envía al Hermano Iniciado </a:t>
            </a:r>
          </a:p>
          <a:p>
            <a:pPr eaLnBrk="1" hangingPunct="1"/>
            <a:r>
              <a:rPr lang="es-AR" b="1">
                <a:ea typeface="Arial Unicode MS" pitchFamily="34" charset="-128"/>
                <a:cs typeface="Arial Unicode MS" pitchFamily="34" charset="-128"/>
              </a:rPr>
              <a:t>para que interrogue al Candidato sobre su nombre, edad, calificaciones </a:t>
            </a:r>
          </a:p>
          <a:p>
            <a:pPr eaLnBrk="1" hangingPunct="1"/>
            <a:r>
              <a:rPr lang="es-AR" b="1" i="1">
                <a:ea typeface="Arial Unicode MS" pitchFamily="34" charset="-128"/>
                <a:cs typeface="Arial Unicode MS" pitchFamily="34" charset="-128"/>
              </a:rPr>
              <a:t>“y, sobre todo, de dónde viene”</a:t>
            </a:r>
            <a:r>
              <a:rPr lang="es-AR" b="1">
                <a:ea typeface="Arial Unicode MS" pitchFamily="34" charset="-128"/>
                <a:cs typeface="Arial Unicode MS" pitchFamily="34" charset="-128"/>
              </a:rPr>
              <a:t>.</a:t>
            </a:r>
            <a:endParaRPr lang="es-ES_tradnl" b="1">
              <a:ea typeface="Arial Unicode MS" pitchFamily="34" charset="-128"/>
              <a:cs typeface="Arial Unicode MS" pitchFamily="34" charset="-128"/>
            </a:endParaRPr>
          </a:p>
        </p:txBody>
      </p:sp>
      <p:pic>
        <p:nvPicPr>
          <p:cNvPr id="465925" name="Picture 5" descr="hept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4000" cy="354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465925"/>
                                        </p:tgtEl>
                                        <p:attrNameLst>
                                          <p:attrName>style.visibility</p:attrName>
                                        </p:attrNameLst>
                                      </p:cBhvr>
                                      <p:to>
                                        <p:strVal val="visible"/>
                                      </p:to>
                                    </p:set>
                                    <p:animEffect transition="in" filter="wedge">
                                      <p:cBhvr>
                                        <p:cTn id="7" dur="2000"/>
                                        <p:tgtEl>
                                          <p:spTgt spid="4659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5923"/>
                                        </p:tgtEl>
                                        <p:attrNameLst>
                                          <p:attrName>style.visibility</p:attrName>
                                        </p:attrNameLst>
                                      </p:cBhvr>
                                      <p:to>
                                        <p:strVal val="visible"/>
                                      </p:to>
                                    </p:set>
                                    <p:animEffect transition="in" filter="fade">
                                      <p:cBhvr>
                                        <p:cTn id="12" dur="2000"/>
                                        <p:tgtEl>
                                          <p:spTgt spid="465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3" grpId="0"/>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4" name="Rectangle 2"/>
          <p:cNvSpPr>
            <a:spLocks noGrp="1" noChangeArrowheads="1"/>
          </p:cNvSpPr>
          <p:nvPr>
            <p:ph type="title"/>
          </p:nvPr>
        </p:nvSpPr>
        <p:spPr/>
        <p:txBody>
          <a:bodyPr/>
          <a:lstStyle/>
          <a:p>
            <a:pPr eaLnBrk="1" hangingPunct="1"/>
            <a:r>
              <a:rPr lang="es-MX" smtClean="0"/>
              <a:t>II. El Examen</a:t>
            </a:r>
            <a:endParaRPr lang="es-ES_tradnl" smtClean="0"/>
          </a:p>
        </p:txBody>
      </p:sp>
      <p:sp>
        <p:nvSpPr>
          <p:cNvPr id="719875" name="Rectangle 3"/>
          <p:cNvSpPr>
            <a:spLocks noGrp="1" noChangeArrowheads="1"/>
          </p:cNvSpPr>
          <p:nvPr>
            <p:ph sz="half" idx="1"/>
          </p:nvPr>
        </p:nvSpPr>
        <p:spPr>
          <a:xfrm>
            <a:off x="304800" y="1524000"/>
            <a:ext cx="4114800" cy="4525963"/>
          </a:xfrm>
        </p:spPr>
        <p:txBody>
          <a:bodyPr/>
          <a:lstStyle/>
          <a:p>
            <a:pPr eaLnBrk="1" hangingPunct="1">
              <a:lnSpc>
                <a:spcPct val="90000"/>
              </a:lnSpc>
            </a:pPr>
            <a:r>
              <a:rPr lang="es-MX" sz="2000" b="1" smtClean="0"/>
              <a:t>El Centinela y el Iniciado cumplen con el examen referido, en los Portales del Templo.</a:t>
            </a:r>
          </a:p>
          <a:p>
            <a:pPr eaLnBrk="1" hangingPunct="1">
              <a:lnSpc>
                <a:spcPct val="90000"/>
              </a:lnSpc>
            </a:pPr>
            <a:r>
              <a:rPr lang="es-MX" sz="2000" b="1" smtClean="0"/>
              <a:t>Le preguntan al Candidato sus datos, desde un punto de vista iniciático (al preguntarle su nombre, por ejemplo, el Candidato deberá dar su nombre simbólico, si lo tiene, etc.).</a:t>
            </a:r>
          </a:p>
          <a:p>
            <a:pPr eaLnBrk="1" hangingPunct="1">
              <a:lnSpc>
                <a:spcPct val="90000"/>
              </a:lnSpc>
            </a:pPr>
            <a:r>
              <a:rPr lang="es-MX" sz="2000" b="1" smtClean="0"/>
              <a:t>A la pregunta por la edad se responde: “tres años”.</a:t>
            </a:r>
          </a:p>
          <a:p>
            <a:pPr eaLnBrk="1" hangingPunct="1">
              <a:lnSpc>
                <a:spcPct val="90000"/>
              </a:lnSpc>
            </a:pPr>
            <a:r>
              <a:rPr lang="es-MX" sz="2000" b="1" smtClean="0"/>
              <a:t>La pregunta “¿De dónde vienes?” es de respuesta libre, y el Candidato responderá según le indique su conciencia.</a:t>
            </a:r>
            <a:endParaRPr lang="es-ES_tradnl" sz="2000" b="1" smtClean="0"/>
          </a:p>
        </p:txBody>
      </p:sp>
      <p:pic>
        <p:nvPicPr>
          <p:cNvPr id="312327" name="Picture 7" descr="10344875_10203548164842893_511233061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0" y="1676400"/>
            <a:ext cx="36004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9874"/>
                                        </p:tgtEl>
                                        <p:attrNameLst>
                                          <p:attrName>style.visibility</p:attrName>
                                        </p:attrNameLst>
                                      </p:cBhvr>
                                      <p:to>
                                        <p:strVal val="visible"/>
                                      </p:to>
                                    </p:set>
                                    <p:animEffect transition="in" filter="blinds(horizontal)">
                                      <p:cBhvr>
                                        <p:cTn id="7" dur="500"/>
                                        <p:tgtEl>
                                          <p:spTgt spid="7198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9875">
                                            <p:txEl>
                                              <p:pRg st="0" end="0"/>
                                            </p:txEl>
                                          </p:spTgt>
                                        </p:tgtEl>
                                        <p:attrNameLst>
                                          <p:attrName>style.visibility</p:attrName>
                                        </p:attrNameLst>
                                      </p:cBhvr>
                                      <p:to>
                                        <p:strVal val="visible"/>
                                      </p:to>
                                    </p:set>
                                    <p:animEffect transition="in" filter="blinds(horizontal)">
                                      <p:cBhvr>
                                        <p:cTn id="12" dur="500"/>
                                        <p:tgtEl>
                                          <p:spTgt spid="7198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9875">
                                            <p:txEl>
                                              <p:pRg st="1" end="1"/>
                                            </p:txEl>
                                          </p:spTgt>
                                        </p:tgtEl>
                                        <p:attrNameLst>
                                          <p:attrName>style.visibility</p:attrName>
                                        </p:attrNameLst>
                                      </p:cBhvr>
                                      <p:to>
                                        <p:strVal val="visible"/>
                                      </p:to>
                                    </p:set>
                                    <p:animEffect transition="in" filter="blinds(horizontal)">
                                      <p:cBhvr>
                                        <p:cTn id="17" dur="500"/>
                                        <p:tgtEl>
                                          <p:spTgt spid="7198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19875">
                                            <p:txEl>
                                              <p:pRg st="2" end="2"/>
                                            </p:txEl>
                                          </p:spTgt>
                                        </p:tgtEl>
                                        <p:attrNameLst>
                                          <p:attrName>style.visibility</p:attrName>
                                        </p:attrNameLst>
                                      </p:cBhvr>
                                      <p:to>
                                        <p:strVal val="visible"/>
                                      </p:to>
                                    </p:set>
                                    <p:animEffect transition="in" filter="blinds(horizontal)">
                                      <p:cBhvr>
                                        <p:cTn id="22" dur="500"/>
                                        <p:tgtEl>
                                          <p:spTgt spid="7198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19875">
                                            <p:txEl>
                                              <p:pRg st="3" end="3"/>
                                            </p:txEl>
                                          </p:spTgt>
                                        </p:tgtEl>
                                        <p:attrNameLst>
                                          <p:attrName>style.visibility</p:attrName>
                                        </p:attrNameLst>
                                      </p:cBhvr>
                                      <p:to>
                                        <p:strVal val="visible"/>
                                      </p:to>
                                    </p:set>
                                    <p:animEffect transition="in" filter="blinds(horizontal)">
                                      <p:cBhvr>
                                        <p:cTn id="27" dur="500"/>
                                        <p:tgtEl>
                                          <p:spTgt spid="71987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312327"/>
                                        </p:tgtEl>
                                        <p:attrNameLst>
                                          <p:attrName>style.visibility</p:attrName>
                                        </p:attrNameLst>
                                      </p:cBhvr>
                                      <p:to>
                                        <p:strVal val="visible"/>
                                      </p:to>
                                    </p:set>
                                    <p:animEffect transition="in" filter="box(out)">
                                      <p:cBhvr>
                                        <p:cTn id="32" dur="2000"/>
                                        <p:tgtEl>
                                          <p:spTgt spid="312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74" grpId="0"/>
      <p:bldP spid="719875" grpId="0" build="p"/>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4" name="Rectangle 2"/>
          <p:cNvSpPr>
            <a:spLocks noGrp="1" noChangeArrowheads="1"/>
          </p:cNvSpPr>
          <p:nvPr>
            <p:ph type="title" idx="4294967295"/>
          </p:nvPr>
        </p:nvSpPr>
        <p:spPr/>
        <p:txBody>
          <a:bodyPr/>
          <a:lstStyle/>
          <a:p>
            <a:pPr eaLnBrk="1" hangingPunct="1"/>
            <a:r>
              <a:rPr lang="es-MX" smtClean="0"/>
              <a:t>III. El Velo Negro</a:t>
            </a:r>
            <a:endParaRPr lang="es-ES_tradnl" smtClean="0"/>
          </a:p>
        </p:txBody>
      </p:sp>
      <p:sp>
        <p:nvSpPr>
          <p:cNvPr id="719875" name="Rectangle 3"/>
          <p:cNvSpPr>
            <a:spLocks noGrp="1" noChangeArrowheads="1"/>
          </p:cNvSpPr>
          <p:nvPr>
            <p:ph sz="half" idx="4294967295"/>
          </p:nvPr>
        </p:nvSpPr>
        <p:spPr>
          <a:xfrm>
            <a:off x="304800" y="1524000"/>
            <a:ext cx="4114800" cy="4525963"/>
          </a:xfrm>
        </p:spPr>
        <p:txBody>
          <a:bodyPr/>
          <a:lstStyle/>
          <a:p>
            <a:pPr eaLnBrk="1" hangingPunct="1">
              <a:lnSpc>
                <a:spcPct val="90000"/>
              </a:lnSpc>
            </a:pPr>
            <a:r>
              <a:rPr lang="es-MX" sz="2000" b="1" smtClean="0"/>
              <a:t>El Hermano Iniciado cubre la cara y la frente del Candidato con un velo negro.</a:t>
            </a:r>
          </a:p>
          <a:p>
            <a:pPr eaLnBrk="1" hangingPunct="1">
              <a:lnSpc>
                <a:spcPct val="90000"/>
              </a:lnSpc>
            </a:pPr>
            <a:r>
              <a:rPr lang="es-MX" sz="2000" b="1" smtClean="0"/>
              <a:t>Este velo recuerda la banda que cubre los ojos del Aprendiz en la Iniciación masónica.</a:t>
            </a:r>
          </a:p>
          <a:p>
            <a:pPr eaLnBrk="1" hangingPunct="1">
              <a:lnSpc>
                <a:spcPct val="90000"/>
              </a:lnSpc>
            </a:pPr>
            <a:r>
              <a:rPr lang="es-MX" sz="2000" b="1" smtClean="0"/>
              <a:t>Sin embargo, siendo un “velo” presenta un simbolismo todavía más profundo, pues representa el velo que oculta la percepción de la realidad.</a:t>
            </a:r>
          </a:p>
          <a:p>
            <a:pPr eaLnBrk="1" hangingPunct="1">
              <a:lnSpc>
                <a:spcPct val="90000"/>
              </a:lnSpc>
            </a:pPr>
            <a:r>
              <a:rPr lang="es-MX" sz="2000" b="1" smtClean="0"/>
              <a:t>Es como si el Candidato aún permaneciera en la caverna platónica.</a:t>
            </a:r>
            <a:endParaRPr lang="es-ES_tradnl" sz="2000" b="1" smtClean="0"/>
          </a:p>
        </p:txBody>
      </p:sp>
      <p:pic>
        <p:nvPicPr>
          <p:cNvPr id="465926" name="Picture 6" descr="Multi-layer-cinco-capas-borde-de-la-cinta-velos-de-novia-corto-negro-velos-de-nov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371600"/>
            <a:ext cx="394493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9874"/>
                                        </p:tgtEl>
                                        <p:attrNameLst>
                                          <p:attrName>style.visibility</p:attrName>
                                        </p:attrNameLst>
                                      </p:cBhvr>
                                      <p:to>
                                        <p:strVal val="visible"/>
                                      </p:to>
                                    </p:set>
                                    <p:animEffect transition="in" filter="blinds(horizontal)">
                                      <p:cBhvr>
                                        <p:cTn id="7" dur="500"/>
                                        <p:tgtEl>
                                          <p:spTgt spid="7198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65926"/>
                                        </p:tgtEl>
                                        <p:attrNameLst>
                                          <p:attrName>style.visibility</p:attrName>
                                        </p:attrNameLst>
                                      </p:cBhvr>
                                      <p:to>
                                        <p:strVal val="visible"/>
                                      </p:to>
                                    </p:set>
                                    <p:animEffect transition="in" filter="box(out)">
                                      <p:cBhvr>
                                        <p:cTn id="12" dur="2000"/>
                                        <p:tgtEl>
                                          <p:spTgt spid="4659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9875">
                                            <p:txEl>
                                              <p:pRg st="0" end="0"/>
                                            </p:txEl>
                                          </p:spTgt>
                                        </p:tgtEl>
                                        <p:attrNameLst>
                                          <p:attrName>style.visibility</p:attrName>
                                        </p:attrNameLst>
                                      </p:cBhvr>
                                      <p:to>
                                        <p:strVal val="visible"/>
                                      </p:to>
                                    </p:set>
                                    <p:animEffect transition="in" filter="blinds(horizontal)">
                                      <p:cBhvr>
                                        <p:cTn id="17" dur="500"/>
                                        <p:tgtEl>
                                          <p:spTgt spid="71987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19875">
                                            <p:txEl>
                                              <p:pRg st="1" end="1"/>
                                            </p:txEl>
                                          </p:spTgt>
                                        </p:tgtEl>
                                        <p:attrNameLst>
                                          <p:attrName>style.visibility</p:attrName>
                                        </p:attrNameLst>
                                      </p:cBhvr>
                                      <p:to>
                                        <p:strVal val="visible"/>
                                      </p:to>
                                    </p:set>
                                    <p:animEffect transition="in" filter="blinds(horizontal)">
                                      <p:cBhvr>
                                        <p:cTn id="22" dur="500"/>
                                        <p:tgtEl>
                                          <p:spTgt spid="71987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19875">
                                            <p:txEl>
                                              <p:pRg st="2" end="2"/>
                                            </p:txEl>
                                          </p:spTgt>
                                        </p:tgtEl>
                                        <p:attrNameLst>
                                          <p:attrName>style.visibility</p:attrName>
                                        </p:attrNameLst>
                                      </p:cBhvr>
                                      <p:to>
                                        <p:strVal val="visible"/>
                                      </p:to>
                                    </p:set>
                                    <p:animEffect transition="in" filter="blinds(horizontal)">
                                      <p:cBhvr>
                                        <p:cTn id="27" dur="500"/>
                                        <p:tgtEl>
                                          <p:spTgt spid="71987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19875">
                                            <p:txEl>
                                              <p:pRg st="3" end="3"/>
                                            </p:txEl>
                                          </p:spTgt>
                                        </p:tgtEl>
                                        <p:attrNameLst>
                                          <p:attrName>style.visibility</p:attrName>
                                        </p:attrNameLst>
                                      </p:cBhvr>
                                      <p:to>
                                        <p:strVal val="visible"/>
                                      </p:to>
                                    </p:set>
                                    <p:animEffect transition="in" filter="blinds(horizontal)">
                                      <p:cBhvr>
                                        <p:cTn id="32" dur="500"/>
                                        <p:tgtEl>
                                          <p:spTgt spid="7198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74" grpId="0"/>
      <p:bldP spid="719875" grpId="0" build="p"/>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6950" name="Picture 6" descr="480495_329567340475396_1902156580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6950"/>
                                        </p:tgtEl>
                                        <p:attrNameLst>
                                          <p:attrName>style.visibility</p:attrName>
                                        </p:attrNameLst>
                                      </p:cBhvr>
                                      <p:to>
                                        <p:strVal val="visible"/>
                                      </p:to>
                                    </p:set>
                                    <p:animEffect transition="in" filter="box(out)">
                                      <p:cBhvr>
                                        <p:cTn id="7" dur="2000"/>
                                        <p:tgtEl>
                                          <p:spTgt spid="466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900" name="Text Box 4"/>
          <p:cNvSpPr txBox="1">
            <a:spLocks noChangeArrowheads="1"/>
          </p:cNvSpPr>
          <p:nvPr/>
        </p:nvSpPr>
        <p:spPr bwMode="auto">
          <a:xfrm>
            <a:off x="0" y="101600"/>
            <a:ext cx="47021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IV. Maestro: </a:t>
            </a:r>
            <a:r>
              <a:rPr lang="es-MX" i="1"/>
              <a:t>«La entrada al Templo es permitida a todo hombre libre </a:t>
            </a:r>
          </a:p>
          <a:p>
            <a:pPr algn="ctr" eaLnBrk="1" hangingPunct="1"/>
            <a:r>
              <a:rPr lang="es-MX" i="1"/>
              <a:t>que viene buscando el Conocimiento, en Silencio y con Determinación, y que</a:t>
            </a:r>
          </a:p>
          <a:p>
            <a:pPr algn="ctr" eaLnBrk="1" hangingPunct="1"/>
            <a:r>
              <a:rPr lang="es-MX" i="1"/>
              <a:t>es presentado por un Hermano Iniciado» </a:t>
            </a:r>
            <a:r>
              <a:rPr lang="es-MX"/>
              <a:t>(esta parte del Ritual es, obviamente,</a:t>
            </a:r>
          </a:p>
          <a:p>
            <a:pPr algn="ctr" eaLnBrk="1" hangingPunct="1"/>
            <a:r>
              <a:rPr lang="es-MX"/>
              <a:t>idéntica a una Iniciación masónica)</a:t>
            </a:r>
            <a:endParaRPr lang="es-AR"/>
          </a:p>
        </p:txBody>
      </p:sp>
      <p:sp>
        <p:nvSpPr>
          <p:cNvPr id="7" name="Text Box 4"/>
          <p:cNvSpPr txBox="1">
            <a:spLocks noChangeArrowheads="1"/>
          </p:cNvSpPr>
          <p:nvPr/>
        </p:nvSpPr>
        <p:spPr bwMode="auto">
          <a:xfrm>
            <a:off x="152400" y="2581275"/>
            <a:ext cx="4343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Se intercambian entonces una serie de golpes y expresiones tomadas del </a:t>
            </a:r>
          </a:p>
          <a:p>
            <a:pPr algn="ctr" eaLnBrk="1" hangingPunct="1"/>
            <a:r>
              <a:rPr lang="es-MX"/>
              <a:t>ingreso al Templo en la Masonería.</a:t>
            </a:r>
          </a:p>
        </p:txBody>
      </p:sp>
      <p:sp>
        <p:nvSpPr>
          <p:cNvPr id="8" name="Text Box 4"/>
          <p:cNvSpPr txBox="1">
            <a:spLocks noChangeArrowheads="1"/>
          </p:cNvSpPr>
          <p:nvPr/>
        </p:nvSpPr>
        <p:spPr bwMode="auto">
          <a:xfrm>
            <a:off x="415925" y="3905250"/>
            <a:ext cx="38512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i="1"/>
              <a:t>«El Candidato ruega ser admitido en el Grado Iniciado de nuestro Templo y desea ascender hacia la nueva Luz que lo ilumine» </a:t>
            </a:r>
            <a:endParaRPr lang="es-MX"/>
          </a:p>
        </p:txBody>
      </p:sp>
      <p:sp>
        <p:nvSpPr>
          <p:cNvPr id="9" name="Text Box 4"/>
          <p:cNvSpPr txBox="1">
            <a:spLocks noChangeArrowheads="1"/>
          </p:cNvSpPr>
          <p:nvPr/>
        </p:nvSpPr>
        <p:spPr bwMode="auto">
          <a:xfrm>
            <a:off x="568325" y="5678488"/>
            <a:ext cx="35464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t> </a:t>
            </a:r>
            <a:r>
              <a:rPr lang="es-MX" i="1"/>
              <a:t>«Hermano, encuentra aquí Luz y protección» </a:t>
            </a:r>
            <a:endParaRPr lang="es-MX"/>
          </a:p>
        </p:txBody>
      </p:sp>
      <p:pic>
        <p:nvPicPr>
          <p:cNvPr id="314379"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3113" y="4763"/>
            <a:ext cx="4513262" cy="677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4379"/>
                                        </p:tgtEl>
                                        <p:attrNameLst>
                                          <p:attrName>style.visibility</p:attrName>
                                        </p:attrNameLst>
                                      </p:cBhvr>
                                      <p:to>
                                        <p:strVal val="visible"/>
                                      </p:to>
                                    </p:set>
                                    <p:animEffect transition="in" filter="box(out)">
                                      <p:cBhvr>
                                        <p:cTn id="7" dur="2000"/>
                                        <p:tgtEl>
                                          <p:spTgt spid="3143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20900"/>
                                        </p:tgtEl>
                                        <p:attrNameLst>
                                          <p:attrName>style.visibility</p:attrName>
                                        </p:attrNameLst>
                                      </p:cBhvr>
                                      <p:to>
                                        <p:strVal val="visible"/>
                                      </p:to>
                                    </p:set>
                                    <p:animEffect transition="in" filter="dissolve">
                                      <p:cBhvr>
                                        <p:cTn id="12" dur="500"/>
                                        <p:tgtEl>
                                          <p:spTgt spid="7209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900" grpId="0" autoUpdateAnimBg="0"/>
      <p:bldP spid="7" grpId="0" autoUpdateAnimBg="0"/>
      <p:bldP spid="8" grpId="0" autoUpdateAnimBg="0"/>
      <p:bldP spid="9" grpId="0" autoUpdateAnimBg="0"/>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71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4638" y="0"/>
            <a:ext cx="541496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a:spLocks noChangeArrowheads="1"/>
          </p:cNvSpPr>
          <p:nvPr/>
        </p:nvSpPr>
        <p:spPr bwMode="auto">
          <a:xfrm>
            <a:off x="187325" y="1981200"/>
            <a:ext cx="240347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El ingreso al Templo:</a:t>
            </a:r>
          </a:p>
          <a:p>
            <a:pPr eaLnBrk="1" hangingPunct="1"/>
            <a:r>
              <a:rPr lang="es-MX"/>
              <a:t>el Candidato (X)</a:t>
            </a:r>
          </a:p>
          <a:p>
            <a:pPr eaLnBrk="1" hangingPunct="1"/>
            <a:r>
              <a:rPr lang="es-MX"/>
              <a:t>entre el Centinela (C)</a:t>
            </a:r>
          </a:p>
          <a:p>
            <a:pPr eaLnBrk="1" hangingPunct="1"/>
            <a:r>
              <a:rPr lang="es-MX"/>
              <a:t>y el Iniciado (I)</a:t>
            </a:r>
          </a:p>
          <a:p>
            <a:pPr eaLnBrk="1" hangingPunct="1"/>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8710"/>
                                        </p:tgtEl>
                                        <p:attrNameLst>
                                          <p:attrName>style.visibility</p:attrName>
                                        </p:attrNameLst>
                                      </p:cBhvr>
                                      <p:to>
                                        <p:strVal val="visible"/>
                                      </p:to>
                                    </p:set>
                                    <p:animEffect transition="in" filter="box(out)">
                                      <p:cBhvr>
                                        <p:cTn id="7" dur="2000"/>
                                        <p:tgtEl>
                                          <p:spTgt spid="3287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0" y="76200"/>
            <a:ext cx="91106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t>V. El Asociado, visto como un intruso. </a:t>
            </a:r>
            <a:r>
              <a:rPr lang="es-MX"/>
              <a:t>La alocución del Maestro, una vez que el </a:t>
            </a:r>
          </a:p>
          <a:p>
            <a:pPr eaLnBrk="1" hangingPunct="1"/>
            <a:r>
              <a:rPr lang="es-MX"/>
              <a:t>Candidato ha entrado, es algo dura y atemorizante, pero absolutamente realista: </a:t>
            </a:r>
          </a:p>
          <a:p>
            <a:pPr eaLnBrk="1" hangingPunct="1"/>
            <a:r>
              <a:rPr lang="es-MX" i="1"/>
              <a:t>«Hermano Asociado, ¿por qué has venido a perturbar nuestro trabajo? ¿En qué hora </a:t>
            </a:r>
          </a:p>
          <a:p>
            <a:pPr eaLnBrk="1" hangingPunct="1"/>
            <a:r>
              <a:rPr lang="es-MX" i="1"/>
              <a:t>nefasta te encaminaste por el tortuoso Sendero de la Iniciación? Desvíate del Sendero </a:t>
            </a:r>
          </a:p>
          <a:p>
            <a:pPr eaLnBrk="1" hangingPunct="1"/>
            <a:r>
              <a:rPr lang="es-MX" i="1"/>
              <a:t>al que estás penetrando si no tienes el valor de soportar las pruebas a las cuales se </a:t>
            </a:r>
          </a:p>
          <a:p>
            <a:pPr eaLnBrk="1" hangingPunct="1"/>
            <a:r>
              <a:rPr lang="es-MX" i="1"/>
              <a:t>somete el Hombre del Deseo, pues tendrás que sufrir las burlas injuriosas de los </a:t>
            </a:r>
          </a:p>
          <a:p>
            <a:pPr eaLnBrk="1" hangingPunct="1"/>
            <a:r>
              <a:rPr lang="es-MX" i="1"/>
              <a:t>hombres, que desgarran el alma.»</a:t>
            </a:r>
            <a:endParaRPr lang="es-MX"/>
          </a:p>
        </p:txBody>
      </p:sp>
      <p:pic>
        <p:nvPicPr>
          <p:cNvPr id="315399" name="Picture 7" descr="http://img.desmotivaciones.es/201209/caminantesolitar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575" y="2209800"/>
            <a:ext cx="4949825"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15399"/>
                                        </p:tgtEl>
                                        <p:attrNameLst>
                                          <p:attrName>style.visibility</p:attrName>
                                        </p:attrNameLst>
                                      </p:cBhvr>
                                      <p:to>
                                        <p:strVal val="visible"/>
                                      </p:to>
                                    </p:set>
                                    <p:animEffect transition="in" filter="box(out)">
                                      <p:cBhvr>
                                        <p:cTn id="12" dur="2000"/>
                                        <p:tgtEl>
                                          <p:spTgt spid="315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76200" y="228600"/>
            <a:ext cx="9001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b="1" i="1"/>
              <a:t>«El Asociado que está aquí busca nueva Luz en los Misterios de nuestra</a:t>
            </a:r>
          </a:p>
          <a:p>
            <a:pPr algn="ctr" eaLnBrk="1" hangingPunct="1"/>
            <a:r>
              <a:rPr lang="es-MX" b="1" i="1"/>
              <a:t>Orden. Está impulsado por un corazón puro y está dispuesto a librar todas</a:t>
            </a:r>
          </a:p>
          <a:p>
            <a:pPr algn="ctr" eaLnBrk="1" hangingPunct="1"/>
            <a:r>
              <a:rPr lang="es-MX" b="1" i="1"/>
              <a:t>las batallas que sean necesarias.»</a:t>
            </a:r>
          </a:p>
        </p:txBody>
      </p:sp>
      <p:pic>
        <p:nvPicPr>
          <p:cNvPr id="316423" name="Picture 7" descr="http://img.desmotivaciones.es/201304/caminan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19125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16423"/>
                                        </p:tgtEl>
                                        <p:attrNameLst>
                                          <p:attrName>style.visibility</p:attrName>
                                        </p:attrNameLst>
                                      </p:cBhvr>
                                      <p:to>
                                        <p:strVal val="visible"/>
                                      </p:to>
                                    </p:set>
                                    <p:animEffect transition="in" filter="box(out)">
                                      <p:cBhvr>
                                        <p:cTn id="12" dur="2000"/>
                                        <p:tgtEl>
                                          <p:spTgt spid="316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6" name="Rectangle 4"/>
          <p:cNvSpPr>
            <a:spLocks noChangeArrowheads="1"/>
          </p:cNvSpPr>
          <p:nvPr/>
        </p:nvSpPr>
        <p:spPr bwMode="auto">
          <a:xfrm>
            <a:off x="604838" y="152400"/>
            <a:ext cx="7934325" cy="175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s-ES_tradnl" altLang="ko-KR" b="1" i="1">
                <a:ea typeface="굴림" charset="-127"/>
              </a:rPr>
              <a:t>«Venerable Maestro, los Asociados aquí presentes se comprometieron</a:t>
            </a:r>
          </a:p>
          <a:p>
            <a:pPr algn="ctr"/>
            <a:r>
              <a:rPr lang="es-ES_tradnl" altLang="ko-KR" b="1" i="1">
                <a:ea typeface="굴림" charset="-127"/>
              </a:rPr>
              <a:t>a servir a la Verdad. Ellos han percibido el resplandor producido por</a:t>
            </a:r>
          </a:p>
          <a:p>
            <a:pPr algn="ctr"/>
            <a:r>
              <a:rPr lang="es-ES_tradnl" altLang="ko-KR" b="1" i="1">
                <a:ea typeface="굴림" charset="-127"/>
              </a:rPr>
              <a:t>las tres Luminarias, han sentido la protección misteriosa de la capa y</a:t>
            </a:r>
          </a:p>
          <a:p>
            <a:pPr algn="ctr"/>
            <a:r>
              <a:rPr lang="es-ES_tradnl" altLang="ko-KR" b="1" i="1">
                <a:ea typeface="굴림" charset="-127"/>
              </a:rPr>
              <a:t>han comprendido la utilidad de la máscara y del cordón. </a:t>
            </a:r>
          </a:p>
          <a:p>
            <a:pPr algn="ctr"/>
            <a:r>
              <a:rPr lang="es-ES_tradnl" altLang="ko-KR" b="1" i="1">
                <a:ea typeface="굴림" charset="-127"/>
              </a:rPr>
              <a:t>Como ves, ellos vinieron armados con estos símbolos </a:t>
            </a:r>
          </a:p>
          <a:p>
            <a:pPr algn="ctr"/>
            <a:r>
              <a:rPr lang="es-ES_tradnl" altLang="ko-KR" b="1" i="1">
                <a:ea typeface="굴림" charset="-127"/>
              </a:rPr>
              <a:t>tan apreciados por nuestra Orden» </a:t>
            </a:r>
          </a:p>
        </p:txBody>
      </p:sp>
      <p:pic>
        <p:nvPicPr>
          <p:cNvPr id="468998" name="Picture 6" descr="http://www.ordemrosacruz.org.br/loja/images/temp/500_2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735263"/>
            <a:ext cx="3273425" cy="320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2057400"/>
            <a:ext cx="2498725" cy="469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9000" name="Picture 8" descr="http://www.ivss.co/img/productos/cuerda%2011%20negr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819400"/>
            <a:ext cx="2725738"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8996"/>
                                        </p:tgtEl>
                                        <p:attrNameLst>
                                          <p:attrName>style.visibility</p:attrName>
                                        </p:attrNameLst>
                                      </p:cBhvr>
                                      <p:to>
                                        <p:strVal val="visible"/>
                                      </p:to>
                                    </p:set>
                                    <p:animEffect transition="in" filter="fade">
                                      <p:cBhvr>
                                        <p:cTn id="7" dur="2000"/>
                                        <p:tgtEl>
                                          <p:spTgt spid="4689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68998"/>
                                        </p:tgtEl>
                                        <p:attrNameLst>
                                          <p:attrName>style.visibility</p:attrName>
                                        </p:attrNameLst>
                                      </p:cBhvr>
                                      <p:to>
                                        <p:strVal val="visible"/>
                                      </p:to>
                                    </p:set>
                                    <p:animEffect transition="in" filter="box(out)">
                                      <p:cBhvr>
                                        <p:cTn id="12" dur="2000"/>
                                        <p:tgtEl>
                                          <p:spTgt spid="468998"/>
                                        </p:tgtEl>
                                      </p:cBhvr>
                                    </p:animEffect>
                                  </p:childTnLst>
                                </p:cTn>
                              </p:par>
                              <p:par>
                                <p:cTn id="13" presetID="4" presetClass="entr" presetSubtype="3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out)">
                                      <p:cBhvr>
                                        <p:cTn id="15" dur="2000"/>
                                        <p:tgtEl>
                                          <p:spTgt spid="4"/>
                                        </p:tgtEl>
                                      </p:cBhvr>
                                    </p:animEffect>
                                  </p:childTnLst>
                                </p:cTn>
                              </p:par>
                              <p:par>
                                <p:cTn id="16" presetID="4" presetClass="entr" presetSubtype="32" fill="hold" nodeType="withEffect">
                                  <p:stCondLst>
                                    <p:cond delay="0"/>
                                  </p:stCondLst>
                                  <p:childTnLst>
                                    <p:set>
                                      <p:cBhvr>
                                        <p:cTn id="17" dur="1" fill="hold">
                                          <p:stCondLst>
                                            <p:cond delay="0"/>
                                          </p:stCondLst>
                                        </p:cTn>
                                        <p:tgtEl>
                                          <p:spTgt spid="469000"/>
                                        </p:tgtEl>
                                        <p:attrNameLst>
                                          <p:attrName>style.visibility</p:attrName>
                                        </p:attrNameLst>
                                      </p:cBhvr>
                                      <p:to>
                                        <p:strVal val="visible"/>
                                      </p:to>
                                    </p:set>
                                    <p:animEffect transition="in" filter="box(out)">
                                      <p:cBhvr>
                                        <p:cTn id="18" dur="2000"/>
                                        <p:tgtEl>
                                          <p:spTgt spid="4690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6" grpId="0"/>
    </p:bldLst>
  </p:timing>
</p:sld>
</file>

<file path=ppt/slides/slide3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p:txBody>
          <a:bodyPr/>
          <a:lstStyle/>
          <a:p>
            <a:pPr eaLnBrk="1" hangingPunct="1"/>
            <a:r>
              <a:rPr lang="es-MX" sz="4000" smtClean="0"/>
              <a:t>VI. El Pantáculo</a:t>
            </a:r>
            <a:endParaRPr lang="es-ES_tradnl" sz="4000" smtClean="0"/>
          </a:p>
        </p:txBody>
      </p:sp>
      <p:sp>
        <p:nvSpPr>
          <p:cNvPr id="723971" name="Rectangle 3"/>
          <p:cNvSpPr>
            <a:spLocks noGrp="1" noChangeArrowheads="1"/>
          </p:cNvSpPr>
          <p:nvPr>
            <p:ph sz="half" idx="1"/>
          </p:nvPr>
        </p:nvSpPr>
        <p:spPr>
          <a:xfrm>
            <a:off x="76200" y="1447800"/>
            <a:ext cx="4346575" cy="4525963"/>
          </a:xfrm>
        </p:spPr>
        <p:txBody>
          <a:bodyPr/>
          <a:lstStyle/>
          <a:p>
            <a:pPr eaLnBrk="1" hangingPunct="1"/>
            <a:r>
              <a:rPr lang="es-MX" sz="2000" i="1" smtClean="0"/>
              <a:t>«En el curso de tu viaje, bajo los restos y ruinas del deísmo puro de la Iniciación, quizás has descubierto, Hermano, un arcano misterioso» </a:t>
            </a:r>
            <a:r>
              <a:rPr lang="es-MX" sz="2000" smtClean="0"/>
              <a:t>(el Maestro señala el Pantáculo).</a:t>
            </a:r>
          </a:p>
          <a:p>
            <a:pPr eaLnBrk="1" hangingPunct="1"/>
            <a:r>
              <a:rPr lang="es-MX" sz="2000" i="1" smtClean="0"/>
              <a:t>«El profundo significado de este símbolo te ha salvado y tu comprensión de él ha aumentado en ti el firme Deseo de conocer este grado de la Verdad».</a:t>
            </a:r>
          </a:p>
          <a:p>
            <a:pPr eaLnBrk="1" hangingPunct="1"/>
            <a:r>
              <a:rPr lang="es-MX" sz="2000" smtClean="0"/>
              <a:t>Luego se efectúan al Candidato algunas preguntas sobre el simbolismo del grado Asociado.</a:t>
            </a:r>
          </a:p>
          <a:p>
            <a:pPr eaLnBrk="1" hangingPunct="1"/>
            <a:r>
              <a:rPr lang="es-MX" sz="2000" smtClean="0"/>
              <a:t>Y se lo invita a tomar el Juramento.</a:t>
            </a:r>
            <a:endParaRPr lang="es-AR" sz="2000" smtClean="0"/>
          </a:p>
        </p:txBody>
      </p:sp>
      <p:pic>
        <p:nvPicPr>
          <p:cNvPr id="317448" name="Picture 8" descr="http://1.bp.blogspot.com/_FrUnBS-tTfY/TDIWiFvM2TI/AAAAAAAAB8Y/6JndyFxybXQ/s1600/martinis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981200"/>
            <a:ext cx="4492625"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4224338" y="6197600"/>
            <a:ext cx="4767262" cy="584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1600"/>
              <a:t>P.: Hermano mío, ¿eres un Iniciado Martinista?</a:t>
            </a:r>
          </a:p>
          <a:p>
            <a:pPr algn="ctr" eaLnBrk="1" hangingPunct="1"/>
            <a:r>
              <a:rPr lang="es-MX" sz="1600"/>
              <a:t>R.: He visto el Pantáculo y conozco su significado.</a:t>
            </a:r>
            <a:endParaRPr lang="es-AR" sz="160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3970"/>
                                        </p:tgtEl>
                                        <p:attrNameLst>
                                          <p:attrName>style.visibility</p:attrName>
                                        </p:attrNameLst>
                                      </p:cBhvr>
                                      <p:to>
                                        <p:strVal val="visible"/>
                                      </p:to>
                                    </p:set>
                                    <p:animEffect transition="in" filter="blinds(horizontal)">
                                      <p:cBhvr>
                                        <p:cTn id="7" dur="500"/>
                                        <p:tgtEl>
                                          <p:spTgt spid="723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3971">
                                            <p:txEl>
                                              <p:pRg st="0" end="0"/>
                                            </p:txEl>
                                          </p:spTgt>
                                        </p:tgtEl>
                                        <p:attrNameLst>
                                          <p:attrName>style.visibility</p:attrName>
                                        </p:attrNameLst>
                                      </p:cBhvr>
                                      <p:to>
                                        <p:strVal val="visible"/>
                                      </p:to>
                                    </p:set>
                                    <p:animEffect transition="in" filter="blinds(horizontal)">
                                      <p:cBhvr>
                                        <p:cTn id="12" dur="500"/>
                                        <p:tgtEl>
                                          <p:spTgt spid="7239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17448"/>
                                        </p:tgtEl>
                                        <p:attrNameLst>
                                          <p:attrName>style.visibility</p:attrName>
                                        </p:attrNameLst>
                                      </p:cBhvr>
                                      <p:to>
                                        <p:strVal val="visible"/>
                                      </p:to>
                                    </p:set>
                                    <p:animEffect transition="in" filter="box(out)">
                                      <p:cBhvr>
                                        <p:cTn id="17" dur="2000"/>
                                        <p:tgtEl>
                                          <p:spTgt spid="3174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23971">
                                            <p:txEl>
                                              <p:pRg st="1" end="1"/>
                                            </p:txEl>
                                          </p:spTgt>
                                        </p:tgtEl>
                                        <p:attrNameLst>
                                          <p:attrName>style.visibility</p:attrName>
                                        </p:attrNameLst>
                                      </p:cBhvr>
                                      <p:to>
                                        <p:strVal val="visible"/>
                                      </p:to>
                                    </p:set>
                                    <p:animEffect transition="in" filter="blinds(horizontal)">
                                      <p:cBhvr>
                                        <p:cTn id="22" dur="500"/>
                                        <p:tgtEl>
                                          <p:spTgt spid="72397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23971">
                                            <p:txEl>
                                              <p:pRg st="2" end="2"/>
                                            </p:txEl>
                                          </p:spTgt>
                                        </p:tgtEl>
                                        <p:attrNameLst>
                                          <p:attrName>style.visibility</p:attrName>
                                        </p:attrNameLst>
                                      </p:cBhvr>
                                      <p:to>
                                        <p:strVal val="visible"/>
                                      </p:to>
                                    </p:set>
                                    <p:animEffect transition="in" filter="blinds(horizontal)">
                                      <p:cBhvr>
                                        <p:cTn id="27" dur="500"/>
                                        <p:tgtEl>
                                          <p:spTgt spid="72397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23971">
                                            <p:txEl>
                                              <p:pRg st="3" end="3"/>
                                            </p:txEl>
                                          </p:spTgt>
                                        </p:tgtEl>
                                        <p:attrNameLst>
                                          <p:attrName>style.visibility</p:attrName>
                                        </p:attrNameLst>
                                      </p:cBhvr>
                                      <p:to>
                                        <p:strVal val="visible"/>
                                      </p:to>
                                    </p:set>
                                    <p:animEffect transition="in" filter="blinds(horizontal)">
                                      <p:cBhvr>
                                        <p:cTn id="32" dur="500"/>
                                        <p:tgtEl>
                                          <p:spTgt spid="72397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0" grpId="0" autoUpdateAnimBg="0"/>
      <p:bldP spid="723971" grpId="0" build="p" autoUpdateAnimBg="0"/>
      <p:bldP spid="2" grpId="0" animBg="1"/>
    </p:bldLst>
  </p:timing>
</p:sld>
</file>

<file path=ppt/slides/slide3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0021" name="Rectangle 5"/>
          <p:cNvSpPr>
            <a:spLocks noChangeArrowheads="1"/>
          </p:cNvSpPr>
          <p:nvPr/>
        </p:nvSpPr>
        <p:spPr bwMode="auto">
          <a:xfrm>
            <a:off x="-76200" y="76200"/>
            <a:ext cx="9174163" cy="369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s-ES_tradnl" altLang="ko-KR" b="1">
                <a:ea typeface="굴림" charset="-127"/>
              </a:rPr>
              <a:t>En los Rituales actuales de la OMT el diálogo anterior es muy diferente:</a:t>
            </a:r>
          </a:p>
          <a:p>
            <a:pPr algn="ctr"/>
            <a:r>
              <a:rPr lang="es-ES_tradnl" altLang="ko-KR" b="1" i="1">
                <a:ea typeface="굴림" charset="-127"/>
              </a:rPr>
              <a:t>Maestro</a:t>
            </a:r>
            <a:r>
              <a:rPr lang="es-ES_tradnl" altLang="ko-KR" b="1">
                <a:ea typeface="굴림" charset="-127"/>
              </a:rPr>
              <a:t>: «¿Qué vienen a hacer entre nosotros?»</a:t>
            </a:r>
            <a:endParaRPr lang="es-ES_tradnl" altLang="ko-KR">
              <a:ea typeface="굴림" charset="-127"/>
            </a:endParaRPr>
          </a:p>
          <a:p>
            <a:pPr algn="ctr"/>
            <a:r>
              <a:rPr lang="es-ES_tradnl" altLang="ko-KR" b="1" i="1">
                <a:ea typeface="굴림" charset="-127"/>
              </a:rPr>
              <a:t>Centinela</a:t>
            </a:r>
            <a:r>
              <a:rPr lang="es-ES_tradnl" altLang="ko-KR" b="1">
                <a:ea typeface="굴림" charset="-127"/>
              </a:rPr>
              <a:t>: «En su viaje, ellos descubrieron este arcano misterioso. (</a:t>
            </a:r>
            <a:r>
              <a:rPr lang="es-ES_tradnl" altLang="ko-KR" i="1">
                <a:ea typeface="굴림" charset="-127"/>
              </a:rPr>
              <a:t>Muestra el</a:t>
            </a:r>
            <a:endParaRPr lang="es-ES_tradnl" altLang="ko-KR">
              <a:ea typeface="굴림" charset="-127"/>
            </a:endParaRPr>
          </a:p>
          <a:p>
            <a:pPr algn="ctr"/>
            <a:r>
              <a:rPr lang="es-ES_tradnl" altLang="ko-KR" i="1">
                <a:ea typeface="굴림" charset="-127"/>
              </a:rPr>
              <a:t>Pantáculo al Oriente del Templo y hace una pausa</a:t>
            </a:r>
            <a:r>
              <a:rPr lang="es-ES_tradnl" altLang="ko-KR" b="1" i="1">
                <a:ea typeface="굴림" charset="-127"/>
              </a:rPr>
              <a:t>)</a:t>
            </a:r>
            <a:r>
              <a:rPr lang="es-ES_tradnl" altLang="ko-KR" b="1">
                <a:ea typeface="굴림" charset="-127"/>
              </a:rPr>
              <a:t>. El sentido profundo</a:t>
            </a:r>
            <a:endParaRPr lang="es-ES_tradnl" altLang="ko-KR">
              <a:ea typeface="굴림" charset="-127"/>
            </a:endParaRPr>
          </a:p>
          <a:p>
            <a:pPr algn="ctr"/>
            <a:r>
              <a:rPr lang="es-ES_tradnl" altLang="ko-KR" b="1">
                <a:ea typeface="굴림" charset="-127"/>
              </a:rPr>
              <a:t>de este símbolo se les escapa todavía, y su incapacidad para</a:t>
            </a:r>
            <a:endParaRPr lang="es-ES_tradnl" altLang="ko-KR">
              <a:ea typeface="굴림" charset="-127"/>
            </a:endParaRPr>
          </a:p>
          <a:p>
            <a:pPr algn="ctr"/>
            <a:r>
              <a:rPr lang="es-ES_tradnl" altLang="ko-KR" b="1">
                <a:ea typeface="굴림" charset="-127"/>
              </a:rPr>
              <a:t>comprenderlo aumenta en ellos el deseo de conocerlo mejor.</a:t>
            </a:r>
            <a:endParaRPr lang="es-ES_tradnl" altLang="ko-KR">
              <a:ea typeface="굴림" charset="-127"/>
            </a:endParaRPr>
          </a:p>
          <a:p>
            <a:pPr algn="ctr"/>
            <a:r>
              <a:rPr lang="es-ES_tradnl" altLang="ko-KR" b="1">
                <a:ea typeface="굴림" charset="-127"/>
              </a:rPr>
              <a:t>Percibiendo en las tinieblas la única luz de los Maestros, vinieron</a:t>
            </a:r>
            <a:endParaRPr lang="es-ES_tradnl" altLang="ko-KR">
              <a:ea typeface="굴림" charset="-127"/>
            </a:endParaRPr>
          </a:p>
          <a:p>
            <a:pPr algn="ctr"/>
            <a:r>
              <a:rPr lang="es-ES_tradnl" altLang="ko-KR" b="1">
                <a:ea typeface="굴림" charset="-127"/>
              </a:rPr>
              <a:t>hacia nosotros y te ruego les otorgues el conocimiento que llenará sus</a:t>
            </a:r>
            <a:endParaRPr lang="es-ES_tradnl" altLang="ko-KR">
              <a:ea typeface="굴림" charset="-127"/>
            </a:endParaRPr>
          </a:p>
          <a:p>
            <a:pPr algn="ctr"/>
            <a:r>
              <a:rPr lang="es-ES_tradnl" altLang="ko-KR" b="1">
                <a:ea typeface="굴림" charset="-127"/>
              </a:rPr>
              <a:t>almas de felicidad.»</a:t>
            </a:r>
          </a:p>
          <a:p>
            <a:pPr algn="ctr"/>
            <a:r>
              <a:rPr lang="es-ES_tradnl" altLang="ko-KR" b="1">
                <a:ea typeface="굴림" charset="-127"/>
              </a:rPr>
              <a:t>Como podemos apreciar, la idea en cada Ritual es exactamente opuesta: en el </a:t>
            </a:r>
          </a:p>
          <a:p>
            <a:pPr algn="ctr"/>
            <a:r>
              <a:rPr lang="es-ES_tradnl" altLang="ko-KR" b="1">
                <a:ea typeface="굴림" charset="-127"/>
              </a:rPr>
              <a:t>antiguo el significado del Pantáculo «los ha salvado» y en el moderno «el sentido</a:t>
            </a:r>
          </a:p>
          <a:p>
            <a:pPr algn="ctr"/>
            <a:r>
              <a:rPr lang="es-ES_tradnl" altLang="ko-KR" b="1">
                <a:ea typeface="굴림" charset="-127"/>
              </a:rPr>
              <a:t>profundo se les escapa todavía». Realmente, a veces se le podría pedir a las</a:t>
            </a:r>
          </a:p>
          <a:p>
            <a:pPr algn="ctr"/>
            <a:r>
              <a:rPr lang="es-ES_tradnl" altLang="ko-KR" b="1">
                <a:ea typeface="굴림" charset="-127"/>
              </a:rPr>
              <a:t>Órdenes iniciáticas un mínimo de coherencia.</a:t>
            </a:r>
          </a:p>
        </p:txBody>
      </p:sp>
      <p:pic>
        <p:nvPicPr>
          <p:cNvPr id="470023" name="Picture 7" descr="http://2.bp.blogspot.com/-sdnm-yIjcVA/TktQzARsGJI/AAAAAAAAAU0/h96s7gYBK_k/s1600/cabece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038600"/>
            <a:ext cx="89392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70021"/>
                                        </p:tgtEl>
                                        <p:attrNameLst>
                                          <p:attrName>style.visibility</p:attrName>
                                        </p:attrNameLst>
                                      </p:cBhvr>
                                      <p:to>
                                        <p:strVal val="visible"/>
                                      </p:to>
                                    </p:set>
                                    <p:animEffect transition="in" filter="box(out)">
                                      <p:cBhvr>
                                        <p:cTn id="7" dur="2000"/>
                                        <p:tgtEl>
                                          <p:spTgt spid="4700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70023"/>
                                        </p:tgtEl>
                                        <p:attrNameLst>
                                          <p:attrName>style.visibility</p:attrName>
                                        </p:attrNameLst>
                                      </p:cBhvr>
                                      <p:to>
                                        <p:strVal val="visible"/>
                                      </p:to>
                                    </p:set>
                                    <p:animEffect transition="in" filter="box(out)">
                                      <p:cBhvr>
                                        <p:cTn id="12" dur="2000"/>
                                        <p:tgtEl>
                                          <p:spTgt spid="470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021" grpId="0"/>
    </p:bldLst>
  </p:timing>
</p:sld>
</file>

<file path=ppt/slides/slide3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p:txBody>
          <a:bodyPr/>
          <a:lstStyle/>
          <a:p>
            <a:pPr eaLnBrk="1" hangingPunct="1"/>
            <a:r>
              <a:rPr lang="es-MX" sz="4000" smtClean="0"/>
              <a:t>VII. El Juramento</a:t>
            </a:r>
            <a:endParaRPr lang="es-ES_tradnl" sz="4000" smtClean="0"/>
          </a:p>
        </p:txBody>
      </p:sp>
      <p:sp>
        <p:nvSpPr>
          <p:cNvPr id="723971" name="Rectangle 3"/>
          <p:cNvSpPr>
            <a:spLocks noGrp="1" noChangeArrowheads="1"/>
          </p:cNvSpPr>
          <p:nvPr>
            <p:ph sz="half" idx="1"/>
          </p:nvPr>
        </p:nvSpPr>
        <p:spPr>
          <a:xfrm>
            <a:off x="152400" y="1447800"/>
            <a:ext cx="4495800" cy="4525963"/>
          </a:xfrm>
        </p:spPr>
        <p:txBody>
          <a:bodyPr/>
          <a:lstStyle/>
          <a:p>
            <a:pPr eaLnBrk="1" hangingPunct="1"/>
            <a:r>
              <a:rPr lang="es-MX" sz="2000" smtClean="0"/>
              <a:t>El Juramento en este grado es de neto corte Templario.</a:t>
            </a:r>
          </a:p>
          <a:p>
            <a:pPr eaLnBrk="1" hangingPunct="1"/>
            <a:r>
              <a:rPr lang="es-MX" sz="2000" b="1" i="1" smtClean="0"/>
              <a:t>«Enjugar las lágrimas del infortunado y, si es posible, eliminar su causa; consolar a la viuda y al huérfano; procurar una vida honrada al descarriado; defender al débil; actuar como padre de los niños abandonados e indefensos; esas son las obligaciones del Iniciado y de la Orden, la cual está basada en todo lo que tiende a ayudar a la humanidad; esa es la palabra de acción a la cual responden sus hijos.» </a:t>
            </a:r>
            <a:endParaRPr lang="es-AR" sz="2000" b="1" i="1" smtClean="0"/>
          </a:p>
        </p:txBody>
      </p:sp>
      <p:pic>
        <p:nvPicPr>
          <p:cNvPr id="485378" name="Picture 2" descr="https://s-media-cache-ak0.pinimg.com/236x/2b/4c/5b/2b4c5bb0ed7477a061229df35af66cb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3775" y="1295400"/>
            <a:ext cx="4035425"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3970"/>
                                        </p:tgtEl>
                                        <p:attrNameLst>
                                          <p:attrName>style.visibility</p:attrName>
                                        </p:attrNameLst>
                                      </p:cBhvr>
                                      <p:to>
                                        <p:strVal val="visible"/>
                                      </p:to>
                                    </p:set>
                                    <p:animEffect transition="in" filter="blinds(horizontal)">
                                      <p:cBhvr>
                                        <p:cTn id="7" dur="500"/>
                                        <p:tgtEl>
                                          <p:spTgt spid="723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3971">
                                            <p:txEl>
                                              <p:pRg st="0" end="0"/>
                                            </p:txEl>
                                          </p:spTgt>
                                        </p:tgtEl>
                                        <p:attrNameLst>
                                          <p:attrName>style.visibility</p:attrName>
                                        </p:attrNameLst>
                                      </p:cBhvr>
                                      <p:to>
                                        <p:strVal val="visible"/>
                                      </p:to>
                                    </p:set>
                                    <p:animEffect transition="in" filter="blinds(horizontal)">
                                      <p:cBhvr>
                                        <p:cTn id="12" dur="500"/>
                                        <p:tgtEl>
                                          <p:spTgt spid="7239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23971">
                                            <p:txEl>
                                              <p:pRg st="1" end="1"/>
                                            </p:txEl>
                                          </p:spTgt>
                                        </p:tgtEl>
                                        <p:attrNameLst>
                                          <p:attrName>style.visibility</p:attrName>
                                        </p:attrNameLst>
                                      </p:cBhvr>
                                      <p:to>
                                        <p:strVal val="visible"/>
                                      </p:to>
                                    </p:set>
                                    <p:animEffect transition="in" filter="blinds(horizontal)">
                                      <p:cBhvr>
                                        <p:cTn id="17" dur="500"/>
                                        <p:tgtEl>
                                          <p:spTgt spid="7239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85378"/>
                                        </p:tgtEl>
                                        <p:attrNameLst>
                                          <p:attrName>style.visibility</p:attrName>
                                        </p:attrNameLst>
                                      </p:cBhvr>
                                      <p:to>
                                        <p:strVal val="visible"/>
                                      </p:to>
                                    </p:set>
                                    <p:animEffect transition="in" filter="box(out)">
                                      <p:cBhvr>
                                        <p:cTn id="22" dur="2000"/>
                                        <p:tgtEl>
                                          <p:spTgt spid="485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0" grpId="0" autoUpdateAnimBg="0"/>
      <p:bldP spid="723971" grpId="0" build="p" autoUpdateAnimBg="0"/>
    </p:bldLst>
  </p:timing>
</p:sld>
</file>

<file path=ppt/slides/slide3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1106" name="Picture 2" descr="http://www.luzinterior.org/martinismo/martinis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2563"/>
            <a:ext cx="9220200"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1108" name="Picture 4" descr="http://img.webme.com/pic/g/granlogiadeluniverso/bander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3700" y="50800"/>
            <a:ext cx="35433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533400" y="685800"/>
            <a:ext cx="1671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t>MARTINISMO</a:t>
            </a:r>
            <a:endParaRPr lang="es-AR" b="1"/>
          </a:p>
        </p:txBody>
      </p:sp>
      <p:sp>
        <p:nvSpPr>
          <p:cNvPr id="10" name="9 CuadroTexto"/>
          <p:cNvSpPr txBox="1">
            <a:spLocks noChangeArrowheads="1"/>
          </p:cNvSpPr>
          <p:nvPr/>
        </p:nvSpPr>
        <p:spPr bwMode="auto">
          <a:xfrm>
            <a:off x="7010400" y="685800"/>
            <a:ext cx="1890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t>TEMPLARISMO</a:t>
            </a:r>
            <a:endParaRPr lang="es-AR" b="1"/>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431106"/>
                                        </p:tgtEl>
                                        <p:attrNameLst>
                                          <p:attrName>style.visibility</p:attrName>
                                        </p:attrNameLst>
                                      </p:cBhvr>
                                      <p:to>
                                        <p:strVal val="visible"/>
                                      </p:to>
                                    </p:set>
                                    <p:animEffect transition="in" filter="circle(out)">
                                      <p:cBhvr>
                                        <p:cTn id="7" dur="2000"/>
                                        <p:tgtEl>
                                          <p:spTgt spid="431106"/>
                                        </p:tgtEl>
                                      </p:cBhvr>
                                    </p:animEffect>
                                  </p:childTnLst>
                                </p:cTn>
                              </p:par>
                              <p:par>
                                <p:cTn id="8" presetID="6" presetClass="entr" presetSubtype="32" fill="hold" nodeType="withEffect">
                                  <p:stCondLst>
                                    <p:cond delay="0"/>
                                  </p:stCondLst>
                                  <p:childTnLst>
                                    <p:set>
                                      <p:cBhvr>
                                        <p:cTn id="9" dur="1" fill="hold">
                                          <p:stCondLst>
                                            <p:cond delay="0"/>
                                          </p:stCondLst>
                                        </p:cTn>
                                        <p:tgtEl>
                                          <p:spTgt spid="431108"/>
                                        </p:tgtEl>
                                        <p:attrNameLst>
                                          <p:attrName>style.visibility</p:attrName>
                                        </p:attrNameLst>
                                      </p:cBhvr>
                                      <p:to>
                                        <p:strVal val="visible"/>
                                      </p:to>
                                    </p:set>
                                    <p:animEffect transition="in" filter="circle(out)">
                                      <p:cBhvr>
                                        <p:cTn id="10" dur="2000"/>
                                        <p:tgtEl>
                                          <p:spTgt spid="43110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25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2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406400" y="304800"/>
            <a:ext cx="811688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200" b="1"/>
              <a:t> VIII. “El Velo simbólico que obscurece tu vista se te quitará</a:t>
            </a:r>
          </a:p>
          <a:p>
            <a:pPr algn="ctr" eaLnBrk="1" hangingPunct="1"/>
            <a:r>
              <a:rPr lang="es-MX" sz="2200" b="1"/>
              <a:t>y desaparecerán las sombras en que moras”</a:t>
            </a:r>
            <a:endParaRPr lang="es-AR" sz="2200" b="1"/>
          </a:p>
        </p:txBody>
      </p:sp>
      <p:pic>
        <p:nvPicPr>
          <p:cNvPr id="321543" name="Picture 7" descr="caverna_kaff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225" y="1295400"/>
            <a:ext cx="49561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1545" name="Picture 9" descr="alegoria_de_la_caverna_de_platon_598841_t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433513"/>
            <a:ext cx="7162800" cy="504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21543"/>
                                        </p:tgtEl>
                                        <p:attrNameLst>
                                          <p:attrName>style.visibility</p:attrName>
                                        </p:attrNameLst>
                                      </p:cBhvr>
                                      <p:to>
                                        <p:strVal val="visible"/>
                                      </p:to>
                                    </p:set>
                                    <p:animEffect transition="in" filter="box(out)">
                                      <p:cBhvr>
                                        <p:cTn id="12" dur="2000"/>
                                        <p:tgtEl>
                                          <p:spTgt spid="3215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xit" presetSubtype="0" fill="hold" nodeType="clickEffect">
                                  <p:stCondLst>
                                    <p:cond delay="0"/>
                                  </p:stCondLst>
                                  <p:childTnLst>
                                    <p:animEffect transition="out" filter="wedge">
                                      <p:cBhvr>
                                        <p:cTn id="16" dur="2000"/>
                                        <p:tgtEl>
                                          <p:spTgt spid="321543"/>
                                        </p:tgtEl>
                                      </p:cBhvr>
                                    </p:animEffect>
                                    <p:set>
                                      <p:cBhvr>
                                        <p:cTn id="17" dur="1" fill="hold">
                                          <p:stCondLst>
                                            <p:cond delay="1999"/>
                                          </p:stCondLst>
                                        </p:cTn>
                                        <p:tgtEl>
                                          <p:spTgt spid="321543"/>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321545"/>
                                        </p:tgtEl>
                                        <p:attrNameLst>
                                          <p:attrName>style.visibility</p:attrName>
                                        </p:attrNameLst>
                                      </p:cBhvr>
                                      <p:to>
                                        <p:strVal val="visible"/>
                                      </p:to>
                                    </p:set>
                                    <p:animEffect transition="in" filter="box(out)">
                                      <p:cBhvr>
                                        <p:cTn id="22" dur="2000"/>
                                        <p:tgtEl>
                                          <p:spTgt spid="32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63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063" y="0"/>
            <a:ext cx="52403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5635" name="1 CuadroTexto"/>
          <p:cNvSpPr txBox="1">
            <a:spLocks noChangeArrowheads="1"/>
          </p:cNvSpPr>
          <p:nvPr/>
        </p:nvSpPr>
        <p:spPr bwMode="auto">
          <a:xfrm>
            <a:off x="228600" y="1600200"/>
            <a:ext cx="18780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En esta posición</a:t>
            </a:r>
          </a:p>
          <a:p>
            <a:pPr eaLnBrk="1" hangingPunct="1"/>
            <a:r>
              <a:rPr lang="es-MX"/>
              <a:t>se retira el velo</a:t>
            </a:r>
          </a:p>
          <a:p>
            <a:pPr eaLnBrk="1" hangingPunct="1"/>
            <a:r>
              <a:rPr lang="es-MX"/>
              <a:t>del Candidato</a:t>
            </a:r>
            <a:endParaRPr lang="es-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5634"/>
                                        </p:tgtEl>
                                        <p:attrNameLst>
                                          <p:attrName>style.visibility</p:attrName>
                                        </p:attrNameLst>
                                      </p:cBhvr>
                                      <p:to>
                                        <p:strVal val="visible"/>
                                      </p:to>
                                    </p:set>
                                    <p:animEffect transition="in" filter="box(out)">
                                      <p:cBhvr>
                                        <p:cTn id="7" dur="2000"/>
                                        <p:tgtEl>
                                          <p:spTgt spid="3256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5635"/>
                                        </p:tgtEl>
                                        <p:attrNameLst>
                                          <p:attrName>style.visibility</p:attrName>
                                        </p:attrNameLst>
                                      </p:cBhvr>
                                      <p:to>
                                        <p:strVal val="visible"/>
                                      </p:to>
                                    </p:set>
                                    <p:animEffect transition="in" filter="fade">
                                      <p:cBhvr>
                                        <p:cTn id="12" dur="2000"/>
                                        <p:tgtEl>
                                          <p:spTgt spid="325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119063" y="152400"/>
            <a:ext cx="869632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200" b="1"/>
              <a:t> “La Ciencia Primordial del Hombre brilla en todo su esplendor</a:t>
            </a:r>
          </a:p>
          <a:p>
            <a:pPr algn="ctr" eaLnBrk="1" hangingPunct="1"/>
            <a:r>
              <a:rPr lang="es-MX" sz="2200" b="1"/>
              <a:t>en los Antiguos Misterios, donde es presentada. </a:t>
            </a:r>
          </a:p>
          <a:p>
            <a:pPr algn="ctr" eaLnBrk="1" hangingPunct="1"/>
            <a:r>
              <a:rPr lang="es-MX" sz="2200" b="1"/>
              <a:t>Una vez fue depositada en el Templo de Salomón, erigido en la </a:t>
            </a:r>
          </a:p>
          <a:p>
            <a:pPr algn="ctr" eaLnBrk="1" hangingPunct="1"/>
            <a:r>
              <a:rPr lang="es-MX" sz="2200" b="1"/>
              <a:t>Ciudad Santa, a la Gloria del Eterno, quien moró allí”</a:t>
            </a:r>
            <a:endParaRPr lang="es-AR" sz="2200" b="1"/>
          </a:p>
        </p:txBody>
      </p:sp>
      <p:pic>
        <p:nvPicPr>
          <p:cNvPr id="467974" name="Picture 6" descr="350px-Jerusalem_templ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76400"/>
            <a:ext cx="8001000" cy="496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67974"/>
                                        </p:tgtEl>
                                        <p:attrNameLst>
                                          <p:attrName>style.visibility</p:attrName>
                                        </p:attrNameLst>
                                      </p:cBhvr>
                                      <p:to>
                                        <p:strVal val="visible"/>
                                      </p:to>
                                    </p:set>
                                    <p:animEffect transition="in" filter="box(out)">
                                      <p:cBhvr>
                                        <p:cTn id="12" dur="2000"/>
                                        <p:tgtEl>
                                          <p:spTgt spid="467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152400" y="-457200"/>
            <a:ext cx="8915400" cy="2971800"/>
          </a:xfrm>
        </p:spPr>
        <p:txBody>
          <a:bodyPr/>
          <a:lstStyle/>
          <a:p>
            <a:pPr eaLnBrk="1" hangingPunct="1"/>
            <a:r>
              <a:rPr lang="en-US" sz="2400" smtClean="0"/>
              <a:t>IX. El Maestro señala las columnas y dice </a:t>
            </a:r>
            <a:r>
              <a:rPr lang="en-US" sz="2400" i="1" smtClean="0"/>
              <a:t>“…Ante ti está lo que queda de este Templo destruido por la envidia y el orgullo. Pero el Santuario del Templo vive de nuevo y otra vez es el asilo de las verdades augustas y eternas...Y es en el Nombre de esta Verdad que ahora voy a recibirte en el Segundo Grado...”</a:t>
            </a:r>
            <a:endParaRPr lang="es-ES" sz="2400" i="1" smtClean="0"/>
          </a:p>
        </p:txBody>
      </p:sp>
      <p:pic>
        <p:nvPicPr>
          <p:cNvPr id="323590" name="Picture 6" descr="Solomons-te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049463"/>
            <a:ext cx="6172200" cy="465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9090"/>
                                        </p:tgtEl>
                                        <p:attrNameLst>
                                          <p:attrName>style.visibility</p:attrName>
                                        </p:attrNameLst>
                                      </p:cBhvr>
                                      <p:to>
                                        <p:strVal val="visible"/>
                                      </p:to>
                                    </p:set>
                                    <p:animEffect transition="in" filter="blinds(horizontal)">
                                      <p:cBhvr>
                                        <p:cTn id="7" dur="500"/>
                                        <p:tgtEl>
                                          <p:spTgt spid="7290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23590"/>
                                        </p:tgtEl>
                                        <p:attrNameLst>
                                          <p:attrName>style.visibility</p:attrName>
                                        </p:attrNameLst>
                                      </p:cBhvr>
                                      <p:to>
                                        <p:strVal val="visible"/>
                                      </p:to>
                                    </p:set>
                                    <p:animEffect transition="in" filter="box(out)">
                                      <p:cBhvr>
                                        <p:cTn id="12" dur="2000"/>
                                        <p:tgtEl>
                                          <p:spTgt spid="323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0" grpId="0"/>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70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263" y="0"/>
            <a:ext cx="55705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8707" name="2 CuadroTexto"/>
          <p:cNvSpPr txBox="1">
            <a:spLocks noChangeArrowheads="1"/>
          </p:cNvSpPr>
          <p:nvPr/>
        </p:nvSpPr>
        <p:spPr bwMode="auto">
          <a:xfrm>
            <a:off x="76200" y="1689100"/>
            <a:ext cx="30194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Ahora tendrá lugar la</a:t>
            </a:r>
          </a:p>
          <a:p>
            <a:pPr eaLnBrk="1" hangingPunct="1"/>
            <a:r>
              <a:rPr lang="es-MX"/>
              <a:t>Consagración del Iniciado,</a:t>
            </a:r>
          </a:p>
          <a:p>
            <a:pPr eaLnBrk="1" hangingPunct="1"/>
            <a:r>
              <a:rPr lang="es-MX"/>
              <a:t>efectuada por el Maestro</a:t>
            </a:r>
          </a:p>
          <a:p>
            <a:pPr eaLnBrk="1" hangingPunct="1"/>
            <a:r>
              <a:rPr lang="es-MX"/>
              <a:t>con la ayuda del Centinela</a:t>
            </a:r>
          </a:p>
          <a:p>
            <a:pPr eaLnBrk="1" hangingPunct="1"/>
            <a:r>
              <a:rPr lang="es-MX"/>
              <a:t>y del Iniciado.</a:t>
            </a:r>
          </a:p>
          <a:p>
            <a:pPr eaLnBrk="1" hangingPunct="1"/>
            <a:r>
              <a:rPr lang="es-MX"/>
              <a:t>Todos los presentes forman</a:t>
            </a:r>
          </a:p>
          <a:p>
            <a:pPr eaLnBrk="1" hangingPunct="1"/>
            <a:r>
              <a:rPr lang="es-MX"/>
              <a:t>la cadena en torno del</a:t>
            </a:r>
          </a:p>
          <a:p>
            <a:pPr eaLnBrk="1" hangingPunct="1"/>
            <a:r>
              <a:rPr lang="es-MX"/>
              <a:t>Candidato y los Oficiales.</a:t>
            </a:r>
          </a:p>
          <a:p>
            <a:pPr eaLnBrk="1" hangingPunct="1"/>
            <a:r>
              <a:rPr lang="es-MX" i="1"/>
              <a:t>«Hermanos, formen la</a:t>
            </a:r>
          </a:p>
          <a:p>
            <a:pPr eaLnBrk="1" hangingPunct="1"/>
            <a:r>
              <a:rPr lang="es-MX" i="1"/>
              <a:t>cadena alrededor de los</a:t>
            </a:r>
          </a:p>
          <a:p>
            <a:pPr eaLnBrk="1" hangingPunct="1"/>
            <a:r>
              <a:rPr lang="es-MX" i="1"/>
              <a:t>que llevan la Luz y de los</a:t>
            </a:r>
          </a:p>
          <a:p>
            <a:pPr eaLnBrk="1" hangingPunct="1"/>
            <a:r>
              <a:rPr lang="es-MX" i="1"/>
              <a:t>que van a recibirla»</a:t>
            </a:r>
            <a:r>
              <a:rPr lang="es-MX"/>
              <a:t> </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28706"/>
                                        </p:tgtEl>
                                        <p:attrNameLst>
                                          <p:attrName>style.visibility</p:attrName>
                                        </p:attrNameLst>
                                      </p:cBhvr>
                                      <p:to>
                                        <p:strVal val="visible"/>
                                      </p:to>
                                    </p:set>
                                    <p:animEffect transition="in" filter="box(out)">
                                      <p:cBhvr>
                                        <p:cTn id="7" dur="2000"/>
                                        <p:tgtEl>
                                          <p:spTgt spid="328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8707"/>
                                        </p:tgtEl>
                                        <p:attrNameLst>
                                          <p:attrName>style.visibility</p:attrName>
                                        </p:attrNameLst>
                                      </p:cBhvr>
                                      <p:to>
                                        <p:strVal val="visible"/>
                                      </p:to>
                                    </p:set>
                                    <p:animEffect transition="in" filter="fade">
                                      <p:cBhvr>
                                        <p:cTn id="12" dur="2000"/>
                                        <p:tgtEl>
                                          <p:spTgt spid="328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p:bldLst>
  </p:timing>
</p:sld>
</file>

<file path=ppt/slides/slide3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p:txBody>
          <a:bodyPr/>
          <a:lstStyle/>
          <a:p>
            <a:pPr eaLnBrk="1" hangingPunct="1"/>
            <a:r>
              <a:rPr lang="es-MX" sz="4000" smtClean="0"/>
              <a:t>X. Comienza el Ritual de Consagración</a:t>
            </a:r>
            <a:endParaRPr lang="es-ES_tradnl" sz="4000" smtClean="0"/>
          </a:p>
        </p:txBody>
      </p:sp>
      <p:sp>
        <p:nvSpPr>
          <p:cNvPr id="723971" name="Rectangle 3"/>
          <p:cNvSpPr>
            <a:spLocks noGrp="1" noChangeArrowheads="1"/>
          </p:cNvSpPr>
          <p:nvPr>
            <p:ph idx="1"/>
          </p:nvPr>
        </p:nvSpPr>
        <p:spPr>
          <a:xfrm>
            <a:off x="457200" y="1722438"/>
            <a:ext cx="8382000" cy="4525962"/>
          </a:xfrm>
        </p:spPr>
        <p:txBody>
          <a:bodyPr/>
          <a:lstStyle/>
          <a:p>
            <a:pPr eaLnBrk="1" hangingPunct="1"/>
            <a:r>
              <a:rPr lang="es-MX" sz="2200" smtClean="0"/>
              <a:t>El Hermano Centinela y el Hermano Iniciado toman, cada uno, una de las velas encendidas que se encuentran sobre la mesa del Maestro.</a:t>
            </a:r>
          </a:p>
          <a:p>
            <a:pPr eaLnBrk="1" hangingPunct="1"/>
            <a:r>
              <a:rPr lang="es-MX" sz="2200" smtClean="0"/>
              <a:t>Se adelantan hacia el Altar en el centro del Templo, llevando las velas.</a:t>
            </a:r>
          </a:p>
          <a:p>
            <a:pPr eaLnBrk="1" hangingPunct="1"/>
            <a:r>
              <a:rPr lang="es-MX" sz="2200" smtClean="0"/>
              <a:t>Al pasar por el Altar, el Centinela toma el Nuevo Testamento y el Iniciado la espada, que mantiene verticalmente, con la punta hacia arriba.</a:t>
            </a:r>
          </a:p>
          <a:p>
            <a:pPr eaLnBrk="1" hangingPunct="1"/>
            <a:r>
              <a:rPr lang="es-MX" sz="2200" smtClean="0"/>
              <a:t>Luego se colocan a cada lado del Maestro, frente al Candidato.</a:t>
            </a:r>
          </a:p>
          <a:p>
            <a:pPr eaLnBrk="1" hangingPunct="1"/>
            <a:r>
              <a:rPr lang="es-MX" sz="2200" smtClean="0"/>
              <a:t>El Hermano Centinela sostiene el Nuevo Testamento abierto, y sobre él el Candidato deberá colocar su mano derecha, al mismo tiempo que se arrodilla sobre su rodilla izquierda.</a:t>
            </a:r>
          </a:p>
          <a:p>
            <a:pPr eaLnBrk="1" hangingPunct="1"/>
            <a:r>
              <a:rPr lang="es-MX" sz="2200" smtClean="0"/>
              <a:t>El Hermano Iniciado entrega la espada al Maestro.</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3970"/>
                                        </p:tgtEl>
                                        <p:attrNameLst>
                                          <p:attrName>style.visibility</p:attrName>
                                        </p:attrNameLst>
                                      </p:cBhvr>
                                      <p:to>
                                        <p:strVal val="visible"/>
                                      </p:to>
                                    </p:set>
                                    <p:animEffect transition="in" filter="blinds(horizontal)">
                                      <p:cBhvr>
                                        <p:cTn id="7" dur="500"/>
                                        <p:tgtEl>
                                          <p:spTgt spid="723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3971">
                                            <p:txEl>
                                              <p:pRg st="0" end="0"/>
                                            </p:txEl>
                                          </p:spTgt>
                                        </p:tgtEl>
                                        <p:attrNameLst>
                                          <p:attrName>style.visibility</p:attrName>
                                        </p:attrNameLst>
                                      </p:cBhvr>
                                      <p:to>
                                        <p:strVal val="visible"/>
                                      </p:to>
                                    </p:set>
                                    <p:animEffect transition="in" filter="blinds(horizontal)">
                                      <p:cBhvr>
                                        <p:cTn id="12" dur="500"/>
                                        <p:tgtEl>
                                          <p:spTgt spid="7239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23971">
                                            <p:txEl>
                                              <p:pRg st="1" end="1"/>
                                            </p:txEl>
                                          </p:spTgt>
                                        </p:tgtEl>
                                        <p:attrNameLst>
                                          <p:attrName>style.visibility</p:attrName>
                                        </p:attrNameLst>
                                      </p:cBhvr>
                                      <p:to>
                                        <p:strVal val="visible"/>
                                      </p:to>
                                    </p:set>
                                    <p:animEffect transition="in" filter="blinds(horizontal)">
                                      <p:cBhvr>
                                        <p:cTn id="17" dur="500"/>
                                        <p:tgtEl>
                                          <p:spTgt spid="7239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23971">
                                            <p:txEl>
                                              <p:pRg st="2" end="2"/>
                                            </p:txEl>
                                          </p:spTgt>
                                        </p:tgtEl>
                                        <p:attrNameLst>
                                          <p:attrName>style.visibility</p:attrName>
                                        </p:attrNameLst>
                                      </p:cBhvr>
                                      <p:to>
                                        <p:strVal val="visible"/>
                                      </p:to>
                                    </p:set>
                                    <p:animEffect transition="in" filter="blinds(horizontal)">
                                      <p:cBhvr>
                                        <p:cTn id="22" dur="500"/>
                                        <p:tgtEl>
                                          <p:spTgt spid="7239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23971">
                                            <p:txEl>
                                              <p:pRg st="3" end="3"/>
                                            </p:txEl>
                                          </p:spTgt>
                                        </p:tgtEl>
                                        <p:attrNameLst>
                                          <p:attrName>style.visibility</p:attrName>
                                        </p:attrNameLst>
                                      </p:cBhvr>
                                      <p:to>
                                        <p:strVal val="visible"/>
                                      </p:to>
                                    </p:set>
                                    <p:animEffect transition="in" filter="blinds(horizontal)">
                                      <p:cBhvr>
                                        <p:cTn id="27" dur="500"/>
                                        <p:tgtEl>
                                          <p:spTgt spid="72397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23971">
                                            <p:txEl>
                                              <p:pRg st="4" end="4"/>
                                            </p:txEl>
                                          </p:spTgt>
                                        </p:tgtEl>
                                        <p:attrNameLst>
                                          <p:attrName>style.visibility</p:attrName>
                                        </p:attrNameLst>
                                      </p:cBhvr>
                                      <p:to>
                                        <p:strVal val="visible"/>
                                      </p:to>
                                    </p:set>
                                    <p:animEffect transition="in" filter="blinds(horizontal)">
                                      <p:cBhvr>
                                        <p:cTn id="32" dur="500"/>
                                        <p:tgtEl>
                                          <p:spTgt spid="72397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23971">
                                            <p:txEl>
                                              <p:pRg st="5" end="5"/>
                                            </p:txEl>
                                          </p:spTgt>
                                        </p:tgtEl>
                                        <p:attrNameLst>
                                          <p:attrName>style.visibility</p:attrName>
                                        </p:attrNameLst>
                                      </p:cBhvr>
                                      <p:to>
                                        <p:strVal val="visible"/>
                                      </p:to>
                                    </p:set>
                                    <p:animEffect transition="in" filter="blinds(horizontal)">
                                      <p:cBhvr>
                                        <p:cTn id="37" dur="500"/>
                                        <p:tgtEl>
                                          <p:spTgt spid="7239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0" grpId="0" autoUpdateAnimBg="0"/>
      <p:bldP spid="723971" grpId="0" build="p" autoUpdateAnimBg="0"/>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9" name="Text Box 3"/>
          <p:cNvSpPr txBox="1">
            <a:spLocks noChangeArrowheads="1"/>
          </p:cNvSpPr>
          <p:nvPr/>
        </p:nvSpPr>
        <p:spPr bwMode="auto">
          <a:xfrm>
            <a:off x="0" y="76200"/>
            <a:ext cx="9186863" cy="1477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a:t>XI. El Maestro toca la cabeza del Candidato con la punta de la espada, y mientras la deja descansar allí, pronuncia la fórmula de la Consagración. Esta fórmula, en latín, es </a:t>
            </a:r>
          </a:p>
          <a:p>
            <a:pPr algn="ctr" eaLnBrk="1" hangingPunct="1"/>
            <a:r>
              <a:rPr lang="es-AR"/>
              <a:t>netamente </a:t>
            </a:r>
            <a:r>
              <a:rPr lang="es-MX"/>
              <a:t>Templaria, de carácter místico-cristiano: </a:t>
            </a:r>
            <a:endParaRPr lang="es-MX" b="1" i="1"/>
          </a:p>
          <a:p>
            <a:pPr algn="ctr" eaLnBrk="1" hangingPunct="1"/>
            <a:r>
              <a:rPr lang="es-MX" b="1" i="1"/>
              <a:t>«Ego constituo et ordino te militem et equitem sanctissimi sepulchri domini </a:t>
            </a:r>
          </a:p>
          <a:p>
            <a:pPr algn="ctr" eaLnBrk="1" hangingPunct="1"/>
            <a:r>
              <a:rPr lang="es-MX" b="1" i="1"/>
              <a:t>nostri Iesu Cristi. In Nomine Patris et Filii et Spiritus Sancti. Amen»</a:t>
            </a:r>
            <a:endParaRPr lang="es-ES_tradnl"/>
          </a:p>
        </p:txBody>
      </p:sp>
      <p:pic>
        <p:nvPicPr>
          <p:cNvPr id="329736" name="Picture 8" descr="http://www.caminoluz.org/public_html/wp-content/uploads/2013/10/Screen-Shot-2013-10-14-at-7.19.14-P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663" y="1752600"/>
            <a:ext cx="7602537"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64899"/>
                                        </p:tgtEl>
                                        <p:attrNameLst>
                                          <p:attrName>style.visibility</p:attrName>
                                        </p:attrNameLst>
                                      </p:cBhvr>
                                      <p:to>
                                        <p:strVal val="visible"/>
                                      </p:to>
                                    </p:set>
                                    <p:animEffect transition="in" filter="box(out)">
                                      <p:cBhvr>
                                        <p:cTn id="7" dur="2000"/>
                                        <p:tgtEl>
                                          <p:spTgt spid="4648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29736"/>
                                        </p:tgtEl>
                                        <p:attrNameLst>
                                          <p:attrName>style.visibility</p:attrName>
                                        </p:attrNameLst>
                                      </p:cBhvr>
                                      <p:to>
                                        <p:strVal val="visible"/>
                                      </p:to>
                                    </p:set>
                                    <p:animEffect transition="in" filter="box(out)">
                                      <p:cBhvr>
                                        <p:cTn id="12" dur="3000"/>
                                        <p:tgtEl>
                                          <p:spTgt spid="329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4899" grpId="0" animBg="1" autoUpdateAnimBg="0"/>
    </p:bldLst>
  </p:timing>
</p:sld>
</file>

<file path=ppt/slides/slide3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6258" name="Rectangle 2"/>
          <p:cNvSpPr>
            <a:spLocks noGrp="1" noChangeArrowheads="1"/>
          </p:cNvSpPr>
          <p:nvPr>
            <p:ph type="title"/>
          </p:nvPr>
        </p:nvSpPr>
        <p:spPr>
          <a:xfrm>
            <a:off x="685800" y="457200"/>
            <a:ext cx="7772400" cy="1143000"/>
          </a:xfrm>
        </p:spPr>
        <p:txBody>
          <a:bodyPr/>
          <a:lstStyle/>
          <a:p>
            <a:pPr eaLnBrk="1" hangingPunct="1"/>
            <a:r>
              <a:rPr lang="en-US" sz="2200" b="1" smtClean="0">
                <a:cs typeface="Times New Roman" pitchFamily="18" charset="0"/>
              </a:rPr>
              <a:t>XI. El Maestro coloca la espada sobre el hombro derecho del Candidato: </a:t>
            </a:r>
            <a:r>
              <a:rPr lang="en-US" sz="2200" b="1" i="1" smtClean="0">
                <a:cs typeface="Times New Roman" pitchFamily="18" charset="0"/>
              </a:rPr>
              <a:t>“Estudia los Misterios del Arte Regio y recuerda tu Juramento. Arma tu pecho con la Coraza de la Verdad, la Fidelidad y la Constancia.” </a:t>
            </a:r>
            <a:r>
              <a:rPr lang="en-US" sz="2200" i="1" smtClean="0">
                <a:cs typeface="Times New Roman" pitchFamily="18" charset="0"/>
              </a:rPr>
              <a:t/>
            </a:r>
            <a:br>
              <a:rPr lang="en-US" sz="2200" i="1" smtClean="0">
                <a:cs typeface="Times New Roman" pitchFamily="18" charset="0"/>
              </a:rPr>
            </a:br>
            <a:endParaRPr lang="es-ES" sz="2200" i="1" smtClean="0">
              <a:cs typeface="Times New Roman" pitchFamily="18" charset="0"/>
            </a:endParaRPr>
          </a:p>
        </p:txBody>
      </p:sp>
      <p:pic>
        <p:nvPicPr>
          <p:cNvPr id="331785" name="Picture 9" descr="http://www.lundyisleofavalon.co.uk/templars/tmplar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09738"/>
            <a:ext cx="6553200" cy="49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6258"/>
                                        </p:tgtEl>
                                        <p:attrNameLst>
                                          <p:attrName>style.visibility</p:attrName>
                                        </p:attrNameLst>
                                      </p:cBhvr>
                                      <p:to>
                                        <p:strVal val="visible"/>
                                      </p:to>
                                    </p:set>
                                    <p:animEffect transition="in" filter="blinds(horizontal)">
                                      <p:cBhvr>
                                        <p:cTn id="7" dur="500"/>
                                        <p:tgtEl>
                                          <p:spTgt spid="73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31785"/>
                                        </p:tgtEl>
                                        <p:attrNameLst>
                                          <p:attrName>style.visibility</p:attrName>
                                        </p:attrNameLst>
                                      </p:cBhvr>
                                      <p:to>
                                        <p:strVal val="visible"/>
                                      </p:to>
                                    </p:set>
                                    <p:animEffect transition="in" filter="box(out)">
                                      <p:cBhvr>
                                        <p:cTn id="12" dur="2000"/>
                                        <p:tgtEl>
                                          <p:spTgt spid="331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58" grpId="0" autoUpdateAnimBg="0"/>
    </p:bldLst>
  </p:timing>
</p:sld>
</file>

<file path=ppt/slides/slide3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6258" name="Rectangle 2"/>
          <p:cNvSpPr>
            <a:spLocks noGrp="1" noChangeArrowheads="1"/>
          </p:cNvSpPr>
          <p:nvPr>
            <p:ph type="title"/>
          </p:nvPr>
        </p:nvSpPr>
        <p:spPr>
          <a:xfrm>
            <a:off x="304800" y="381000"/>
            <a:ext cx="8458200" cy="1143000"/>
          </a:xfrm>
        </p:spPr>
        <p:txBody>
          <a:bodyPr/>
          <a:lstStyle/>
          <a:p>
            <a:pPr eaLnBrk="1" hangingPunct="1"/>
            <a:r>
              <a:rPr lang="en-US" sz="2200" b="1" smtClean="0">
                <a:cs typeface="Times New Roman" pitchFamily="18" charset="0"/>
              </a:rPr>
              <a:t>XI. El Maestro coloca la espada sobre el hombro izquierdo del Candidato: </a:t>
            </a:r>
            <a:r>
              <a:rPr lang="en-US" sz="2200" b="1" i="1" smtClean="0">
                <a:cs typeface="Times New Roman" pitchFamily="18" charset="0"/>
              </a:rPr>
              <a:t>“Sé el primero en Sabiduría y en Valor, y combate el mal, que es causado por la insensatez y la ignorancia” </a:t>
            </a:r>
            <a:r>
              <a:rPr lang="en-US" sz="2200" i="1" smtClean="0">
                <a:cs typeface="Times New Roman" pitchFamily="18" charset="0"/>
              </a:rPr>
              <a:t/>
            </a:r>
            <a:br>
              <a:rPr lang="en-US" sz="2200" i="1" smtClean="0">
                <a:cs typeface="Times New Roman" pitchFamily="18" charset="0"/>
              </a:rPr>
            </a:br>
            <a:endParaRPr lang="es-ES" sz="2200" i="1" smtClean="0">
              <a:cs typeface="Times New Roman" pitchFamily="18" charset="0"/>
            </a:endParaRPr>
          </a:p>
        </p:txBody>
      </p:sp>
      <p:pic>
        <p:nvPicPr>
          <p:cNvPr id="484354" name="Picture 2" descr="http://www.histophile.com/bandeaux/templier/chevaliers-templiers/Image-Mosaique-SousUniversChevaliersTempli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91440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4356" name="Picture 4" descr="http://lojaportoalegre.amorc.org.br/wp-content/uploads/2015/06/martinism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6475" y="4086225"/>
            <a:ext cx="458152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6258"/>
                                        </p:tgtEl>
                                        <p:attrNameLst>
                                          <p:attrName>style.visibility</p:attrName>
                                        </p:attrNameLst>
                                      </p:cBhvr>
                                      <p:to>
                                        <p:strVal val="visible"/>
                                      </p:to>
                                    </p:set>
                                    <p:animEffect transition="in" filter="blinds(horizontal)">
                                      <p:cBhvr>
                                        <p:cTn id="7" dur="500"/>
                                        <p:tgtEl>
                                          <p:spTgt spid="73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84354"/>
                                        </p:tgtEl>
                                        <p:attrNameLst>
                                          <p:attrName>style.visibility</p:attrName>
                                        </p:attrNameLst>
                                      </p:cBhvr>
                                      <p:to>
                                        <p:strVal val="visible"/>
                                      </p:to>
                                    </p:set>
                                    <p:animEffect transition="in" filter="box(out)">
                                      <p:cBhvr>
                                        <p:cTn id="12" dur="2000"/>
                                        <p:tgtEl>
                                          <p:spTgt spid="484354"/>
                                        </p:tgtEl>
                                      </p:cBhvr>
                                    </p:animEffect>
                                  </p:childTnLst>
                                </p:cTn>
                              </p:par>
                              <p:par>
                                <p:cTn id="13" presetID="4" presetClass="entr" presetSubtype="32" fill="hold" nodeType="withEffect">
                                  <p:stCondLst>
                                    <p:cond delay="0"/>
                                  </p:stCondLst>
                                  <p:childTnLst>
                                    <p:set>
                                      <p:cBhvr>
                                        <p:cTn id="14" dur="1" fill="hold">
                                          <p:stCondLst>
                                            <p:cond delay="0"/>
                                          </p:stCondLst>
                                        </p:cTn>
                                        <p:tgtEl>
                                          <p:spTgt spid="484356"/>
                                        </p:tgtEl>
                                        <p:attrNameLst>
                                          <p:attrName>style.visibility</p:attrName>
                                        </p:attrNameLst>
                                      </p:cBhvr>
                                      <p:to>
                                        <p:strVal val="visible"/>
                                      </p:to>
                                    </p:set>
                                    <p:animEffect transition="in" filter="box(out)">
                                      <p:cBhvr>
                                        <p:cTn id="15" dur="2000"/>
                                        <p:tgtEl>
                                          <p:spTgt spid="484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58" grpId="0" autoUpdateAnimBg="0"/>
    </p:bldLst>
  </p:timing>
</p:sld>
</file>

<file path=ppt/slides/slide3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6258" name="Rectangle 2"/>
          <p:cNvSpPr>
            <a:spLocks noGrp="1" noChangeArrowheads="1"/>
          </p:cNvSpPr>
          <p:nvPr>
            <p:ph type="title"/>
          </p:nvPr>
        </p:nvSpPr>
        <p:spPr>
          <a:xfrm>
            <a:off x="228600" y="1066800"/>
            <a:ext cx="8458200" cy="1143000"/>
          </a:xfrm>
        </p:spPr>
        <p:txBody>
          <a:bodyPr/>
          <a:lstStyle/>
          <a:p>
            <a:pPr eaLnBrk="1" hangingPunct="1"/>
            <a:r>
              <a:rPr lang="en-US" sz="1800" b="1" smtClean="0">
                <a:cs typeface="Times New Roman" pitchFamily="18" charset="0"/>
              </a:rPr>
              <a:t>XII. </a:t>
            </a:r>
            <a:r>
              <a:rPr lang="en-US" sz="1800" b="1" i="1" smtClean="0">
                <a:cs typeface="Times New Roman" pitchFamily="18" charset="0"/>
              </a:rPr>
              <a:t>“En el nombre de los Maestros del Conocimiento, del Poder y de la Sabiduría, y de acuerdo con la práctica de nuestros antecesores, yo te instalo como Hermano en el Segundo Grado de nuestra Orden y te infundo el Hálito Misterioso que, según nuestro Venerado Maestro, el Filósofo Desconocido, hace de ti un Iniciado”</a:t>
            </a:r>
            <a:br>
              <a:rPr lang="en-US" sz="1800" b="1" i="1" smtClean="0">
                <a:cs typeface="Times New Roman" pitchFamily="18" charset="0"/>
              </a:rPr>
            </a:br>
            <a:r>
              <a:rPr lang="en-US" sz="1800" b="1" smtClean="0">
                <a:cs typeface="Times New Roman" pitchFamily="18" charset="0"/>
              </a:rPr>
              <a:t>Entonces, el Maestro toma la cabeza del Candidato con sus dos manos y sopla suavemente sobre ella. Esta práctica, de carácter gnóstico, es altamente simbólica e iniciática, y busca que el Ritual trascienda lo meramente formal, para transformarse en una Iniciación real y efectiva. De esta forma, el Candidato se incorpora plenamente a la cadena Martinista.</a:t>
            </a:r>
            <a:r>
              <a:rPr lang="en-US" sz="1800" i="1" smtClean="0">
                <a:cs typeface="Times New Roman" pitchFamily="18" charset="0"/>
              </a:rPr>
              <a:t/>
            </a:r>
            <a:br>
              <a:rPr lang="en-US" sz="1800" i="1" smtClean="0">
                <a:cs typeface="Times New Roman" pitchFamily="18" charset="0"/>
              </a:rPr>
            </a:br>
            <a:endParaRPr lang="es-ES" sz="1800" i="1" smtClean="0">
              <a:cs typeface="Times New Roman" pitchFamily="18" charset="0"/>
            </a:endParaRPr>
          </a:p>
        </p:txBody>
      </p:sp>
      <p:pic>
        <p:nvPicPr>
          <p:cNvPr id="485378" name="Picture 2" descr="http://www.occultresource.net/wp-content/uploads/2015/08/Introduction-to-the-Traditional-Martinist-Or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775" y="3048000"/>
            <a:ext cx="7159625" cy="365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6258"/>
                                        </p:tgtEl>
                                        <p:attrNameLst>
                                          <p:attrName>style.visibility</p:attrName>
                                        </p:attrNameLst>
                                      </p:cBhvr>
                                      <p:to>
                                        <p:strVal val="visible"/>
                                      </p:to>
                                    </p:set>
                                    <p:animEffect transition="in" filter="blinds(horizontal)">
                                      <p:cBhvr>
                                        <p:cTn id="7" dur="500"/>
                                        <p:tgtEl>
                                          <p:spTgt spid="73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85378"/>
                                        </p:tgtEl>
                                        <p:attrNameLst>
                                          <p:attrName>style.visibility</p:attrName>
                                        </p:attrNameLst>
                                      </p:cBhvr>
                                      <p:to>
                                        <p:strVal val="visible"/>
                                      </p:to>
                                    </p:set>
                                    <p:animEffect transition="in" filter="box(out)">
                                      <p:cBhvr>
                                        <p:cTn id="12" dur="2000"/>
                                        <p:tgtEl>
                                          <p:spTgt spid="485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58" grpId="0" autoUpdateAnimBg="0"/>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878" name="Picture 6" descr="image0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9144000"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5879" name="Text Box 7"/>
          <p:cNvSpPr txBox="1">
            <a:spLocks noChangeArrowheads="1"/>
          </p:cNvSpPr>
          <p:nvPr/>
        </p:nvSpPr>
        <p:spPr bwMode="auto">
          <a:xfrm>
            <a:off x="2027238" y="152400"/>
            <a:ext cx="4914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sz="2400" b="1" i="1"/>
              <a:t>XIII. “La cadena de la Iniciación”</a:t>
            </a:r>
            <a:endParaRPr lang="es-ES_tradnl" sz="2400" b="1" i="1"/>
          </a:p>
        </p:txBody>
      </p:sp>
      <p:sp>
        <p:nvSpPr>
          <p:cNvPr id="4" name="Text Box 7"/>
          <p:cNvSpPr txBox="1">
            <a:spLocks noChangeArrowheads="1"/>
          </p:cNvSpPr>
          <p:nvPr/>
        </p:nvSpPr>
        <p:spPr bwMode="auto">
          <a:xfrm>
            <a:off x="1581150" y="5875338"/>
            <a:ext cx="61912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sz="2400" b="1" i="1"/>
              <a:t>“Yo proclamo a ----------- miembro de esta</a:t>
            </a:r>
          </a:p>
          <a:p>
            <a:pPr algn="ctr" eaLnBrk="1" hangingPunct="1"/>
            <a:r>
              <a:rPr lang="es-AR" sz="2400" b="1" i="1"/>
              <a:t>Asamblea, con el título de Iniciado”</a:t>
            </a:r>
            <a:endParaRPr lang="es-ES_tradnl" sz="2400" b="1" i="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35878"/>
                                        </p:tgtEl>
                                        <p:attrNameLst>
                                          <p:attrName>style.visibility</p:attrName>
                                        </p:attrNameLst>
                                      </p:cBhvr>
                                      <p:to>
                                        <p:strVal val="visible"/>
                                      </p:to>
                                    </p:set>
                                    <p:animEffect transition="in" filter="box(out)">
                                      <p:cBhvr>
                                        <p:cTn id="7" dur="2000"/>
                                        <p:tgtEl>
                                          <p:spTgt spid="3358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5879"/>
                                        </p:tgtEl>
                                        <p:attrNameLst>
                                          <p:attrName>style.visibility</p:attrName>
                                        </p:attrNameLst>
                                      </p:cBhvr>
                                      <p:to>
                                        <p:strVal val="visible"/>
                                      </p:to>
                                    </p:set>
                                    <p:animEffect transition="in" filter="fade">
                                      <p:cBhvr>
                                        <p:cTn id="12" dur="2000"/>
                                        <p:tgtEl>
                                          <p:spTgt spid="3358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9" grpId="0"/>
      <p:bldP spid="4" grpId="0"/>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17463" y="5410200"/>
            <a:ext cx="92027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sz="2000"/>
              <a:t>Todos los presentes dan la mano y saludan al nuevo Iniciado. Este</a:t>
            </a:r>
          </a:p>
          <a:p>
            <a:pPr algn="ctr" eaLnBrk="1" hangingPunct="1"/>
            <a:r>
              <a:rPr lang="es-MX" sz="2000"/>
              <a:t>no es un acto meramente formal, sino el reconocimiento de la egrégora</a:t>
            </a:r>
          </a:p>
          <a:p>
            <a:pPr algn="ctr" eaLnBrk="1" hangingPunct="1"/>
            <a:r>
              <a:rPr lang="es-MX" sz="2000"/>
              <a:t>de la Heptada, que acepta la inclusión del Iniciado en un nivel más elevado</a:t>
            </a:r>
          </a:p>
          <a:p>
            <a:pPr algn="ctr" eaLnBrk="1" hangingPunct="1"/>
            <a:r>
              <a:rPr lang="es-MX" sz="2000"/>
              <a:t>de la cadena Martinista. Por ello, constituye el punto culminante de la Iniciación.</a:t>
            </a:r>
            <a:endParaRPr lang="es-AR" sz="2000"/>
          </a:p>
        </p:txBody>
      </p:sp>
      <p:pic>
        <p:nvPicPr>
          <p:cNvPr id="5" name="Picture 2" descr="https://ocultismopel.files.wordpress.com/2015/08/45051136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76200"/>
            <a:ext cx="9145588"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p:txBody>
          <a:bodyPr/>
          <a:lstStyle/>
          <a:p>
            <a:pPr eaLnBrk="1" hangingPunct="1"/>
            <a:r>
              <a:rPr lang="es-MX" sz="4000" smtClean="0"/>
              <a:t>Algunas variantes</a:t>
            </a:r>
            <a:endParaRPr lang="es-ES_tradnl" sz="4000" smtClean="0"/>
          </a:p>
        </p:txBody>
      </p:sp>
      <p:sp>
        <p:nvSpPr>
          <p:cNvPr id="723971" name="Rectangle 3"/>
          <p:cNvSpPr>
            <a:spLocks noGrp="1" noChangeArrowheads="1"/>
          </p:cNvSpPr>
          <p:nvPr>
            <p:ph idx="1"/>
          </p:nvPr>
        </p:nvSpPr>
        <p:spPr>
          <a:xfrm>
            <a:off x="457200" y="1722438"/>
            <a:ext cx="8382000" cy="4525962"/>
          </a:xfrm>
        </p:spPr>
        <p:txBody>
          <a:bodyPr/>
          <a:lstStyle/>
          <a:p>
            <a:pPr eaLnBrk="1" hangingPunct="1"/>
            <a:r>
              <a:rPr lang="es-MX" sz="2200" smtClean="0"/>
              <a:t>En los Rituales de Téder y Blitz existen algunas variantes interesantes respecto del esquema que aquí hemos presentado.</a:t>
            </a:r>
          </a:p>
          <a:p>
            <a:pPr eaLnBrk="1" hangingPunct="1"/>
            <a:r>
              <a:rPr lang="es-MX" sz="2200" smtClean="0"/>
              <a:t>Por ejemplo, el Candidato es introducido con un arreglo similar a la Iniciación masónica de Aprendiz: el pie izquierdo descalzo («representa el Agua»), el derecho calzado («la Tierra»), el brazo derecho descubierto y con un ramo de mirto en la mano (para simbolizar la renovación de la Vida), una espada en su mano izquierda (símbolo de la Muerte) y los ojos vendados («para simbolizar la ley fatal y ciega que preside la generación y regeneración eternas»).</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3970"/>
                                        </p:tgtEl>
                                        <p:attrNameLst>
                                          <p:attrName>style.visibility</p:attrName>
                                        </p:attrNameLst>
                                      </p:cBhvr>
                                      <p:to>
                                        <p:strVal val="visible"/>
                                      </p:to>
                                    </p:set>
                                    <p:animEffect transition="in" filter="blinds(horizontal)">
                                      <p:cBhvr>
                                        <p:cTn id="7" dur="500"/>
                                        <p:tgtEl>
                                          <p:spTgt spid="723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3971">
                                            <p:txEl>
                                              <p:pRg st="0" end="0"/>
                                            </p:txEl>
                                          </p:spTgt>
                                        </p:tgtEl>
                                        <p:attrNameLst>
                                          <p:attrName>style.visibility</p:attrName>
                                        </p:attrNameLst>
                                      </p:cBhvr>
                                      <p:to>
                                        <p:strVal val="visible"/>
                                      </p:to>
                                    </p:set>
                                    <p:animEffect transition="in" filter="blinds(horizontal)">
                                      <p:cBhvr>
                                        <p:cTn id="12" dur="500"/>
                                        <p:tgtEl>
                                          <p:spTgt spid="7239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23971">
                                            <p:txEl>
                                              <p:pRg st="1" end="1"/>
                                            </p:txEl>
                                          </p:spTgt>
                                        </p:tgtEl>
                                        <p:attrNameLst>
                                          <p:attrName>style.visibility</p:attrName>
                                        </p:attrNameLst>
                                      </p:cBhvr>
                                      <p:to>
                                        <p:strVal val="visible"/>
                                      </p:to>
                                    </p:set>
                                    <p:animEffect transition="in" filter="blinds(horizontal)">
                                      <p:cBhvr>
                                        <p:cTn id="17" dur="500"/>
                                        <p:tgtEl>
                                          <p:spTgt spid="7239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0" grpId="0" autoUpdateAnimBg="0"/>
      <p:bldP spid="723971" grpId="0" build="p" autoUpdateAnimBg="0"/>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3550" y="26988"/>
            <a:ext cx="5607050" cy="680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457200" y="838200"/>
            <a:ext cx="20177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La disposición del</a:t>
            </a:r>
          </a:p>
          <a:p>
            <a:pPr eaLnBrk="1" hangingPunct="1"/>
            <a:r>
              <a:rPr lang="es-MX"/>
              <a:t>Templo, según el</a:t>
            </a:r>
          </a:p>
          <a:p>
            <a:pPr eaLnBrk="1" hangingPunct="1"/>
            <a:r>
              <a:rPr lang="es-MX"/>
              <a:t>Ritual de Blitz.</a:t>
            </a:r>
            <a:endParaRPr lang="es-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354" name="Picture 2" descr="http://fc02.deviantart.net/fs40/i/2009/044/5/0/Martinism_by_Freemas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484354"/>
                                        </p:tgtEl>
                                        <p:attrNameLst>
                                          <p:attrName>style.visibility</p:attrName>
                                        </p:attrNameLst>
                                      </p:cBhvr>
                                      <p:to>
                                        <p:strVal val="visible"/>
                                      </p:to>
                                    </p:set>
                                    <p:animEffect transition="in" filter="circle(out)">
                                      <p:cBhvr>
                                        <p:cTn id="7" dur="2000"/>
                                        <p:tgtEl>
                                          <p:spTgt spid="484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0418" name="Rectangle 2"/>
          <p:cNvSpPr>
            <a:spLocks noGrp="1" noChangeArrowheads="1"/>
          </p:cNvSpPr>
          <p:nvPr>
            <p:ph type="title" idx="4294967295"/>
          </p:nvPr>
        </p:nvSpPr>
        <p:spPr>
          <a:xfrm>
            <a:off x="533400" y="0"/>
            <a:ext cx="8229600" cy="1139825"/>
          </a:xfrm>
        </p:spPr>
        <p:txBody>
          <a:bodyPr/>
          <a:lstStyle/>
          <a:p>
            <a:pPr eaLnBrk="1" hangingPunct="1"/>
            <a:r>
              <a:rPr lang="es-AR" sz="3000" smtClean="0"/>
              <a:t>11. Las enseñanzas de Martínez Pasquales</a:t>
            </a:r>
            <a:endParaRPr lang="es-ES_tradnl" sz="3000" smtClean="0"/>
          </a:p>
        </p:txBody>
      </p:sp>
      <p:pic>
        <p:nvPicPr>
          <p:cNvPr id="4" name="Picture 2" descr="https://duezjoeltauiacobus.files.wordpress.com/2013/08/martines-de-pasqually.jpg?w=9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174750"/>
            <a:ext cx="3502025" cy="553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0418"/>
                                        </p:tgtEl>
                                        <p:attrNameLst>
                                          <p:attrName>style.visibility</p:attrName>
                                        </p:attrNameLst>
                                      </p:cBhvr>
                                      <p:to>
                                        <p:strVal val="visible"/>
                                      </p:to>
                                    </p:set>
                                    <p:animEffect transition="in" filter="blinds(horizontal)">
                                      <p:cBhvr>
                                        <p:cTn id="7" dur="500"/>
                                        <p:tgtEl>
                                          <p:spTgt spid="7004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8" grpId="0" autoUpdateAnimBg="0"/>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idx="4294967295"/>
          </p:nvPr>
        </p:nvSpPr>
        <p:spPr/>
        <p:txBody>
          <a:bodyPr/>
          <a:lstStyle/>
          <a:p>
            <a:pPr eaLnBrk="1" hangingPunct="1"/>
            <a:r>
              <a:rPr lang="es-MX" smtClean="0"/>
              <a:t>La doctrina de los Elus Cohen</a:t>
            </a:r>
            <a:endParaRPr lang="es-ES_tradnl" smtClean="0"/>
          </a:p>
        </p:txBody>
      </p:sp>
      <p:sp>
        <p:nvSpPr>
          <p:cNvPr id="708611" name="Rectangle 3"/>
          <p:cNvSpPr>
            <a:spLocks noGrp="1" noChangeArrowheads="1"/>
          </p:cNvSpPr>
          <p:nvPr>
            <p:ph type="body" sz="half" idx="4294967295"/>
          </p:nvPr>
        </p:nvSpPr>
        <p:spPr>
          <a:xfrm>
            <a:off x="457200" y="1600200"/>
            <a:ext cx="8229600" cy="4800600"/>
          </a:xfrm>
        </p:spPr>
        <p:txBody>
          <a:bodyPr/>
          <a:lstStyle/>
          <a:p>
            <a:pPr eaLnBrk="1" hangingPunct="1">
              <a:lnSpc>
                <a:spcPct val="80000"/>
              </a:lnSpc>
            </a:pPr>
            <a:r>
              <a:rPr lang="es-MX" sz="2400" smtClean="0"/>
              <a:t>Con frecuencia, se afirma que la doctrina desarrollada por Pasquales dentro de la Orden de los Elus Cohen era esencialmente cabalística.</a:t>
            </a:r>
          </a:p>
          <a:p>
            <a:pPr eaLnBrk="1" hangingPunct="1">
              <a:lnSpc>
                <a:spcPct val="80000"/>
              </a:lnSpc>
            </a:pPr>
            <a:r>
              <a:rPr lang="es-MX" sz="2400" smtClean="0"/>
              <a:t>Sin embargo, Pasquales no empleó explícitamente los esquemas de la Cábala (de hecho, aparentemente desconocía el idioma hebreo), más bien trabajó dentro de lo que podríamos llamar un «ambiente cabalístico».</a:t>
            </a:r>
          </a:p>
          <a:p>
            <a:pPr eaLnBrk="1" hangingPunct="1">
              <a:lnSpc>
                <a:spcPct val="80000"/>
              </a:lnSpc>
            </a:pPr>
            <a:r>
              <a:rPr lang="es-MX" sz="2400" smtClean="0"/>
              <a:t>Toda la obra de Pasquales, expresada en el “Tratado sobre la Reintegración de los Seres” es un esfuerzo por describir tanto la estructura del Universo como el origen, caída y destino del hombre.</a:t>
            </a:r>
          </a:p>
          <a:p>
            <a:pPr eaLnBrk="1" hangingPunct="1">
              <a:lnSpc>
                <a:spcPct val="80000"/>
              </a:lnSpc>
            </a:pPr>
            <a:r>
              <a:rPr lang="es-MX" sz="2400" smtClean="0"/>
              <a:t>Si bien el Martinismo actual suele fundamentarse sobre la obra de Saint Martin, es justo y necesario obtener aunque sea una vislumbre del trabajo de Martínez Pasquales, “el primer Maestro”.</a:t>
            </a:r>
          </a:p>
          <a:p>
            <a:pPr eaLnBrk="1" hangingPunct="1">
              <a:lnSpc>
                <a:spcPct val="80000"/>
              </a:lnSpc>
            </a:pPr>
            <a:endParaRPr lang="es-ES_tradnl" sz="24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8611">
                                            <p:txEl>
                                              <p:pRg st="0" end="0"/>
                                            </p:txEl>
                                          </p:spTgt>
                                        </p:tgtEl>
                                        <p:attrNameLst>
                                          <p:attrName>style.visibility</p:attrName>
                                        </p:attrNameLst>
                                      </p:cBhvr>
                                      <p:to>
                                        <p:strVal val="visible"/>
                                      </p:to>
                                    </p:set>
                                    <p:animEffect transition="in" filter="blinds(horizontal)">
                                      <p:cBhvr>
                                        <p:cTn id="12" dur="500"/>
                                        <p:tgtEl>
                                          <p:spTgt spid="708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08611">
                                            <p:txEl>
                                              <p:pRg st="1" end="1"/>
                                            </p:txEl>
                                          </p:spTgt>
                                        </p:tgtEl>
                                        <p:attrNameLst>
                                          <p:attrName>style.visibility</p:attrName>
                                        </p:attrNameLst>
                                      </p:cBhvr>
                                      <p:to>
                                        <p:strVal val="visible"/>
                                      </p:to>
                                    </p:set>
                                    <p:animEffect transition="in" filter="blinds(horizontal)">
                                      <p:cBhvr>
                                        <p:cTn id="17" dur="500"/>
                                        <p:tgtEl>
                                          <p:spTgt spid="708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08611">
                                            <p:txEl>
                                              <p:pRg st="2" end="2"/>
                                            </p:txEl>
                                          </p:spTgt>
                                        </p:tgtEl>
                                        <p:attrNameLst>
                                          <p:attrName>style.visibility</p:attrName>
                                        </p:attrNameLst>
                                      </p:cBhvr>
                                      <p:to>
                                        <p:strVal val="visible"/>
                                      </p:to>
                                    </p:set>
                                    <p:animEffect transition="in" filter="blinds(horizontal)">
                                      <p:cBhvr>
                                        <p:cTn id="22" dur="500"/>
                                        <p:tgtEl>
                                          <p:spTgt spid="708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08611">
                                            <p:txEl>
                                              <p:pRg st="3" end="3"/>
                                            </p:txEl>
                                          </p:spTgt>
                                        </p:tgtEl>
                                        <p:attrNameLst>
                                          <p:attrName>style.visibility</p:attrName>
                                        </p:attrNameLst>
                                      </p:cBhvr>
                                      <p:to>
                                        <p:strVal val="visible"/>
                                      </p:to>
                                    </p:set>
                                    <p:animEffect transition="in" filter="blinds(horizontal)">
                                      <p:cBhvr>
                                        <p:cTn id="27" dur="500"/>
                                        <p:tgtEl>
                                          <p:spTgt spid="7086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708611" grpId="0" build="p"/>
    </p:bldLst>
  </p:timing>
</p:sld>
</file>

<file path=ppt/slides/slide3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0658" name="Rectangle 2"/>
          <p:cNvSpPr>
            <a:spLocks noGrp="1" noChangeArrowheads="1"/>
          </p:cNvSpPr>
          <p:nvPr>
            <p:ph type="title" idx="4294967295"/>
          </p:nvPr>
        </p:nvSpPr>
        <p:spPr/>
        <p:txBody>
          <a:bodyPr/>
          <a:lstStyle/>
          <a:p>
            <a:pPr eaLnBrk="1" hangingPunct="1"/>
            <a:r>
              <a:rPr lang="es-MX" smtClean="0"/>
              <a:t>La Unidad</a:t>
            </a:r>
            <a:endParaRPr lang="es-ES_tradnl" smtClean="0"/>
          </a:p>
        </p:txBody>
      </p:sp>
      <p:sp>
        <p:nvSpPr>
          <p:cNvPr id="710659" name="Rectangle 3"/>
          <p:cNvSpPr>
            <a:spLocks noGrp="1" noChangeArrowheads="1"/>
          </p:cNvSpPr>
          <p:nvPr>
            <p:ph type="body" sz="half" idx="4294967295"/>
          </p:nvPr>
        </p:nvSpPr>
        <p:spPr>
          <a:xfrm>
            <a:off x="152400" y="1493838"/>
            <a:ext cx="4495800" cy="4525962"/>
          </a:xfrm>
        </p:spPr>
        <p:txBody>
          <a:bodyPr/>
          <a:lstStyle/>
          <a:p>
            <a:pPr eaLnBrk="1" hangingPunct="1">
              <a:lnSpc>
                <a:spcPct val="90000"/>
              </a:lnSpc>
            </a:pPr>
            <a:r>
              <a:rPr lang="en-US" sz="1800" smtClean="0"/>
              <a:t>La cosmo-antroposofía de Pasquales (si se nos permite el neologismo) comienza con la Unidad Absoluta.</a:t>
            </a:r>
          </a:p>
          <a:p>
            <a:pPr eaLnBrk="1" hangingPunct="1">
              <a:lnSpc>
                <a:spcPct val="90000"/>
              </a:lnSpc>
            </a:pPr>
            <a:r>
              <a:rPr lang="en-US" sz="1800" smtClean="0"/>
              <a:t>Al igual que la Cábala, en nuestra opinión Pasquales comete el error de considerar que la Unidad es, en sí misma, incognoscible, inescrutable y absolutamente desconocida para el hombre, desalentando desde el principio cualquier tentativa de especulación o investigación en ese sentido.</a:t>
            </a:r>
          </a:p>
          <a:p>
            <a:pPr eaLnBrk="1" hangingPunct="1">
              <a:lnSpc>
                <a:spcPct val="90000"/>
              </a:lnSpc>
            </a:pPr>
            <a:r>
              <a:rPr lang="en-US" sz="1800" smtClean="0"/>
              <a:t>Declarar que la Unidad es incognoscible es un artilugio sacerdotal (en este caso, iniciático) para sutilmente indicar que es incognoscible para todos…menos para los sacerdotes (en este caso, para Pasquales).</a:t>
            </a:r>
          </a:p>
        </p:txBody>
      </p:sp>
      <p:pic>
        <p:nvPicPr>
          <p:cNvPr id="344070" name="Picture 6" descr="http://images.barnesandnoble.com/images/57370000/573777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390650"/>
            <a:ext cx="3476625"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0658"/>
                                        </p:tgtEl>
                                        <p:attrNameLst>
                                          <p:attrName>style.visibility</p:attrName>
                                        </p:attrNameLst>
                                      </p:cBhvr>
                                      <p:to>
                                        <p:strVal val="visible"/>
                                      </p:to>
                                    </p:set>
                                    <p:animEffect transition="in" filter="blinds(horizontal)">
                                      <p:cBhvr>
                                        <p:cTn id="7" dur="500"/>
                                        <p:tgtEl>
                                          <p:spTgt spid="7106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0659">
                                            <p:txEl>
                                              <p:pRg st="0" end="0"/>
                                            </p:txEl>
                                          </p:spTgt>
                                        </p:tgtEl>
                                        <p:attrNameLst>
                                          <p:attrName>style.visibility</p:attrName>
                                        </p:attrNameLst>
                                      </p:cBhvr>
                                      <p:to>
                                        <p:strVal val="visible"/>
                                      </p:to>
                                    </p:set>
                                    <p:animEffect transition="in" filter="blinds(horizontal)">
                                      <p:cBhvr>
                                        <p:cTn id="12" dur="500"/>
                                        <p:tgtEl>
                                          <p:spTgt spid="7106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0659">
                                            <p:txEl>
                                              <p:pRg st="1" end="1"/>
                                            </p:txEl>
                                          </p:spTgt>
                                        </p:tgtEl>
                                        <p:attrNameLst>
                                          <p:attrName>style.visibility</p:attrName>
                                        </p:attrNameLst>
                                      </p:cBhvr>
                                      <p:to>
                                        <p:strVal val="visible"/>
                                      </p:to>
                                    </p:set>
                                    <p:animEffect transition="in" filter="blinds(horizontal)">
                                      <p:cBhvr>
                                        <p:cTn id="17" dur="500"/>
                                        <p:tgtEl>
                                          <p:spTgt spid="7106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10659">
                                            <p:txEl>
                                              <p:pRg st="2" end="2"/>
                                            </p:txEl>
                                          </p:spTgt>
                                        </p:tgtEl>
                                        <p:attrNameLst>
                                          <p:attrName>style.visibility</p:attrName>
                                        </p:attrNameLst>
                                      </p:cBhvr>
                                      <p:to>
                                        <p:strVal val="visible"/>
                                      </p:to>
                                    </p:set>
                                    <p:animEffect transition="in" filter="blinds(horizontal)">
                                      <p:cBhvr>
                                        <p:cTn id="22" dur="500"/>
                                        <p:tgtEl>
                                          <p:spTgt spid="7106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344070"/>
                                        </p:tgtEl>
                                        <p:attrNameLst>
                                          <p:attrName>style.visibility</p:attrName>
                                        </p:attrNameLst>
                                      </p:cBhvr>
                                      <p:to>
                                        <p:strVal val="visible"/>
                                      </p:to>
                                    </p:set>
                                    <p:animEffect transition="in" filter="box(out)">
                                      <p:cBhvr>
                                        <p:cTn id="27" dur="2000"/>
                                        <p:tgtEl>
                                          <p:spTgt spid="344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58" grpId="0" autoUpdateAnimBg="0"/>
      <p:bldP spid="710659" grpId="0" build="p" autoUpdateAnimBg="0"/>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22" name="Text Box 6"/>
          <p:cNvSpPr txBox="1">
            <a:spLocks noChangeArrowheads="1"/>
          </p:cNvSpPr>
          <p:nvPr/>
        </p:nvSpPr>
        <p:spPr bwMode="auto">
          <a:xfrm>
            <a:off x="76200" y="914400"/>
            <a:ext cx="38862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i="1"/>
              <a:t>«En la inmensidad de su pensamiento y poder, la Unidad rodeó toda posibilidad.</a:t>
            </a:r>
          </a:p>
          <a:p>
            <a:pPr algn="ctr" eaLnBrk="1" hangingPunct="1"/>
            <a:r>
              <a:rPr lang="es-MX" i="1"/>
              <a:t>Ella existió sin limitación, impedimento o insuficiencia». </a:t>
            </a:r>
            <a:r>
              <a:rPr lang="es-MX"/>
              <a:t>Sin embargo, existió en la Unidad un Deseo, lo que implica que, en realidad, había algo de lo que la Unidad  carecía. En su Totalidad Absoluta, la Unidad anhelaba Otro. Ese Otro sería Ella Misma, pero reflejada de tal forma que pudiese contemplarse a sí misma. En términos cabalísticos, el Rostro deseaba contemplar al Rostro. Tal fue el origen del Macroprósopo (Gran Rostro) y del Microprósopo (Pequeño Rostro).</a:t>
            </a:r>
            <a:endParaRPr lang="es-AR"/>
          </a:p>
        </p:txBody>
      </p:sp>
      <p:pic>
        <p:nvPicPr>
          <p:cNvPr id="342021" name="Picture 5" descr="http://interdenominationaldivineorder.com/gallery/macroprosopus.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1775" y="87313"/>
            <a:ext cx="4949825" cy="669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42021"/>
                                        </p:tgtEl>
                                        <p:attrNameLst>
                                          <p:attrName>style.visibility</p:attrName>
                                        </p:attrNameLst>
                                      </p:cBhvr>
                                      <p:to>
                                        <p:strVal val="visible"/>
                                      </p:to>
                                    </p:set>
                                    <p:animEffect transition="in" filter="box(out)">
                                      <p:cBhvr>
                                        <p:cTn id="7" dur="2000"/>
                                        <p:tgtEl>
                                          <p:spTgt spid="3420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2022"/>
                                        </p:tgtEl>
                                        <p:attrNameLst>
                                          <p:attrName>style.visibility</p:attrName>
                                        </p:attrNameLst>
                                      </p:cBhvr>
                                      <p:to>
                                        <p:strVal val="visible"/>
                                      </p:to>
                                    </p:set>
                                    <p:animEffect transition="in" filter="fade">
                                      <p:cBhvr>
                                        <p:cTn id="12" dur="2000"/>
                                        <p:tgtEl>
                                          <p:spTgt spid="342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22" grpId="0" autoUpdateAnimBg="0"/>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22" name="Text Box 6"/>
          <p:cNvSpPr txBox="1">
            <a:spLocks noChangeArrowheads="1"/>
          </p:cNvSpPr>
          <p:nvPr/>
        </p:nvSpPr>
        <p:spPr bwMode="auto">
          <a:xfrm>
            <a:off x="304800" y="228600"/>
            <a:ext cx="8534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i="1"/>
              <a:t>«En la Divina Inmensidad, en el seno del Creador, existió la potencialidad de una infinidad de seres, así como tipos de creación sin fin». </a:t>
            </a:r>
            <a:r>
              <a:rPr lang="es-MX"/>
              <a:t>Así, podríamos decir que,</a:t>
            </a:r>
          </a:p>
          <a:p>
            <a:pPr algn="ctr" eaLnBrk="1" hangingPunct="1"/>
            <a:r>
              <a:rPr lang="es-MX"/>
              <a:t>para Pasquales, la Unidad está «henchida de arquetipos».</a:t>
            </a:r>
            <a:endParaRPr lang="es-AR"/>
          </a:p>
        </p:txBody>
      </p:sp>
      <p:pic>
        <p:nvPicPr>
          <p:cNvPr id="486402" name="Picture 2" descr="http://teressiart.com/wp-content/uploads/2013/10/Cosmic-Couple-Creating-Plane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371600"/>
            <a:ext cx="4241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2022"/>
                                        </p:tgtEl>
                                        <p:attrNameLst>
                                          <p:attrName>style.visibility</p:attrName>
                                        </p:attrNameLst>
                                      </p:cBhvr>
                                      <p:to>
                                        <p:strVal val="visible"/>
                                      </p:to>
                                    </p:set>
                                    <p:animEffect transition="in" filter="fade">
                                      <p:cBhvr>
                                        <p:cTn id="7" dur="2000"/>
                                        <p:tgtEl>
                                          <p:spTgt spid="3420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86402"/>
                                        </p:tgtEl>
                                        <p:attrNameLst>
                                          <p:attrName>style.visibility</p:attrName>
                                        </p:attrNameLst>
                                      </p:cBhvr>
                                      <p:to>
                                        <p:strVal val="visible"/>
                                      </p:to>
                                    </p:set>
                                    <p:animEffect transition="in" filter="box(out)">
                                      <p:cBhvr>
                                        <p:cTn id="12" dur="2000"/>
                                        <p:tgtEl>
                                          <p:spTgt spid="48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22" grpId="0" autoUpdateAnimBg="0"/>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idx="4294967295"/>
          </p:nvPr>
        </p:nvSpPr>
        <p:spPr/>
        <p:txBody>
          <a:bodyPr/>
          <a:lstStyle/>
          <a:p>
            <a:pPr eaLnBrk="1" hangingPunct="1"/>
            <a:r>
              <a:rPr lang="es-MX" sz="4000" smtClean="0"/>
              <a:t>Un Dios imperfecto</a:t>
            </a:r>
            <a:endParaRPr lang="es-ES_tradnl" sz="4000" smtClean="0"/>
          </a:p>
        </p:txBody>
      </p:sp>
      <p:sp>
        <p:nvSpPr>
          <p:cNvPr id="708611" name="Rectangle 3"/>
          <p:cNvSpPr>
            <a:spLocks noGrp="1" noChangeArrowheads="1"/>
          </p:cNvSpPr>
          <p:nvPr>
            <p:ph type="body" sz="half" idx="4294967295"/>
          </p:nvPr>
        </p:nvSpPr>
        <p:spPr>
          <a:xfrm>
            <a:off x="152400" y="1447800"/>
            <a:ext cx="8763000" cy="4800600"/>
          </a:xfrm>
        </p:spPr>
        <p:txBody>
          <a:bodyPr/>
          <a:lstStyle/>
          <a:p>
            <a:pPr eaLnBrk="1" hangingPunct="1">
              <a:lnSpc>
                <a:spcPct val="80000"/>
              </a:lnSpc>
            </a:pPr>
            <a:r>
              <a:rPr lang="es-MX" sz="2100" smtClean="0"/>
              <a:t>No sabemos si Pasquales fue consciente de esto o no, pero la imagen de Dios que postula, al estilo de los Demiurgos gnósticos, nos plantea una divinidad radicalmente imperfecta.</a:t>
            </a:r>
          </a:p>
          <a:p>
            <a:pPr eaLnBrk="1" hangingPunct="1">
              <a:lnSpc>
                <a:spcPct val="80000"/>
              </a:lnSpc>
            </a:pPr>
            <a:r>
              <a:rPr lang="es-MX" sz="2100" smtClean="0"/>
              <a:t>En efecto, si bien el Dios de Pasquales posee la potencialidad de una emanación infinita de series de seres particulares, ocurre lo siguiente:</a:t>
            </a:r>
          </a:p>
          <a:p>
            <a:pPr eaLnBrk="1" hangingPunct="1">
              <a:lnSpc>
                <a:spcPct val="80000"/>
              </a:lnSpc>
            </a:pPr>
            <a:r>
              <a:rPr lang="es-MX" sz="2100" smtClean="0"/>
              <a:t>La primera generación de seres </a:t>
            </a:r>
            <a:r>
              <a:rPr lang="es-MX" sz="2100" i="1" smtClean="0"/>
              <a:t>cae</a:t>
            </a:r>
            <a:r>
              <a:rPr lang="es-MX" sz="2100" smtClean="0"/>
              <a:t>, supuestamente por cometer el «pecado» de desear generar otros seres, idénticos a ellos mismos.</a:t>
            </a:r>
          </a:p>
          <a:p>
            <a:pPr eaLnBrk="1" hangingPunct="1">
              <a:lnSpc>
                <a:spcPct val="80000"/>
              </a:lnSpc>
            </a:pPr>
            <a:r>
              <a:rPr lang="es-MX" sz="2100" smtClean="0"/>
              <a:t>La segunda generación (los «Hombres-Dioses»), emanada para gobernar sobre la primera generación caída, a su vez también cae, seducida por los «demonios» en que se transformaron los primeros caídos.</a:t>
            </a:r>
          </a:p>
          <a:p>
            <a:pPr eaLnBrk="1" hangingPunct="1">
              <a:lnSpc>
                <a:spcPct val="80000"/>
              </a:lnSpc>
            </a:pPr>
            <a:r>
              <a:rPr lang="es-MX" sz="2100" smtClean="0"/>
              <a:t>¿Qué clase de Dios es este, cuyas emanaciones de seres son un rotundo fracaso, uno detrás del otro?</a:t>
            </a:r>
          </a:p>
          <a:p>
            <a:pPr eaLnBrk="1" hangingPunct="1">
              <a:lnSpc>
                <a:spcPct val="80000"/>
              </a:lnSpc>
            </a:pPr>
            <a:r>
              <a:rPr lang="es-MX" sz="2100" i="1" smtClean="0"/>
              <a:t>“Estamos aquí/ como juguetes de alguien/ que no sabe jugar”.</a:t>
            </a:r>
            <a:r>
              <a:rPr lang="es-MX" sz="2100" smtClean="0"/>
              <a:t> R. Juarroz (1975).</a:t>
            </a:r>
          </a:p>
          <a:p>
            <a:pPr eaLnBrk="1" hangingPunct="1">
              <a:lnSpc>
                <a:spcPct val="80000"/>
              </a:lnSpc>
            </a:pPr>
            <a:r>
              <a:rPr lang="es-MX" sz="2100" smtClean="0"/>
              <a:t>Nunca sabremos si Pasquales simplemente era, como teólogo, un tanto incoherente, o si realmente él no creía en el perfecto Dios cristiano.</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8611">
                                            <p:txEl>
                                              <p:pRg st="0" end="0"/>
                                            </p:txEl>
                                          </p:spTgt>
                                        </p:tgtEl>
                                        <p:attrNameLst>
                                          <p:attrName>style.visibility</p:attrName>
                                        </p:attrNameLst>
                                      </p:cBhvr>
                                      <p:to>
                                        <p:strVal val="visible"/>
                                      </p:to>
                                    </p:set>
                                    <p:animEffect transition="in" filter="blinds(horizontal)">
                                      <p:cBhvr>
                                        <p:cTn id="12" dur="500"/>
                                        <p:tgtEl>
                                          <p:spTgt spid="708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08611">
                                            <p:txEl>
                                              <p:pRg st="1" end="1"/>
                                            </p:txEl>
                                          </p:spTgt>
                                        </p:tgtEl>
                                        <p:attrNameLst>
                                          <p:attrName>style.visibility</p:attrName>
                                        </p:attrNameLst>
                                      </p:cBhvr>
                                      <p:to>
                                        <p:strVal val="visible"/>
                                      </p:to>
                                    </p:set>
                                    <p:animEffect transition="in" filter="blinds(horizontal)">
                                      <p:cBhvr>
                                        <p:cTn id="17" dur="500"/>
                                        <p:tgtEl>
                                          <p:spTgt spid="708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08611">
                                            <p:txEl>
                                              <p:pRg st="2" end="2"/>
                                            </p:txEl>
                                          </p:spTgt>
                                        </p:tgtEl>
                                        <p:attrNameLst>
                                          <p:attrName>style.visibility</p:attrName>
                                        </p:attrNameLst>
                                      </p:cBhvr>
                                      <p:to>
                                        <p:strVal val="visible"/>
                                      </p:to>
                                    </p:set>
                                    <p:animEffect transition="in" filter="blinds(horizontal)">
                                      <p:cBhvr>
                                        <p:cTn id="22" dur="500"/>
                                        <p:tgtEl>
                                          <p:spTgt spid="708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08611">
                                            <p:txEl>
                                              <p:pRg st="3" end="3"/>
                                            </p:txEl>
                                          </p:spTgt>
                                        </p:tgtEl>
                                        <p:attrNameLst>
                                          <p:attrName>style.visibility</p:attrName>
                                        </p:attrNameLst>
                                      </p:cBhvr>
                                      <p:to>
                                        <p:strVal val="visible"/>
                                      </p:to>
                                    </p:set>
                                    <p:animEffect transition="in" filter="blinds(horizontal)">
                                      <p:cBhvr>
                                        <p:cTn id="27" dur="500"/>
                                        <p:tgtEl>
                                          <p:spTgt spid="7086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08611">
                                            <p:txEl>
                                              <p:pRg st="4" end="4"/>
                                            </p:txEl>
                                          </p:spTgt>
                                        </p:tgtEl>
                                        <p:attrNameLst>
                                          <p:attrName>style.visibility</p:attrName>
                                        </p:attrNameLst>
                                      </p:cBhvr>
                                      <p:to>
                                        <p:strVal val="visible"/>
                                      </p:to>
                                    </p:set>
                                    <p:animEffect transition="in" filter="blinds(horizontal)">
                                      <p:cBhvr>
                                        <p:cTn id="32" dur="500"/>
                                        <p:tgtEl>
                                          <p:spTgt spid="70861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08611">
                                            <p:txEl>
                                              <p:pRg st="5" end="5"/>
                                            </p:txEl>
                                          </p:spTgt>
                                        </p:tgtEl>
                                        <p:attrNameLst>
                                          <p:attrName>style.visibility</p:attrName>
                                        </p:attrNameLst>
                                      </p:cBhvr>
                                      <p:to>
                                        <p:strVal val="visible"/>
                                      </p:to>
                                    </p:set>
                                    <p:animEffect transition="in" filter="blinds(horizontal)">
                                      <p:cBhvr>
                                        <p:cTn id="37" dur="500"/>
                                        <p:tgtEl>
                                          <p:spTgt spid="70861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08611">
                                            <p:txEl>
                                              <p:pRg st="6" end="6"/>
                                            </p:txEl>
                                          </p:spTgt>
                                        </p:tgtEl>
                                        <p:attrNameLst>
                                          <p:attrName>style.visibility</p:attrName>
                                        </p:attrNameLst>
                                      </p:cBhvr>
                                      <p:to>
                                        <p:strVal val="visible"/>
                                      </p:to>
                                    </p:set>
                                    <p:animEffect transition="in" filter="blinds(horizontal)">
                                      <p:cBhvr>
                                        <p:cTn id="42" dur="500"/>
                                        <p:tgtEl>
                                          <p:spTgt spid="7086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708611" grpId="0" build="p"/>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91" name="Picture 7" descr="http://vignette1.wikia.nocookie.net/anrrompedia/images/4/45/Dem.jpg/revision/latest?cb=20130425131646&amp;path-prefix=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678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219200" y="152400"/>
            <a:ext cx="6673850" cy="646113"/>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t>El Dios de Pasquales era un Demiurgo imperfecto. ¿Quizás</a:t>
            </a:r>
          </a:p>
          <a:p>
            <a:pPr eaLnBrk="1" hangingPunct="1"/>
            <a:r>
              <a:rPr lang="es-MX" b="1"/>
              <a:t>esto haya molestado a Saint Martin?</a:t>
            </a:r>
            <a:endParaRPr lang="es-AR" b="1"/>
          </a:p>
        </p:txBody>
      </p:sp>
      <p:sp>
        <p:nvSpPr>
          <p:cNvPr id="3" name="1 CuadroTexto"/>
          <p:cNvSpPr txBox="1">
            <a:spLocks noChangeArrowheads="1"/>
          </p:cNvSpPr>
          <p:nvPr/>
        </p:nvSpPr>
        <p:spPr bwMode="auto">
          <a:xfrm>
            <a:off x="762000" y="5911850"/>
            <a:ext cx="7715250" cy="6413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i="1"/>
              <a:t>“Tal vez el hombre sea el hombre/ y el truco sea publicar un dios/</a:t>
            </a:r>
          </a:p>
          <a:p>
            <a:pPr eaLnBrk="1" hangingPunct="1"/>
            <a:r>
              <a:rPr lang="es-AR" b="1" i="1"/>
              <a:t>para que el hombre sea todo” </a:t>
            </a:r>
            <a:r>
              <a:rPr lang="es-AR" b="1"/>
              <a:t>R. Juarroz, “Poemas de Unidad” (1963)</a:t>
            </a:r>
            <a:endParaRPr lang="es-AR" b="1" i="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49191"/>
                                        </p:tgtEl>
                                        <p:attrNameLst>
                                          <p:attrName>style.visibility</p:attrName>
                                        </p:attrNameLst>
                                      </p:cBhvr>
                                      <p:to>
                                        <p:strVal val="visible"/>
                                      </p:to>
                                    </p:set>
                                    <p:animEffect transition="in" filter="box(out)">
                                      <p:cBhvr>
                                        <p:cTn id="7" dur="2000"/>
                                        <p:tgtEl>
                                          <p:spTgt spid="3491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idx="4294967295"/>
          </p:nvPr>
        </p:nvSpPr>
        <p:spPr/>
        <p:txBody>
          <a:bodyPr/>
          <a:lstStyle/>
          <a:p>
            <a:pPr eaLnBrk="1" hangingPunct="1"/>
            <a:r>
              <a:rPr lang="es-MX" sz="4000" smtClean="0"/>
              <a:t>Las enseñanzas</a:t>
            </a:r>
            <a:endParaRPr lang="es-ES_tradnl" sz="4000" smtClean="0"/>
          </a:p>
        </p:txBody>
      </p:sp>
      <p:sp>
        <p:nvSpPr>
          <p:cNvPr id="708611" name="Rectangle 3"/>
          <p:cNvSpPr>
            <a:spLocks noGrp="1" noChangeArrowheads="1"/>
          </p:cNvSpPr>
          <p:nvPr>
            <p:ph type="body" sz="half" idx="4294967295"/>
          </p:nvPr>
        </p:nvSpPr>
        <p:spPr>
          <a:xfrm>
            <a:off x="304800" y="1143000"/>
            <a:ext cx="8686800" cy="4800600"/>
          </a:xfrm>
        </p:spPr>
        <p:txBody>
          <a:bodyPr/>
          <a:lstStyle/>
          <a:p>
            <a:endParaRPr lang="es-AR" sz="2000" smtClean="0"/>
          </a:p>
          <a:p>
            <a:r>
              <a:rPr lang="es-AR" sz="2000" smtClean="0"/>
              <a:t>La cualidad principal del conocimiento iniciático es la de ser dinámico y llevar a cabo una acción regeneradora destinada a hacernos avanzar en el camino de la Reintegración.</a:t>
            </a:r>
          </a:p>
          <a:p>
            <a:r>
              <a:rPr lang="es-AR" sz="2000" smtClean="0"/>
              <a:t>Los seres creados en el origen ya no están en su condición primaria y deben reintegrarla, es decir, encontrar nuevamente su propiedad, virtud y poder primitivos.</a:t>
            </a:r>
          </a:p>
          <a:p>
            <a:r>
              <a:rPr lang="es-AR" sz="2000" smtClean="0"/>
              <a:t>Los primeros seres emanados se repartieron en cuatro círculos: los Espíritus Superiores, los Espíritus Mayores, los Espíritus Inferiores y los Espíritus Menores. El conjunto de los cuatro círculos de los espíritus formaba la “</a:t>
            </a:r>
            <a:r>
              <a:rPr lang="es-AR" sz="2000" i="1" smtClean="0"/>
              <a:t>Cuatriple Esencia Divina</a:t>
            </a:r>
            <a:r>
              <a:rPr lang="es-AR" sz="2000" smtClean="0"/>
              <a:t>” o la “</a:t>
            </a:r>
            <a:r>
              <a:rPr lang="es-AR" sz="2000" i="1" smtClean="0"/>
              <a:t>Cuádruple Esencia Divina</a:t>
            </a:r>
            <a:r>
              <a:rPr lang="es-AR" sz="2000" smtClean="0"/>
              <a:t>” y formaba parte integral de la Inmensidad Divina.</a:t>
            </a:r>
          </a:p>
          <a:p>
            <a:r>
              <a:rPr lang="es-AR" sz="2000" smtClean="0"/>
              <a:t>El Hombre Primordial estaba revestido con una armadura impenetrable y poseía una lanza compuesta de cuatro metales. Entonces, ocupaba el centro de la Creación.</a:t>
            </a:r>
          </a:p>
          <a:p>
            <a:r>
              <a:rPr lang="es-MX" sz="2000" smtClean="0"/>
              <a:t>Obviamente, no podemos tomar nada de esto en forma literal.</a:t>
            </a:r>
            <a:endParaRPr lang="es-AR" sz="2000" smtClean="0"/>
          </a:p>
          <a:p>
            <a:endParaRPr lang="es-AR" sz="20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8611">
                                            <p:txEl>
                                              <p:pRg st="1" end="1"/>
                                            </p:txEl>
                                          </p:spTgt>
                                        </p:tgtEl>
                                        <p:attrNameLst>
                                          <p:attrName>style.visibility</p:attrName>
                                        </p:attrNameLst>
                                      </p:cBhvr>
                                      <p:to>
                                        <p:strVal val="visible"/>
                                      </p:to>
                                    </p:set>
                                    <p:animEffect transition="in" filter="blinds(horizontal)">
                                      <p:cBhvr>
                                        <p:cTn id="12" dur="500"/>
                                        <p:tgtEl>
                                          <p:spTgt spid="7086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08611">
                                            <p:txEl>
                                              <p:pRg st="2" end="2"/>
                                            </p:txEl>
                                          </p:spTgt>
                                        </p:tgtEl>
                                        <p:attrNameLst>
                                          <p:attrName>style.visibility</p:attrName>
                                        </p:attrNameLst>
                                      </p:cBhvr>
                                      <p:to>
                                        <p:strVal val="visible"/>
                                      </p:to>
                                    </p:set>
                                    <p:animEffect transition="in" filter="blinds(horizontal)">
                                      <p:cBhvr>
                                        <p:cTn id="17" dur="500"/>
                                        <p:tgtEl>
                                          <p:spTgt spid="7086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08611">
                                            <p:txEl>
                                              <p:pRg st="3" end="3"/>
                                            </p:txEl>
                                          </p:spTgt>
                                        </p:tgtEl>
                                        <p:attrNameLst>
                                          <p:attrName>style.visibility</p:attrName>
                                        </p:attrNameLst>
                                      </p:cBhvr>
                                      <p:to>
                                        <p:strVal val="visible"/>
                                      </p:to>
                                    </p:set>
                                    <p:animEffect transition="in" filter="blinds(horizontal)">
                                      <p:cBhvr>
                                        <p:cTn id="22" dur="500"/>
                                        <p:tgtEl>
                                          <p:spTgt spid="7086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08611">
                                            <p:txEl>
                                              <p:pRg st="4" end="4"/>
                                            </p:txEl>
                                          </p:spTgt>
                                        </p:tgtEl>
                                        <p:attrNameLst>
                                          <p:attrName>style.visibility</p:attrName>
                                        </p:attrNameLst>
                                      </p:cBhvr>
                                      <p:to>
                                        <p:strVal val="visible"/>
                                      </p:to>
                                    </p:set>
                                    <p:animEffect transition="in" filter="blinds(horizontal)">
                                      <p:cBhvr>
                                        <p:cTn id="27" dur="500"/>
                                        <p:tgtEl>
                                          <p:spTgt spid="70861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08611">
                                            <p:txEl>
                                              <p:pRg st="5" end="5"/>
                                            </p:txEl>
                                          </p:spTgt>
                                        </p:tgtEl>
                                        <p:attrNameLst>
                                          <p:attrName>style.visibility</p:attrName>
                                        </p:attrNameLst>
                                      </p:cBhvr>
                                      <p:to>
                                        <p:strVal val="visible"/>
                                      </p:to>
                                    </p:set>
                                    <p:animEffect transition="in" filter="blinds(horizontal)">
                                      <p:cBhvr>
                                        <p:cTn id="32" dur="500"/>
                                        <p:tgtEl>
                                          <p:spTgt spid="7086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708611" grpId="0" build="p"/>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40" name="Rectangle 4"/>
          <p:cNvSpPr>
            <a:spLocks noChangeArrowheads="1"/>
          </p:cNvSpPr>
          <p:nvPr/>
        </p:nvSpPr>
        <p:spPr bwMode="auto">
          <a:xfrm>
            <a:off x="228600" y="342900"/>
            <a:ext cx="3810000" cy="613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altLang="ko-KR" i="1">
                <a:ea typeface="Arial Unicode MS" pitchFamily="34" charset="-128"/>
                <a:cs typeface="Arial Unicode MS" pitchFamily="34" charset="-128"/>
              </a:rPr>
              <a:t>“Los primeros seres que Dios emanó de Él mismo al principio de la Creación fueron puramente espirituales. Estos seres se repartieron en cuatro clases, ya que toda emanación divina lleva la marca del cuaternario. Se diferenciaban unos de otros por las facultades, las propiedades y las virtudes que les eran necesarias para cumplir con las funciones que el Creador les había atribuido. Esas cuatro clases correspondían a cuatro círculos y formaban lo que se llama la “Corte Divina” en el “Tratado sobre la Reintegración”: El primer círculo era el de los Espíritus Superiores; el segundo círculo el de los Espíritus Mayores; el tercer círculo el de los Espíritus Inferiores; y el cuarto círculo el de los Espíritus Menores.”</a:t>
            </a:r>
          </a:p>
        </p:txBody>
      </p:sp>
      <p:pic>
        <p:nvPicPr>
          <p:cNvPr id="349190" name="Picture 6" descr=" :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9100" y="381000"/>
            <a:ext cx="46863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47140"/>
                                        </p:tgtEl>
                                        <p:attrNameLst>
                                          <p:attrName>style.visibility</p:attrName>
                                        </p:attrNameLst>
                                      </p:cBhvr>
                                      <p:to>
                                        <p:strVal val="visible"/>
                                      </p:to>
                                    </p:set>
                                    <p:animEffect transition="in" filter="box(out)">
                                      <p:cBhvr>
                                        <p:cTn id="7" dur="3000"/>
                                        <p:tgtEl>
                                          <p:spTgt spid="3471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49190"/>
                                        </p:tgtEl>
                                        <p:attrNameLst>
                                          <p:attrName>style.visibility</p:attrName>
                                        </p:attrNameLst>
                                      </p:cBhvr>
                                      <p:to>
                                        <p:strVal val="visible"/>
                                      </p:to>
                                    </p:set>
                                    <p:animEffect transition="in" filter="box(out)">
                                      <p:cBhvr>
                                        <p:cTn id="12" dur="2000"/>
                                        <p:tgtEl>
                                          <p:spTgt spid="349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40" grpId="0"/>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azothart.com/Photos/EMC-operational-floorcloth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638"/>
            <a:ext cx="7769225"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4180" name="Text Box 4"/>
          <p:cNvSpPr txBox="1">
            <a:spLocks noChangeArrowheads="1"/>
          </p:cNvSpPr>
          <p:nvPr/>
        </p:nvSpPr>
        <p:spPr bwMode="auto">
          <a:xfrm>
            <a:off x="898525" y="188913"/>
            <a:ext cx="2520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“Los cuatro círculos”</a:t>
            </a:r>
            <a:endParaRPr lang="es-ES_tradnl" b="1">
              <a:ea typeface="Arial Unicode MS" pitchFamily="34" charset="-128"/>
              <a:cs typeface="Arial Unicode MS" pitchFamily="34" charset="-128"/>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4180"/>
                                        </p:tgtEl>
                                        <p:attrNameLst>
                                          <p:attrName>style.visibility</p:attrName>
                                        </p:attrNameLst>
                                      </p:cBhvr>
                                      <p:to>
                                        <p:strVal val="visible"/>
                                      </p:to>
                                    </p:set>
                                    <p:animEffect transition="in" filter="fade">
                                      <p:cBhvr>
                                        <p:cTn id="12" dur="2000"/>
                                        <p:tgtEl>
                                          <p:spTgt spid="434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80" grpId="0"/>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4" name="Rectangle 6"/>
          <p:cNvSpPr>
            <a:spLocks noChangeArrowheads="1"/>
          </p:cNvSpPr>
          <p:nvPr/>
        </p:nvSpPr>
        <p:spPr bwMode="auto">
          <a:xfrm>
            <a:off x="0" y="958850"/>
            <a:ext cx="2895600" cy="504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altLang="ko-KR" sz="1400">
                <a:ea typeface="Arial Unicode MS" pitchFamily="34" charset="-128"/>
                <a:cs typeface="Arial Unicode MS" pitchFamily="34" charset="-128"/>
              </a:rPr>
              <a:t>El conjunto de los cuatro círculos formaba lo que Martínez de Pasqually llamaba</a:t>
            </a:r>
          </a:p>
          <a:p>
            <a:pPr algn="ctr"/>
            <a:r>
              <a:rPr lang="es-ES_tradnl" altLang="ko-KR" sz="1400">
                <a:ea typeface="Arial Unicode MS" pitchFamily="34" charset="-128"/>
                <a:cs typeface="Arial Unicode MS" pitchFamily="34" charset="-128"/>
              </a:rPr>
              <a:t>“</a:t>
            </a:r>
            <a:r>
              <a:rPr lang="es-ES_tradnl" altLang="ko-KR" sz="1400" i="1">
                <a:ea typeface="Arial Unicode MS" pitchFamily="34" charset="-128"/>
                <a:cs typeface="Arial Unicode MS" pitchFamily="34" charset="-128"/>
              </a:rPr>
              <a:t>Cuatriple Esencia Divina” </a:t>
            </a:r>
            <a:r>
              <a:rPr lang="es-ES_tradnl" altLang="ko-KR" sz="1400">
                <a:ea typeface="Arial Unicode MS" pitchFamily="34" charset="-128"/>
                <a:cs typeface="Arial Unicode MS" pitchFamily="34" charset="-128"/>
              </a:rPr>
              <a:t>o “</a:t>
            </a:r>
            <a:r>
              <a:rPr lang="es-ES_tradnl" altLang="ko-KR" sz="1400" i="1">
                <a:ea typeface="Arial Unicode MS" pitchFamily="34" charset="-128"/>
                <a:cs typeface="Arial Unicode MS" pitchFamily="34" charset="-128"/>
              </a:rPr>
              <a:t>Cuádruple Esencia Divina</a:t>
            </a:r>
            <a:r>
              <a:rPr lang="es-ES_tradnl" altLang="ko-KR" sz="1400">
                <a:ea typeface="Arial Unicode MS" pitchFamily="34" charset="-128"/>
                <a:cs typeface="Arial Unicode MS" pitchFamily="34" charset="-128"/>
              </a:rPr>
              <a:t>”. Consideraba que esos</a:t>
            </a:r>
          </a:p>
          <a:p>
            <a:pPr algn="ctr"/>
            <a:r>
              <a:rPr lang="es-ES_tradnl" altLang="ko-KR" sz="1400">
                <a:ea typeface="Arial Unicode MS" pitchFamily="34" charset="-128"/>
                <a:cs typeface="Arial Unicode MS" pitchFamily="34" charset="-128"/>
              </a:rPr>
              <a:t>cuatro círculos estaban contenidos en “</a:t>
            </a:r>
            <a:r>
              <a:rPr lang="es-ES_tradnl" altLang="ko-KR" sz="1400" i="1">
                <a:ea typeface="Arial Unicode MS" pitchFamily="34" charset="-128"/>
                <a:cs typeface="Arial Unicode MS" pitchFamily="34" charset="-128"/>
              </a:rPr>
              <a:t>La Inmensidad Divina</a:t>
            </a:r>
            <a:r>
              <a:rPr lang="es-ES_tradnl" altLang="ko-KR" sz="1400">
                <a:ea typeface="Arial Unicode MS" pitchFamily="34" charset="-128"/>
                <a:cs typeface="Arial Unicode MS" pitchFamily="34" charset="-128"/>
              </a:rPr>
              <a:t>”, que representaba</a:t>
            </a:r>
          </a:p>
          <a:p>
            <a:pPr algn="ctr"/>
            <a:r>
              <a:rPr lang="es-ES_tradnl" altLang="ko-KR" sz="1400">
                <a:ea typeface="Arial Unicode MS" pitchFamily="34" charset="-128"/>
                <a:cs typeface="Arial Unicode MS" pitchFamily="34" charset="-128"/>
              </a:rPr>
              <a:t>simbólicamente con el número diez, escrito con un 1 delimitado con un círculo.</a:t>
            </a:r>
          </a:p>
          <a:p>
            <a:pPr algn="ctr"/>
            <a:r>
              <a:rPr lang="es-ES_tradnl" altLang="ko-KR" sz="1400">
                <a:ea typeface="Arial Unicode MS" pitchFamily="34" charset="-128"/>
                <a:cs typeface="Arial Unicode MS" pitchFamily="34" charset="-128"/>
              </a:rPr>
              <a:t>Esta Inmensidad Divina era el Mundo de la Emanación, un Mundo intemporal que</a:t>
            </a:r>
          </a:p>
          <a:p>
            <a:pPr algn="ctr"/>
            <a:r>
              <a:rPr lang="es-ES_tradnl" altLang="ko-KR" sz="1400">
                <a:ea typeface="Arial Unicode MS" pitchFamily="34" charset="-128"/>
                <a:cs typeface="Arial Unicode MS" pitchFamily="34" charset="-128"/>
              </a:rPr>
              <a:t>crecía constantemente para contener la multitud de los seres espirituales que el</a:t>
            </a:r>
          </a:p>
          <a:p>
            <a:pPr algn="ctr"/>
            <a:r>
              <a:rPr lang="es-ES_tradnl" altLang="ko-KR" sz="1400">
                <a:ea typeface="Arial Unicode MS" pitchFamily="34" charset="-128"/>
                <a:cs typeface="Arial Unicode MS" pitchFamily="34" charset="-128"/>
              </a:rPr>
              <a:t>Creador emanaba de Sí mismo. Pasqually precisa además que “</a:t>
            </a:r>
            <a:r>
              <a:rPr lang="es-ES_tradnl" altLang="ko-KR" sz="1400" i="1">
                <a:ea typeface="Arial Unicode MS" pitchFamily="34" charset="-128"/>
                <a:cs typeface="Arial Unicode MS" pitchFamily="34" charset="-128"/>
              </a:rPr>
              <a:t>es por la</a:t>
            </a:r>
            <a:r>
              <a:rPr lang="es-ES_tradnl" altLang="ko-KR" sz="1400">
                <a:ea typeface="Arial Unicode MS" pitchFamily="34" charset="-128"/>
                <a:cs typeface="Arial Unicode MS" pitchFamily="34" charset="-128"/>
              </a:rPr>
              <a:t> </a:t>
            </a:r>
            <a:r>
              <a:rPr lang="es-ES_tradnl" altLang="ko-KR" sz="1400" i="1">
                <a:ea typeface="Arial Unicode MS" pitchFamily="34" charset="-128"/>
                <a:cs typeface="Arial Unicode MS" pitchFamily="34" charset="-128"/>
              </a:rPr>
              <a:t>continuidad de esta emanación espiritual que la Inmensidad Divina es infinita</a:t>
            </a:r>
            <a:r>
              <a:rPr lang="es-ES_tradnl" altLang="ko-KR" sz="1400">
                <a:ea typeface="Arial Unicode MS" pitchFamily="34" charset="-128"/>
                <a:cs typeface="Arial Unicode MS" pitchFamily="34" charset="-128"/>
              </a:rPr>
              <a:t>.”</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0525" y="4763"/>
            <a:ext cx="6213475"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7974"/>
                                        </p:tgtEl>
                                        <p:attrNameLst>
                                          <p:attrName>style.visibility</p:attrName>
                                        </p:attrNameLst>
                                      </p:cBhvr>
                                      <p:to>
                                        <p:strVal val="visible"/>
                                      </p:to>
                                    </p:set>
                                    <p:animEffect transition="in" filter="fade">
                                      <p:cBhvr>
                                        <p:cTn id="12" dur="2000"/>
                                        <p:tgtEl>
                                          <p:spTgt spid="467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4" grpId="0"/>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azothart.com/Photos/EMC-equinox-floorcloth-im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1265238"/>
            <a:ext cx="9120187" cy="559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a:spLocks noChangeArrowheads="1"/>
          </p:cNvSpPr>
          <p:nvPr/>
        </p:nvSpPr>
        <p:spPr bwMode="auto">
          <a:xfrm>
            <a:off x="23813" y="0"/>
            <a:ext cx="912018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MX" sz="1600"/>
              <a:t>Según Pasquales, los Seres «emancipados» de la Unidad llevan a cabo el trabajo de la Creación.</a:t>
            </a:r>
            <a:r>
              <a:rPr lang="es-AR" sz="1600"/>
              <a:t> Después de la «crisis» acontecida en la Inmensidad Divina, la puesta en obra de la Creación dio nacimiento a tres nuevos mundos: la Inmensidad Superceleste, la Inmensidad Celeste y el Mundo Terrestre. Los </a:t>
            </a:r>
            <a:r>
              <a:rPr lang="es-AR" sz="1600" i="1"/>
              <a:t>Menores Espirituales Cuaternarios</a:t>
            </a:r>
            <a:r>
              <a:rPr lang="es-AR" sz="1600"/>
              <a:t>, es decir, la propia Humanidad, tenían como objetivo original trabajar por la Reintegración de los primeros seres «transgresores».</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89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0900" y="0"/>
            <a:ext cx="5753100" cy="683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8998" name="Rectangle 6"/>
          <p:cNvSpPr>
            <a:spLocks noChangeArrowheads="1"/>
          </p:cNvSpPr>
          <p:nvPr/>
        </p:nvSpPr>
        <p:spPr bwMode="auto">
          <a:xfrm>
            <a:off x="155575" y="590550"/>
            <a:ext cx="3121025" cy="569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altLang="ko-KR" sz="1400">
                <a:ea typeface="Arial Unicode MS" pitchFamily="34" charset="-128"/>
                <a:cs typeface="Arial Unicode MS" pitchFamily="34" charset="-128"/>
              </a:rPr>
              <a:t>Pasqually llama este esquema “</a:t>
            </a:r>
            <a:r>
              <a:rPr lang="es-ES_tradnl" altLang="ko-KR" sz="1400" i="1">
                <a:ea typeface="Arial Unicode MS" pitchFamily="34" charset="-128"/>
                <a:cs typeface="Arial Unicode MS" pitchFamily="34" charset="-128"/>
              </a:rPr>
              <a:t>El Cuadro Universal</a:t>
            </a:r>
            <a:r>
              <a:rPr lang="es-ES_tradnl" altLang="ko-KR" sz="1400">
                <a:ea typeface="Arial Unicode MS" pitchFamily="34" charset="-128"/>
                <a:cs typeface="Arial Unicode MS" pitchFamily="34" charset="-128"/>
              </a:rPr>
              <a:t>” o “</a:t>
            </a:r>
            <a:r>
              <a:rPr lang="es-ES_tradnl" altLang="ko-KR" sz="1400" i="1">
                <a:ea typeface="Arial Unicode MS" pitchFamily="34" charset="-128"/>
                <a:cs typeface="Arial Unicode MS" pitchFamily="34" charset="-128"/>
              </a:rPr>
              <a:t>La</a:t>
            </a:r>
            <a:endParaRPr lang="es-ES_tradnl" altLang="ko-KR" sz="1400">
              <a:ea typeface="Arial Unicode MS" pitchFamily="34" charset="-128"/>
              <a:cs typeface="Arial Unicode MS" pitchFamily="34" charset="-128"/>
            </a:endParaRPr>
          </a:p>
          <a:p>
            <a:pPr algn="ctr"/>
            <a:r>
              <a:rPr lang="es-ES_tradnl" altLang="ko-KR" sz="1400" i="1">
                <a:ea typeface="Arial Unicode MS" pitchFamily="34" charset="-128"/>
                <a:cs typeface="Arial Unicode MS" pitchFamily="34" charset="-128"/>
              </a:rPr>
              <a:t>Figura Universal</a:t>
            </a:r>
            <a:r>
              <a:rPr lang="es-ES_tradnl" altLang="ko-KR" sz="1400">
                <a:ea typeface="Arial Unicode MS" pitchFamily="34" charset="-128"/>
                <a:cs typeface="Arial Unicode MS" pitchFamily="34" charset="-128"/>
              </a:rPr>
              <a:t>”. Representa de una manera simbólica los mundos visible e invisible, y los lazos que los unen. En el cuadro, la Inmensidad Divina que existía antes de la prevaricación de los primeros seres está representada por un círculo</a:t>
            </a:r>
          </a:p>
          <a:p>
            <a:pPr algn="ctr"/>
            <a:r>
              <a:rPr lang="es-ES_tradnl" altLang="ko-KR" sz="1400">
                <a:ea typeface="Arial Unicode MS" pitchFamily="34" charset="-128"/>
                <a:cs typeface="Arial Unicode MS" pitchFamily="34" charset="-128"/>
              </a:rPr>
              <a:t>abierto hacia el infinito, en la parte superior del dibujo. El gran círculo situado justo abajo contiene diferentes niveles: el primero de esos niveles se sitúa bajo la Inmensidad Divina y se llama la “</a:t>
            </a:r>
            <a:r>
              <a:rPr lang="es-ES_tradnl" altLang="ko-KR" sz="1400" i="1">
                <a:ea typeface="Arial Unicode MS" pitchFamily="34" charset="-128"/>
                <a:cs typeface="Arial Unicode MS" pitchFamily="34" charset="-128"/>
              </a:rPr>
              <a:t>Inmensidad Superceleste</a:t>
            </a:r>
            <a:r>
              <a:rPr lang="es-ES_tradnl" altLang="ko-KR" sz="1400">
                <a:ea typeface="Arial Unicode MS" pitchFamily="34" charset="-128"/>
                <a:cs typeface="Arial Unicode MS" pitchFamily="34" charset="-128"/>
              </a:rPr>
              <a:t>”. Esta Inmensidad</a:t>
            </a:r>
          </a:p>
          <a:p>
            <a:pPr algn="ctr"/>
            <a:r>
              <a:rPr lang="es-ES_tradnl" altLang="ko-KR" sz="1400">
                <a:ea typeface="Arial Unicode MS" pitchFamily="34" charset="-128"/>
                <a:cs typeface="Arial Unicode MS" pitchFamily="34" charset="-128"/>
              </a:rPr>
              <a:t>Superceleste se compone de cuatro círculos que llevan los números 1, 2, 3 y 4. A la base del círculo número 4 se despliega otro gran círculo que Martínez de Pasqually llama “</a:t>
            </a:r>
            <a:r>
              <a:rPr lang="es-ES_tradnl" altLang="ko-KR" sz="1400" i="1">
                <a:ea typeface="Arial Unicode MS" pitchFamily="34" charset="-128"/>
                <a:cs typeface="Arial Unicode MS" pitchFamily="34" charset="-128"/>
              </a:rPr>
              <a:t>Eje fuego central increado</a:t>
            </a:r>
            <a:r>
              <a:rPr lang="es-ES_tradnl" altLang="ko-KR" sz="1400">
                <a:ea typeface="Arial Unicode MS" pitchFamily="34" charset="-128"/>
                <a:cs typeface="Arial Unicode MS" pitchFamily="34" charset="-128"/>
              </a:rPr>
              <a:t>”. El espacio delimitado por este círculo, así</a:t>
            </a:r>
          </a:p>
          <a:p>
            <a:pPr algn="ctr"/>
            <a:r>
              <a:rPr lang="es-ES_tradnl" altLang="ko-KR" sz="1400">
                <a:ea typeface="Arial Unicode MS" pitchFamily="34" charset="-128"/>
                <a:cs typeface="Arial Unicode MS" pitchFamily="34" charset="-128"/>
              </a:rPr>
              <a:t>como el conjunto de lo que contiene, constituye lo que se designa con el nombre de “</a:t>
            </a:r>
            <a:r>
              <a:rPr lang="es-ES_tradnl" altLang="ko-KR" sz="1400" i="1">
                <a:ea typeface="Arial Unicode MS" pitchFamily="34" charset="-128"/>
                <a:cs typeface="Arial Unicode MS" pitchFamily="34" charset="-128"/>
              </a:rPr>
              <a:t>Creación Universal</a:t>
            </a:r>
            <a:r>
              <a:rPr lang="es-ES_tradnl" altLang="ko-KR" sz="1400">
                <a:ea typeface="Arial Unicode MS" pitchFamily="34" charset="-128"/>
                <a:cs typeface="Arial Unicode MS" pitchFamily="34" charset="-128"/>
              </a:rPr>
              <a: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68996"/>
                                        </p:tgtEl>
                                        <p:attrNameLst>
                                          <p:attrName>style.visibility</p:attrName>
                                        </p:attrNameLst>
                                      </p:cBhvr>
                                      <p:to>
                                        <p:strVal val="visible"/>
                                      </p:to>
                                    </p:set>
                                    <p:animEffect transition="in" filter="box(out)">
                                      <p:cBhvr>
                                        <p:cTn id="7" dur="2000"/>
                                        <p:tgtEl>
                                          <p:spTgt spid="4689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8998"/>
                                        </p:tgtEl>
                                        <p:attrNameLst>
                                          <p:attrName>style.visibility</p:attrName>
                                        </p:attrNameLst>
                                      </p:cBhvr>
                                      <p:to>
                                        <p:strVal val="visible"/>
                                      </p:to>
                                    </p:set>
                                    <p:animEffect transition="in" filter="fade">
                                      <p:cBhvr>
                                        <p:cTn id="12" dur="2000"/>
                                        <p:tgtEl>
                                          <p:spTgt spid="468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8" grpId="0"/>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p:nvPr>
        </p:nvSpPr>
        <p:spPr/>
        <p:txBody>
          <a:bodyPr/>
          <a:lstStyle/>
          <a:p>
            <a:pPr eaLnBrk="1" hangingPunct="1"/>
            <a:r>
              <a:rPr lang="es-MX" sz="4000" smtClean="0"/>
              <a:t>La «Inmensidad Superceleste»</a:t>
            </a:r>
            <a:endParaRPr lang="es-ES_tradnl" sz="4000" smtClean="0"/>
          </a:p>
        </p:txBody>
      </p:sp>
      <p:sp>
        <p:nvSpPr>
          <p:cNvPr id="4" name="3 Marcador de contenido"/>
          <p:cNvSpPr>
            <a:spLocks noGrp="1"/>
          </p:cNvSpPr>
          <p:nvPr>
            <p:ph idx="1"/>
          </p:nvPr>
        </p:nvSpPr>
        <p:spPr>
          <a:xfrm>
            <a:off x="152400" y="1447800"/>
            <a:ext cx="8686800" cy="4525963"/>
          </a:xfrm>
        </p:spPr>
        <p:txBody>
          <a:bodyPr/>
          <a:lstStyle/>
          <a:p>
            <a:pPr>
              <a:defRPr/>
            </a:pPr>
            <a:r>
              <a:rPr lang="es-AR" sz="1800" dirty="0"/>
              <a:t>La I</a:t>
            </a:r>
            <a:r>
              <a:rPr lang="es-AR" sz="1800" dirty="0" smtClean="0"/>
              <a:t>nmensidad </a:t>
            </a:r>
            <a:r>
              <a:rPr lang="es-AR" sz="1800" dirty="0" err="1"/>
              <a:t>Superceleste</a:t>
            </a:r>
            <a:r>
              <a:rPr lang="es-AR" sz="1800" dirty="0"/>
              <a:t> se compone de cuatro círculos. El primero </a:t>
            </a:r>
            <a:r>
              <a:rPr lang="es-AR" sz="1800" dirty="0" smtClean="0"/>
              <a:t>está habitado </a:t>
            </a:r>
            <a:r>
              <a:rPr lang="es-AR" sz="1800" dirty="0"/>
              <a:t>por los Espíritus </a:t>
            </a:r>
            <a:r>
              <a:rPr lang="es-AR" sz="1800" dirty="0" smtClean="0"/>
              <a:t>Superiores Denarios</a:t>
            </a:r>
            <a:r>
              <a:rPr lang="es-AR" sz="1800" dirty="0"/>
              <a:t>, el segundo por los </a:t>
            </a:r>
            <a:r>
              <a:rPr lang="es-AR" sz="1800" dirty="0" smtClean="0"/>
              <a:t>Espíritus Mayores Septenarios</a:t>
            </a:r>
            <a:r>
              <a:rPr lang="es-AR" sz="1800" dirty="0"/>
              <a:t>, el tercero por los Espíritus </a:t>
            </a:r>
            <a:r>
              <a:rPr lang="es-AR" sz="1800" dirty="0" smtClean="0"/>
              <a:t>Inferiores Ternarios </a:t>
            </a:r>
            <a:r>
              <a:rPr lang="es-AR" sz="1800" dirty="0"/>
              <a:t>y </a:t>
            </a:r>
            <a:r>
              <a:rPr lang="es-AR" sz="1800" dirty="0" smtClean="0"/>
              <a:t>el cuarto </a:t>
            </a:r>
            <a:r>
              <a:rPr lang="es-AR" sz="1800" dirty="0"/>
              <a:t>por los Espíritus </a:t>
            </a:r>
            <a:r>
              <a:rPr lang="es-AR" sz="1800" dirty="0" smtClean="0"/>
              <a:t>Menores Cuaternarios</a:t>
            </a:r>
            <a:r>
              <a:rPr lang="es-AR" sz="1800" dirty="0"/>
              <a:t>.</a:t>
            </a:r>
          </a:p>
          <a:p>
            <a:pPr>
              <a:defRPr/>
            </a:pPr>
            <a:r>
              <a:rPr lang="es-AR" sz="1800" dirty="0" smtClean="0"/>
              <a:t>Según </a:t>
            </a:r>
            <a:r>
              <a:rPr lang="es-AR" sz="1800" dirty="0"/>
              <a:t>Martínez de </a:t>
            </a:r>
            <a:r>
              <a:rPr lang="es-AR" sz="1800" dirty="0" err="1"/>
              <a:t>Pasqually</a:t>
            </a:r>
            <a:r>
              <a:rPr lang="es-AR" sz="1800" dirty="0"/>
              <a:t>, el Hombre original era superior a todos </a:t>
            </a:r>
            <a:r>
              <a:rPr lang="es-AR" sz="1800" dirty="0" smtClean="0"/>
              <a:t>los otros </a:t>
            </a:r>
            <a:r>
              <a:rPr lang="es-AR" sz="1800" dirty="0"/>
              <a:t>Espíritus de la Inmensidad </a:t>
            </a:r>
            <a:r>
              <a:rPr lang="es-AR" sz="1800" dirty="0" err="1" smtClean="0"/>
              <a:t>Superceleste</a:t>
            </a:r>
            <a:r>
              <a:rPr lang="es-AR" sz="1800" dirty="0" smtClean="0"/>
              <a:t>. Además</a:t>
            </a:r>
            <a:r>
              <a:rPr lang="es-AR" sz="1800" dirty="0"/>
              <a:t>, ejercía sobre ellos un poder </a:t>
            </a:r>
            <a:r>
              <a:rPr lang="es-AR" sz="1800" dirty="0" smtClean="0"/>
              <a:t>de mando</a:t>
            </a:r>
            <a:r>
              <a:rPr lang="es-AR" sz="1800" dirty="0"/>
              <a:t>, beneficiándose por ello de una autoridad absoluta.</a:t>
            </a:r>
          </a:p>
          <a:p>
            <a:pPr>
              <a:defRPr/>
            </a:pPr>
            <a:r>
              <a:rPr lang="es-AR" sz="1800" dirty="0" smtClean="0"/>
              <a:t>La </a:t>
            </a:r>
            <a:r>
              <a:rPr lang="es-AR" sz="1800" dirty="0"/>
              <a:t>Inmensidad </a:t>
            </a:r>
            <a:r>
              <a:rPr lang="es-AR" sz="1800" dirty="0" err="1"/>
              <a:t>Superceleste</a:t>
            </a:r>
            <a:r>
              <a:rPr lang="es-AR" sz="1800" dirty="0"/>
              <a:t> es una especie de mundo intermediario entre </a:t>
            </a:r>
            <a:r>
              <a:rPr lang="es-AR" sz="1800" dirty="0" smtClean="0"/>
              <a:t>la Inmensidad Divina</a:t>
            </a:r>
            <a:r>
              <a:rPr lang="es-AR" sz="1800" dirty="0"/>
              <a:t> </a:t>
            </a:r>
            <a:r>
              <a:rPr lang="es-AR" sz="1800" dirty="0" smtClean="0"/>
              <a:t> </a:t>
            </a:r>
            <a:r>
              <a:rPr lang="es-AR" sz="1800" dirty="0"/>
              <a:t>y la Creación Universal, o </a:t>
            </a:r>
            <a:r>
              <a:rPr lang="es-AR" sz="1800" dirty="0" smtClean="0"/>
              <a:t>el mundo </a:t>
            </a:r>
            <a:r>
              <a:rPr lang="es-AR" sz="1800" dirty="0"/>
              <a:t>del espacio, del tiempo y de la materia.</a:t>
            </a:r>
          </a:p>
          <a:p>
            <a:pPr>
              <a:defRPr/>
            </a:pPr>
            <a:r>
              <a:rPr lang="es-AR" sz="1800" dirty="0" smtClean="0"/>
              <a:t>Es </a:t>
            </a:r>
            <a:r>
              <a:rPr lang="es-AR" sz="1800" dirty="0"/>
              <a:t>en la Creación universal, zona demarcada por un </a:t>
            </a:r>
            <a:r>
              <a:rPr lang="es-AR" sz="1800" dirty="0" smtClean="0"/>
              <a:t>límite </a:t>
            </a:r>
            <a:r>
              <a:rPr lang="es-AR" sz="1800" dirty="0"/>
              <a:t>llamado “</a:t>
            </a:r>
            <a:r>
              <a:rPr lang="es-AR" sz="1800" i="1" dirty="0" smtClean="0"/>
              <a:t>Eje fuego </a:t>
            </a:r>
            <a:r>
              <a:rPr lang="es-AR" sz="1800" i="1" dirty="0"/>
              <a:t>central </a:t>
            </a:r>
            <a:r>
              <a:rPr lang="es-AR" sz="1800" i="1" dirty="0" smtClean="0"/>
              <a:t>increado</a:t>
            </a:r>
            <a:r>
              <a:rPr lang="es-AR" sz="1800" dirty="0"/>
              <a:t>”, que los Espíritus prevaricadores están </a:t>
            </a:r>
            <a:r>
              <a:rPr lang="es-AR" sz="1800" dirty="0" smtClean="0"/>
              <a:t>confinados. Los </a:t>
            </a:r>
            <a:r>
              <a:rPr lang="es-AR" sz="1800" dirty="0"/>
              <a:t>espíritus que residen en el Eje fuego central increado crearon el </a:t>
            </a:r>
            <a:r>
              <a:rPr lang="es-AR" sz="1800" dirty="0" smtClean="0"/>
              <a:t>mundo material </a:t>
            </a:r>
            <a:r>
              <a:rPr lang="es-AR" sz="1800" dirty="0"/>
              <a:t>a partir de tres Esencias espirituosas: el Mercurio, el Azufre y la Sal.</a:t>
            </a:r>
          </a:p>
          <a:p>
            <a:pPr>
              <a:defRPr/>
            </a:pPr>
            <a:r>
              <a:rPr lang="es-AR" sz="1800" dirty="0" smtClean="0"/>
              <a:t>Los </a:t>
            </a:r>
            <a:r>
              <a:rPr lang="es-AR" sz="1800" dirty="0"/>
              <a:t>seis Días de la Creación representan los seis Pensamientos divinos </a:t>
            </a:r>
            <a:r>
              <a:rPr lang="es-AR" sz="1800" dirty="0" smtClean="0"/>
              <a:t>que operan </a:t>
            </a:r>
            <a:r>
              <a:rPr lang="es-AR" sz="1800" dirty="0"/>
              <a:t>a su manifestación. Es por la adición misteriosa de las tres </a:t>
            </a:r>
            <a:r>
              <a:rPr lang="es-AR" sz="1800" dirty="0" smtClean="0"/>
              <a:t>Facultades divinas</a:t>
            </a:r>
            <a:r>
              <a:rPr lang="es-AR" sz="1800" dirty="0"/>
              <a:t>, que son el Pensamiento, la Voluntad y la Acción, que </a:t>
            </a:r>
            <a:r>
              <a:rPr lang="es-AR" sz="1800" dirty="0" smtClean="0"/>
              <a:t>podemos comprender </a:t>
            </a:r>
            <a:r>
              <a:rPr lang="es-AR" sz="1800" dirty="0"/>
              <a:t>esos seis Pensamientos.</a:t>
            </a:r>
          </a:p>
          <a:p>
            <a:pPr marL="0" indent="0">
              <a:buFontTx/>
              <a:buNone/>
              <a:defRPr/>
            </a:pPr>
            <a:endParaRPr lang="es-AR" sz="1800" dirty="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linds(horizontal)">
                                      <p:cBhvr>
                                        <p:cTn id="27" dur="500"/>
                                        <p:tgtEl>
                                          <p:spTgt spid="4">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linds(horizontal)">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4" grpId="0" build="p"/>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123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0638"/>
            <a:ext cx="7086600" cy="683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1239" name="Text Box 7"/>
          <p:cNvSpPr txBox="1">
            <a:spLocks noChangeArrowheads="1"/>
          </p:cNvSpPr>
          <p:nvPr/>
        </p:nvSpPr>
        <p:spPr bwMode="auto">
          <a:xfrm>
            <a:off x="152400" y="1524000"/>
            <a:ext cx="1692275" cy="258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Según Pasquales,</a:t>
            </a:r>
          </a:p>
          <a:p>
            <a:pPr eaLnBrk="1" hangingPunct="1"/>
            <a:r>
              <a:rPr lang="es-AR"/>
              <a:t>la “Inmensidad</a:t>
            </a:r>
          </a:p>
          <a:p>
            <a:pPr eaLnBrk="1" hangingPunct="1"/>
            <a:r>
              <a:rPr lang="es-AR"/>
              <a:t>Superceleste” está poblada por los seres que se muestran en este cuadro.</a:t>
            </a:r>
            <a:endParaRPr lang="es-ES_tradnl"/>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51238"/>
                                        </p:tgtEl>
                                        <p:attrNameLst>
                                          <p:attrName>style.visibility</p:attrName>
                                        </p:attrNameLst>
                                      </p:cBhvr>
                                      <p:to>
                                        <p:strVal val="visible"/>
                                      </p:to>
                                    </p:set>
                                    <p:animEffect transition="in" filter="fade">
                                      <p:cBhvr>
                                        <p:cTn id="7" dur="2000"/>
                                        <p:tgtEl>
                                          <p:spTgt spid="3512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1239"/>
                                        </p:tgtEl>
                                        <p:attrNameLst>
                                          <p:attrName>style.visibility</p:attrName>
                                        </p:attrNameLst>
                                      </p:cBhvr>
                                      <p:to>
                                        <p:strVal val="visible"/>
                                      </p:to>
                                    </p:set>
                                    <p:animEffect transition="in" filter="fade">
                                      <p:cBhvr>
                                        <p:cTn id="12" dur="2000"/>
                                        <p:tgtEl>
                                          <p:spTgt spid="351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9" grpId="0"/>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1 Rectángulo"/>
          <p:cNvSpPr>
            <a:spLocks noChangeArrowheads="1"/>
          </p:cNvSpPr>
          <p:nvPr/>
        </p:nvSpPr>
        <p:spPr bwMode="auto">
          <a:xfrm>
            <a:off x="152400" y="685800"/>
            <a:ext cx="3505200" cy="547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AR" sz="1400"/>
              <a:t>«Aunque los nombres de los Espíritus que habitan en la Inmensidad Superceleste estén muy próximos a aquéllos que fueron emanados al principio en la Inmensidad</a:t>
            </a:r>
          </a:p>
          <a:p>
            <a:r>
              <a:rPr lang="es-AR" sz="1400"/>
              <a:t>Divina, no obstante, son diferentes. En efecto, después de la prevaricación de los</a:t>
            </a:r>
          </a:p>
          <a:p>
            <a:r>
              <a:rPr lang="es-AR" sz="1400"/>
              <a:t>primeros Espíritus, cada categoría fue emancipada con una misión particular. Por eso los Espíritus que encontramos en la Inmensidad Superceleste habitaban anteriormente en la Inmensidad Divina con el nombre de “</a:t>
            </a:r>
            <a:r>
              <a:rPr lang="es-AR" sz="1400" i="1"/>
              <a:t>Espíritus Inferiores Septenarios</a:t>
            </a:r>
            <a:r>
              <a:rPr lang="es-AR" sz="1400"/>
              <a:t>”. En el momento de su</a:t>
            </a:r>
          </a:p>
          <a:p>
            <a:r>
              <a:rPr lang="es-AR" sz="1400"/>
              <a:t>emancipación, fueron separados en tres grupos que corresponden a los tres</a:t>
            </a:r>
          </a:p>
          <a:p>
            <a:r>
              <a:rPr lang="es-AR" sz="1400"/>
              <a:t>primeros círculos de la Inmensidad Superceleste. El cuarto círculo es el lugar del Hombre.»</a:t>
            </a:r>
          </a:p>
          <a:p>
            <a:r>
              <a:rPr lang="es-MX" sz="1400"/>
              <a:t>Desde nuestro punto de vista, sólo podemos interpretar estas expresiones como formas simbólicas del juego de los arquetipos, y no como verdaderos «seres» que nacen y caen ante la mirada de un demiurgo impotente.</a:t>
            </a:r>
            <a:endParaRPr lang="es-AR" sz="1400"/>
          </a:p>
        </p:txBody>
      </p:sp>
      <p:pic>
        <p:nvPicPr>
          <p:cNvPr id="3563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409700"/>
            <a:ext cx="5029200" cy="196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63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370263"/>
            <a:ext cx="5029200" cy="196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356355"/>
                                        </p:tgtEl>
                                        <p:attrNameLst>
                                          <p:attrName>style.visibility</p:attrName>
                                        </p:attrNameLst>
                                      </p:cBhvr>
                                      <p:to>
                                        <p:strVal val="visible"/>
                                      </p:to>
                                    </p:set>
                                    <p:animEffect transition="in" filter="circle(out)">
                                      <p:cBhvr>
                                        <p:cTn id="7" dur="2000"/>
                                        <p:tgtEl>
                                          <p:spTgt spid="356355"/>
                                        </p:tgtEl>
                                      </p:cBhvr>
                                    </p:animEffect>
                                  </p:childTnLst>
                                </p:cTn>
                              </p:par>
                              <p:par>
                                <p:cTn id="8" presetID="6" presetClass="entr" presetSubtype="32" fill="hold" nodeType="withEffect">
                                  <p:stCondLst>
                                    <p:cond delay="0"/>
                                  </p:stCondLst>
                                  <p:childTnLst>
                                    <p:set>
                                      <p:cBhvr>
                                        <p:cTn id="9" dur="1" fill="hold">
                                          <p:stCondLst>
                                            <p:cond delay="0"/>
                                          </p:stCondLst>
                                        </p:cTn>
                                        <p:tgtEl>
                                          <p:spTgt spid="356356"/>
                                        </p:tgtEl>
                                        <p:attrNameLst>
                                          <p:attrName>style.visibility</p:attrName>
                                        </p:attrNameLst>
                                      </p:cBhvr>
                                      <p:to>
                                        <p:strVal val="visible"/>
                                      </p:to>
                                    </p:set>
                                    <p:animEffect transition="in" filter="circle(out)">
                                      <p:cBhvr>
                                        <p:cTn id="10" dur="2000"/>
                                        <p:tgtEl>
                                          <p:spTgt spid="35635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56354"/>
                                        </p:tgtEl>
                                        <p:attrNameLst>
                                          <p:attrName>style.visibility</p:attrName>
                                        </p:attrNameLst>
                                      </p:cBhvr>
                                      <p:to>
                                        <p:strVal val="visible"/>
                                      </p:to>
                                    </p:set>
                                    <p:animEffect transition="in" filter="fade">
                                      <p:cBhvr>
                                        <p:cTn id="15" dur="2000"/>
                                        <p:tgtEl>
                                          <p:spTgt spid="356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4" grpId="0"/>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0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0900" y="0"/>
            <a:ext cx="5753100" cy="683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0020" name="Rectangle 4"/>
          <p:cNvSpPr>
            <a:spLocks noChangeArrowheads="1"/>
          </p:cNvSpPr>
          <p:nvPr/>
        </p:nvSpPr>
        <p:spPr bwMode="auto">
          <a:xfrm>
            <a:off x="76200" y="914400"/>
            <a:ext cx="3200400"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altLang="ko-KR" sz="1600">
                <a:ea typeface="Arial Unicode MS" pitchFamily="34" charset="-128"/>
                <a:cs typeface="Arial Unicode MS" pitchFamily="34" charset="-128"/>
              </a:rPr>
              <a:t>La Creación universal se compone de dos niveles. El primero es el de la</a:t>
            </a:r>
          </a:p>
          <a:p>
            <a:pPr algn="ctr"/>
            <a:r>
              <a:rPr lang="es-ES_tradnl" altLang="ko-KR" sz="1600">
                <a:ea typeface="Arial Unicode MS" pitchFamily="34" charset="-128"/>
                <a:cs typeface="Arial Unicode MS" pitchFamily="34" charset="-128"/>
              </a:rPr>
              <a:t>“</a:t>
            </a:r>
            <a:r>
              <a:rPr lang="es-ES_tradnl" altLang="ko-KR" sz="1600" i="1">
                <a:ea typeface="Arial Unicode MS" pitchFamily="34" charset="-128"/>
                <a:cs typeface="Arial Unicode MS" pitchFamily="34" charset="-128"/>
              </a:rPr>
              <a:t>Inmensidad Celeste</a:t>
            </a:r>
            <a:r>
              <a:rPr lang="es-ES_tradnl" altLang="ko-KR" sz="1600">
                <a:ea typeface="Arial Unicode MS" pitchFamily="34" charset="-128"/>
                <a:cs typeface="Arial Unicode MS" pitchFamily="34" charset="-128"/>
              </a:rPr>
              <a:t>”, que comprende siete círculos. En nuestro esquema, estos</a:t>
            </a:r>
          </a:p>
          <a:p>
            <a:pPr algn="ctr"/>
            <a:r>
              <a:rPr lang="es-ES_tradnl" altLang="ko-KR" sz="1600">
                <a:ea typeface="Arial Unicode MS" pitchFamily="34" charset="-128"/>
                <a:cs typeface="Arial Unicode MS" pitchFamily="34" charset="-128"/>
              </a:rPr>
              <a:t>círculos llevan los números 5, 6, 7, 8, 9. 10 y 11. El segundo nivel de la Creación</a:t>
            </a:r>
          </a:p>
          <a:p>
            <a:pPr algn="ctr"/>
            <a:r>
              <a:rPr lang="es-ES_tradnl" altLang="ko-KR" sz="1600">
                <a:ea typeface="Arial Unicode MS" pitchFamily="34" charset="-128"/>
                <a:cs typeface="Arial Unicode MS" pitchFamily="34" charset="-128"/>
              </a:rPr>
              <a:t>universal se llama el “</a:t>
            </a:r>
            <a:r>
              <a:rPr lang="es-ES_tradnl" altLang="ko-KR" sz="1600" i="1">
                <a:ea typeface="Arial Unicode MS" pitchFamily="34" charset="-128"/>
                <a:cs typeface="Arial Unicode MS" pitchFamily="34" charset="-128"/>
              </a:rPr>
              <a:t>Mundo Terrestre</a:t>
            </a:r>
            <a:r>
              <a:rPr lang="es-ES_tradnl" altLang="ko-KR" sz="1600">
                <a:ea typeface="Arial Unicode MS" pitchFamily="34" charset="-128"/>
                <a:cs typeface="Arial Unicode MS" pitchFamily="34" charset="-128"/>
              </a:rPr>
              <a:t>” o “</a:t>
            </a:r>
            <a:r>
              <a:rPr lang="es-ES_tradnl" altLang="ko-KR" sz="1600" i="1">
                <a:ea typeface="Arial Unicode MS" pitchFamily="34" charset="-128"/>
                <a:cs typeface="Arial Unicode MS" pitchFamily="34" charset="-128"/>
              </a:rPr>
              <a:t>Forma Terrestre</a:t>
            </a:r>
            <a:r>
              <a:rPr lang="es-ES_tradnl" altLang="ko-KR" sz="1600">
                <a:ea typeface="Arial Unicode MS" pitchFamily="34" charset="-128"/>
                <a:cs typeface="Arial Unicode MS" pitchFamily="34" charset="-128"/>
              </a:rPr>
              <a:t>”. Corresponde a la</a:t>
            </a:r>
          </a:p>
          <a:p>
            <a:pPr algn="ctr"/>
            <a:r>
              <a:rPr lang="es-ES_tradnl" altLang="ko-KR" sz="1600">
                <a:ea typeface="Arial Unicode MS" pitchFamily="34" charset="-128"/>
                <a:cs typeface="Arial Unicode MS" pitchFamily="34" charset="-128"/>
              </a:rPr>
              <a:t>materia y lleva el número 12. Contrariamente a los otros elementos que están todos</a:t>
            </a:r>
          </a:p>
          <a:p>
            <a:pPr algn="ctr"/>
            <a:r>
              <a:rPr lang="es-ES_tradnl" altLang="ko-KR" sz="1600">
                <a:ea typeface="Arial Unicode MS" pitchFamily="34" charset="-128"/>
                <a:cs typeface="Arial Unicode MS" pitchFamily="34" charset="-128"/>
              </a:rPr>
              <a:t>figurados por círculos, el Mundo terrestre tiene el aspecto de un triángulo cuya</a:t>
            </a:r>
          </a:p>
          <a:p>
            <a:pPr algn="ctr"/>
            <a:r>
              <a:rPr lang="es-ES_tradnl" altLang="ko-KR" sz="1600">
                <a:ea typeface="Arial Unicode MS" pitchFamily="34" charset="-128"/>
                <a:cs typeface="Arial Unicode MS" pitchFamily="34" charset="-128"/>
              </a:rPr>
              <a:t>punta está orientada hacia abajo.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70018"/>
                                        </p:tgtEl>
                                        <p:attrNameLst>
                                          <p:attrName>style.visibility</p:attrName>
                                        </p:attrNameLst>
                                      </p:cBhvr>
                                      <p:to>
                                        <p:strVal val="visible"/>
                                      </p:to>
                                    </p:set>
                                    <p:animEffect transition="in" filter="box(out)">
                                      <p:cBhvr>
                                        <p:cTn id="7" dur="2000"/>
                                        <p:tgtEl>
                                          <p:spTgt spid="4700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0020"/>
                                        </p:tgtEl>
                                        <p:attrNameLst>
                                          <p:attrName>style.visibility</p:attrName>
                                        </p:attrNameLst>
                                      </p:cBhvr>
                                      <p:to>
                                        <p:strVal val="visible"/>
                                      </p:to>
                                    </p:set>
                                    <p:animEffect transition="in" filter="fade">
                                      <p:cBhvr>
                                        <p:cTn id="12" dur="2000"/>
                                        <p:tgtEl>
                                          <p:spTgt spid="470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020" grpId="0"/>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p:nvPr>
        </p:nvSpPr>
        <p:spPr/>
        <p:txBody>
          <a:bodyPr/>
          <a:lstStyle/>
          <a:p>
            <a:pPr eaLnBrk="1" hangingPunct="1"/>
            <a:r>
              <a:rPr lang="es-MX" sz="4000" smtClean="0"/>
              <a:t>La «Inmensidad Celeste»</a:t>
            </a:r>
            <a:endParaRPr lang="es-ES_tradnl" sz="4000" smtClean="0"/>
          </a:p>
        </p:txBody>
      </p:sp>
      <p:sp>
        <p:nvSpPr>
          <p:cNvPr id="4" name="3 Marcador de contenido"/>
          <p:cNvSpPr>
            <a:spLocks noGrp="1"/>
          </p:cNvSpPr>
          <p:nvPr>
            <p:ph idx="1"/>
          </p:nvPr>
        </p:nvSpPr>
        <p:spPr>
          <a:xfrm>
            <a:off x="0" y="1371600"/>
            <a:ext cx="9067800" cy="4525963"/>
          </a:xfrm>
        </p:spPr>
        <p:txBody>
          <a:bodyPr/>
          <a:lstStyle/>
          <a:p>
            <a:r>
              <a:rPr lang="es-AR" sz="1800" smtClean="0"/>
              <a:t>La Inmensidad Celeste surge inmediatamente abajo del último círculo de la Inmensidad Superceleste, círculo a partir del cual se desarrolla el Eje fuego central increado. Se compone de siete círculos que corresponden a los siete planetas.</a:t>
            </a:r>
          </a:p>
          <a:p>
            <a:r>
              <a:rPr lang="es-AR" sz="1800" smtClean="0"/>
              <a:t>De una manera general, la Inmensidad Celeste es el mundo de la Reconciliación, es decir, la etapa preliminar en el proceso de la Reintegración. Es también el mundo de los astros.</a:t>
            </a:r>
          </a:p>
          <a:p>
            <a:r>
              <a:rPr lang="es-AR" sz="1800" smtClean="0"/>
              <a:t>El primer círculo de la Inmensidad Celeste corresponde a Saturno, el segundo al Sol, el tercero a Mercurio, el cuarto a Marte, el quinto a Júpiter, el sexto a Venus y el séptimo a la Luna.</a:t>
            </a:r>
          </a:p>
          <a:p>
            <a:r>
              <a:rPr lang="es-AR" sz="1800" smtClean="0"/>
              <a:t>En el Cuadro Universal, el Paraíso terrestre se encuentra en el centro de los cuatro primeros círculos de la Inmensidad Celeste.</a:t>
            </a:r>
          </a:p>
          <a:p>
            <a:r>
              <a:rPr lang="es-AR" sz="1800" smtClean="0"/>
              <a:t>Aunque la Inmensidad Celeste comprende siete círculos, también podemos dividirla en tres zonas llamadas respectivamente, “</a:t>
            </a:r>
            <a:r>
              <a:rPr lang="es-AR" sz="1800" i="1" smtClean="0"/>
              <a:t>Círculo sensible</a:t>
            </a:r>
            <a:r>
              <a:rPr lang="es-AR" sz="1800" smtClean="0"/>
              <a:t>”, “</a:t>
            </a:r>
            <a:r>
              <a:rPr lang="es-AR" sz="1800" i="1" smtClean="0"/>
              <a:t>Círculo intelectual</a:t>
            </a:r>
            <a:r>
              <a:rPr lang="es-AR" sz="1800" smtClean="0"/>
              <a:t>” y “</a:t>
            </a:r>
            <a:r>
              <a:rPr lang="es-AR" sz="1800" i="1" smtClean="0"/>
              <a:t>Círculo espiritual</a:t>
            </a:r>
            <a:r>
              <a:rPr lang="es-AR" sz="1800" smtClean="0"/>
              <a:t>”.</a:t>
            </a:r>
          </a:p>
          <a:p>
            <a:r>
              <a:rPr lang="es-AR" sz="1800" smtClean="0"/>
              <a:t>Los tres círculos (sensible, intelectual y espiritual) tienen la propiedad de transmitir al hombre el conocimiento de las diferentes funciones de las esferas de la Creación e instruirlo sobre las diferentes tareas que debe llevar a cabo durante su estancia en la Tierra.</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linds(horizontal)">
                                      <p:cBhvr>
                                        <p:cTn id="27" dur="500"/>
                                        <p:tgtEl>
                                          <p:spTgt spid="4">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linds(horizontal)">
                                      <p:cBhvr>
                                        <p:cTn id="32" dur="500"/>
                                        <p:tgtEl>
                                          <p:spTgt spid="4">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blinds(horizontal)">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4" grpId="0" build="p"/>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p:nvPr>
        </p:nvSpPr>
        <p:spPr/>
        <p:txBody>
          <a:bodyPr/>
          <a:lstStyle/>
          <a:p>
            <a:pPr eaLnBrk="1" hangingPunct="1"/>
            <a:r>
              <a:rPr lang="es-MX" sz="4000" smtClean="0"/>
              <a:t>El «Mundo Terrestre»</a:t>
            </a:r>
            <a:endParaRPr lang="es-ES_tradnl" sz="4000" smtClean="0"/>
          </a:p>
        </p:txBody>
      </p:sp>
      <p:sp>
        <p:nvSpPr>
          <p:cNvPr id="4" name="3 Marcador de contenido"/>
          <p:cNvSpPr>
            <a:spLocks noGrp="1"/>
          </p:cNvSpPr>
          <p:nvPr>
            <p:ph idx="1"/>
          </p:nvPr>
        </p:nvSpPr>
        <p:spPr>
          <a:xfrm>
            <a:off x="76200" y="1570038"/>
            <a:ext cx="8763000" cy="4525962"/>
          </a:xfrm>
        </p:spPr>
        <p:txBody>
          <a:bodyPr/>
          <a:lstStyle/>
          <a:p>
            <a:r>
              <a:rPr lang="es-AR" sz="2000" smtClean="0"/>
              <a:t>Este Mundo, llamado también “</a:t>
            </a:r>
            <a:r>
              <a:rPr lang="es-AR" sz="2000" i="1" smtClean="0"/>
              <a:t>Cuerpo general terrestre</a:t>
            </a:r>
            <a:r>
              <a:rPr lang="es-AR" sz="2000" smtClean="0"/>
              <a:t>”, corresponde a la Tierra. </a:t>
            </a:r>
          </a:p>
          <a:p>
            <a:r>
              <a:rPr lang="es-AR" sz="2000" smtClean="0"/>
              <a:t>Este planeta, como todo lo que forma parte del universo, está regido por la ley ternaria, ya que toda la Creación es la obra de una triple operación basada en el Pensamiento, la Voluntad y la Acción de la Unidad.</a:t>
            </a:r>
          </a:p>
          <a:p>
            <a:r>
              <a:rPr lang="es-MX" sz="2000" smtClean="0"/>
              <a:t>Según Pasquales, fueron los «Espíritus Ternarios» quienes desarrollaron el mundo terrestre, a partir de tres «esencias espirituosas»: el azufre, el mercurio y la sal.</a:t>
            </a:r>
          </a:p>
          <a:p>
            <a:r>
              <a:rPr lang="es-MX" sz="2000" smtClean="0"/>
              <a:t>Esto sitúa la obra de Pasquales en el marco de la tradición alquímica, en la que, por el contrario, Saint Martin no se encontraba específicamente interesado.</a:t>
            </a:r>
          </a:p>
          <a:p>
            <a:r>
              <a:rPr lang="es-MX" sz="2000" smtClean="0"/>
              <a:t>Pasquales afirma además que fue el Verbo, el Logos, el que organizó y otorgó forma y estructura a las tres esencias referidas, las que por sí solas producirían un resultado informe y caótico.</a:t>
            </a:r>
            <a:endParaRPr lang="es-AR" sz="20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linds(horizontal)">
                                      <p:cBhvr>
                                        <p:cTn id="27" dur="500"/>
                                        <p:tgtEl>
                                          <p:spTgt spid="4">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linds(horizontal)">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4" grpId="0" build="p"/>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p:nvPr>
        </p:nvSpPr>
        <p:spPr/>
        <p:txBody>
          <a:bodyPr/>
          <a:lstStyle/>
          <a:p>
            <a:pPr eaLnBrk="1" hangingPunct="1"/>
            <a:r>
              <a:rPr lang="es-MX" sz="4000" smtClean="0"/>
              <a:t>El «Mundo Terrestre»</a:t>
            </a:r>
            <a:endParaRPr lang="es-ES_tradnl" sz="4000" smtClean="0"/>
          </a:p>
        </p:txBody>
      </p:sp>
      <p:sp>
        <p:nvSpPr>
          <p:cNvPr id="4" name="3 Marcador de contenido"/>
          <p:cNvSpPr>
            <a:spLocks noGrp="1"/>
          </p:cNvSpPr>
          <p:nvPr>
            <p:ph idx="1"/>
          </p:nvPr>
        </p:nvSpPr>
        <p:spPr>
          <a:xfrm>
            <a:off x="76200" y="1570038"/>
            <a:ext cx="8763000" cy="4525962"/>
          </a:xfrm>
        </p:spPr>
        <p:txBody>
          <a:bodyPr/>
          <a:lstStyle/>
          <a:p>
            <a:r>
              <a:rPr lang="es-MX" sz="2000" smtClean="0"/>
              <a:t>Esta suerte de «física» de Pasquales debe contextualizarse a partir de la función a la que estaba destinada, consistente en servir de soporte teórico a los rituales teúrgicos de los Elus Cohen.</a:t>
            </a:r>
          </a:p>
          <a:p>
            <a:r>
              <a:rPr lang="es-MX" sz="2000" smtClean="0"/>
              <a:t>Desde un punto de vista científico, e incluso dentro de la ciencia de la época, sólo podría calificarse de ingenuidad arcaica, como el hecho de considerar que el «aire» no es un elemento material (en realidad, tampoco el agua, la tierra o el fuego son «elementos», pero la postura de Pasquales es aún más errónea), sino algo de tipo espiritual o bien una especie de agua rarificada.</a:t>
            </a:r>
          </a:p>
          <a:p>
            <a:r>
              <a:rPr lang="es-MX" sz="2000" smtClean="0"/>
              <a:t>Ese tipo de errores son frecuentes cuando se trata de forzar a la Naturaleza a adaptarse a las ideas teóricas de cada uno: el tema es que Pasquales consideraba que la Tierra era ternaria y que el cuaternario era la marca de la eternidad, y por lo tanto no podía corresponder al mundo terrestre.</a:t>
            </a:r>
          </a:p>
          <a:p>
            <a:r>
              <a:rPr lang="es-MX" sz="2000" smtClean="0"/>
              <a:t>Demasiados axiomas…</a:t>
            </a:r>
            <a:endParaRPr lang="es-AR" sz="20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linds(horizontal)">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4" grpId="0" build="p"/>
    </p:bldLst>
  </p:timing>
</p:sld>
</file>

<file path=ppt/slides/slide3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6" descr="http://www.azothart.com/Photos/7th-initiation-cloth-im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6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a:spLocks noChangeArrowheads="1"/>
          </p:cNvSpPr>
          <p:nvPr/>
        </p:nvSpPr>
        <p:spPr bwMode="auto">
          <a:xfrm>
            <a:off x="76200" y="5334000"/>
            <a:ext cx="8915400" cy="147796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s-AR"/>
              <a:t>La Tradición Martinista atribuye un color a cada uno de los elementos ligados a la materia: el color negro está asociado a la Tierra y al Mercurio; el color rojo al Fuego y al Azufre; y el color blanco al Agua y a la Sal. En el Cuadro Universal, la Tierra está representada por un triángulo. En esta representación simbólica, solamente tiene tres horizontes: el Norte o Septentrión, el Sur o Meridional, y el Oeste u Occidente.</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5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90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a:spLocks noChangeArrowheads="1"/>
          </p:cNvSpPr>
          <p:nvPr/>
        </p:nvSpPr>
        <p:spPr bwMode="auto">
          <a:xfrm>
            <a:off x="369888" y="5410200"/>
            <a:ext cx="85455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Los tres puntos simbólicos que componen la Tierra según Pasquales y Willermoz:</a:t>
            </a:r>
          </a:p>
          <a:p>
            <a:pPr eaLnBrk="1" hangingPunct="1"/>
            <a:r>
              <a:rPr lang="es-MX"/>
              <a:t>el Norte, el Sur y el Oeste. El Este u Oriente es algo que debe ser alcanzado.</a:t>
            </a:r>
            <a:endParaRPr lang="es-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62500"/>
                                        </p:tgtEl>
                                        <p:attrNameLst>
                                          <p:attrName>style.visibility</p:attrName>
                                        </p:attrNameLst>
                                      </p:cBhvr>
                                      <p:to>
                                        <p:strVal val="visible"/>
                                      </p:to>
                                    </p:set>
                                    <p:animEffect transition="in" filter="box(out)">
                                      <p:cBhvr>
                                        <p:cTn id="7" dur="2000"/>
                                        <p:tgtEl>
                                          <p:spTgt spid="3625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idx="4294967295"/>
          </p:nvPr>
        </p:nvSpPr>
        <p:spPr/>
        <p:txBody>
          <a:bodyPr/>
          <a:lstStyle/>
          <a:p>
            <a:pPr eaLnBrk="1" hangingPunct="1"/>
            <a:r>
              <a:rPr lang="es-MX" sz="4000" smtClean="0"/>
              <a:t>El Hombre</a:t>
            </a:r>
            <a:endParaRPr lang="es-ES_tradnl" sz="4000" smtClean="0"/>
          </a:p>
        </p:txBody>
      </p:sp>
      <p:sp>
        <p:nvSpPr>
          <p:cNvPr id="708611" name="Rectangle 3"/>
          <p:cNvSpPr>
            <a:spLocks noGrp="1" noChangeArrowheads="1"/>
          </p:cNvSpPr>
          <p:nvPr>
            <p:ph type="body" sz="half" idx="4294967295"/>
          </p:nvPr>
        </p:nvSpPr>
        <p:spPr>
          <a:xfrm>
            <a:off x="152400" y="1600200"/>
            <a:ext cx="8839200" cy="4800600"/>
          </a:xfrm>
        </p:spPr>
        <p:txBody>
          <a:bodyPr/>
          <a:lstStyle/>
          <a:p>
            <a:r>
              <a:rPr lang="es-AR" sz="2000" smtClean="0"/>
              <a:t>Según Pasquales, Adán fue emanado en un estado de pureza y colocado en el centro de la Creación Universal, designado con el nombre de “</a:t>
            </a:r>
            <a:r>
              <a:rPr lang="es-AR" sz="2000" i="1" smtClean="0"/>
              <a:t>Paraíso Terrenal</a:t>
            </a:r>
            <a:r>
              <a:rPr lang="es-AR" sz="2000" smtClean="0"/>
              <a:t>” en el Cuadro Universal.</a:t>
            </a:r>
          </a:p>
          <a:p>
            <a:r>
              <a:rPr lang="es-AR" sz="2000" smtClean="0"/>
              <a:t>Este Hombre Primordial poseía un cuerpo glorioso formado a partir de las tres Esencias espirituosas que son el Mercurio, el Azufre y la Sal.</a:t>
            </a:r>
          </a:p>
          <a:p>
            <a:r>
              <a:rPr lang="es-AR" sz="2000" smtClean="0"/>
              <a:t>En el origen, Adán estaba armado con una lanza compuesta de cuatro metales perfectamente amalgamados. Esta lanza representa el Nombre Sagrado compuesto de cuatro letras, así como la marca cuaternaria que caracteriza al Hombre.</a:t>
            </a:r>
          </a:p>
          <a:p>
            <a:r>
              <a:rPr lang="es-MX" sz="2000" smtClean="0"/>
              <a:t>Como dijimos, Adán cayó, y pasó de la Unidad a la Multiplicidad, pues parece que para el Dios en cuestión crear seres era casi sinónimo de abortarlos.</a:t>
            </a:r>
            <a:endParaRPr lang="es-AR" sz="2000" smtClean="0"/>
          </a:p>
          <a:p>
            <a:r>
              <a:rPr lang="es-AR" sz="2000" smtClean="0"/>
              <a:t>Mientras que el Hombre original era andrógino, su incorporación en la materia provocó la separación de las esencias masculina y femenina que componen al ser humano.</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8611">
                                            <p:txEl>
                                              <p:pRg st="0" end="0"/>
                                            </p:txEl>
                                          </p:spTgt>
                                        </p:tgtEl>
                                        <p:attrNameLst>
                                          <p:attrName>style.visibility</p:attrName>
                                        </p:attrNameLst>
                                      </p:cBhvr>
                                      <p:to>
                                        <p:strVal val="visible"/>
                                      </p:to>
                                    </p:set>
                                    <p:animEffect transition="in" filter="blinds(horizontal)">
                                      <p:cBhvr>
                                        <p:cTn id="12" dur="500"/>
                                        <p:tgtEl>
                                          <p:spTgt spid="708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08611">
                                            <p:txEl>
                                              <p:pRg st="1" end="1"/>
                                            </p:txEl>
                                          </p:spTgt>
                                        </p:tgtEl>
                                        <p:attrNameLst>
                                          <p:attrName>style.visibility</p:attrName>
                                        </p:attrNameLst>
                                      </p:cBhvr>
                                      <p:to>
                                        <p:strVal val="visible"/>
                                      </p:to>
                                    </p:set>
                                    <p:animEffect transition="in" filter="blinds(horizontal)">
                                      <p:cBhvr>
                                        <p:cTn id="17" dur="500"/>
                                        <p:tgtEl>
                                          <p:spTgt spid="708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08611">
                                            <p:txEl>
                                              <p:pRg st="2" end="2"/>
                                            </p:txEl>
                                          </p:spTgt>
                                        </p:tgtEl>
                                        <p:attrNameLst>
                                          <p:attrName>style.visibility</p:attrName>
                                        </p:attrNameLst>
                                      </p:cBhvr>
                                      <p:to>
                                        <p:strVal val="visible"/>
                                      </p:to>
                                    </p:set>
                                    <p:animEffect transition="in" filter="blinds(horizontal)">
                                      <p:cBhvr>
                                        <p:cTn id="22" dur="500"/>
                                        <p:tgtEl>
                                          <p:spTgt spid="708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08611">
                                            <p:txEl>
                                              <p:pRg st="3" end="3"/>
                                            </p:txEl>
                                          </p:spTgt>
                                        </p:tgtEl>
                                        <p:attrNameLst>
                                          <p:attrName>style.visibility</p:attrName>
                                        </p:attrNameLst>
                                      </p:cBhvr>
                                      <p:to>
                                        <p:strVal val="visible"/>
                                      </p:to>
                                    </p:set>
                                    <p:animEffect transition="in" filter="blinds(horizontal)">
                                      <p:cBhvr>
                                        <p:cTn id="27" dur="500"/>
                                        <p:tgtEl>
                                          <p:spTgt spid="7086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08611">
                                            <p:txEl>
                                              <p:pRg st="4" end="4"/>
                                            </p:txEl>
                                          </p:spTgt>
                                        </p:tgtEl>
                                        <p:attrNameLst>
                                          <p:attrName>style.visibility</p:attrName>
                                        </p:attrNameLst>
                                      </p:cBhvr>
                                      <p:to>
                                        <p:strVal val="visible"/>
                                      </p:to>
                                    </p:set>
                                    <p:animEffect transition="in" filter="blinds(horizontal)">
                                      <p:cBhvr>
                                        <p:cTn id="32" dur="500"/>
                                        <p:tgtEl>
                                          <p:spTgt spid="70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708611" grpId="0" build="p"/>
    </p:bld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idx="4294967295"/>
          </p:nvPr>
        </p:nvSpPr>
        <p:spPr/>
        <p:txBody>
          <a:bodyPr/>
          <a:lstStyle/>
          <a:p>
            <a:pPr eaLnBrk="1" hangingPunct="1"/>
            <a:r>
              <a:rPr lang="es-MX" sz="4000" smtClean="0"/>
              <a:t>La Reintegración</a:t>
            </a:r>
            <a:endParaRPr lang="es-ES_tradnl" sz="4000" smtClean="0"/>
          </a:p>
        </p:txBody>
      </p:sp>
      <p:sp>
        <p:nvSpPr>
          <p:cNvPr id="708611" name="Rectangle 3"/>
          <p:cNvSpPr>
            <a:spLocks noGrp="1" noChangeArrowheads="1"/>
          </p:cNvSpPr>
          <p:nvPr>
            <p:ph type="body" sz="half" idx="4294967295"/>
          </p:nvPr>
        </p:nvSpPr>
        <p:spPr>
          <a:xfrm>
            <a:off x="152400" y="1600200"/>
            <a:ext cx="8839200" cy="4800600"/>
          </a:xfrm>
        </p:spPr>
        <p:txBody>
          <a:bodyPr/>
          <a:lstStyle/>
          <a:p>
            <a:pPr eaLnBrk="1" hangingPunct="1">
              <a:lnSpc>
                <a:spcPct val="80000"/>
              </a:lnSpc>
            </a:pPr>
            <a:r>
              <a:rPr lang="es-MX" sz="2400" smtClean="0"/>
              <a:t>De todo lo anterior, Pasquales deduce que el trabajo del hombre en la Tierra es reintegrarse a su estado original y, al hacerlo, generar la Reintegración de todos los seres creados.</a:t>
            </a:r>
          </a:p>
          <a:p>
            <a:pPr eaLnBrk="1" hangingPunct="1">
              <a:lnSpc>
                <a:spcPct val="80000"/>
              </a:lnSpc>
            </a:pPr>
            <a:r>
              <a:rPr lang="es-MX" sz="2400" smtClean="0"/>
              <a:t>El propósito del Universo entero sería, entonces, regresar a la fuente de la que fue emanado.</a:t>
            </a:r>
          </a:p>
          <a:p>
            <a:pPr eaLnBrk="1" hangingPunct="1">
              <a:lnSpc>
                <a:spcPct val="80000"/>
              </a:lnSpc>
            </a:pPr>
            <a:r>
              <a:rPr lang="es-MX" sz="2400" smtClean="0"/>
              <a:t>Al igual que otras doctrinas similares, hay aquí una omisión: no se entiende qué sentido tienen la emanación, la creación, la caída, la reintegración, si al fin y al cabo el resultado final es regresar al estado original.</a:t>
            </a:r>
          </a:p>
          <a:p>
            <a:pPr eaLnBrk="1" hangingPunct="1">
              <a:lnSpc>
                <a:spcPct val="80000"/>
              </a:lnSpc>
            </a:pPr>
            <a:r>
              <a:rPr lang="es-MX" sz="2400" smtClean="0"/>
              <a:t>¿No hubiera sido mejor que la Unidad permaneciera sola en su soledad extática en lugar emanar infinidad de seres destinados a la lucha y el sufrimiento?</a:t>
            </a:r>
          </a:p>
          <a:p>
            <a:pPr eaLnBrk="1" hangingPunct="1">
              <a:lnSpc>
                <a:spcPct val="80000"/>
              </a:lnSpc>
            </a:pPr>
            <a:r>
              <a:rPr lang="es-MX" sz="2400" smtClean="0"/>
              <a:t>Aquí es donde se halla la omisión: la Unidad adquiere consciencia de sí misma.</a:t>
            </a:r>
            <a:endParaRPr lang="es-ES_tradnl" sz="24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8611">
                                            <p:txEl>
                                              <p:pRg st="0" end="0"/>
                                            </p:txEl>
                                          </p:spTgt>
                                        </p:tgtEl>
                                        <p:attrNameLst>
                                          <p:attrName>style.visibility</p:attrName>
                                        </p:attrNameLst>
                                      </p:cBhvr>
                                      <p:to>
                                        <p:strVal val="visible"/>
                                      </p:to>
                                    </p:set>
                                    <p:animEffect transition="in" filter="blinds(horizontal)">
                                      <p:cBhvr>
                                        <p:cTn id="12" dur="500"/>
                                        <p:tgtEl>
                                          <p:spTgt spid="708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08611">
                                            <p:txEl>
                                              <p:pRg st="1" end="1"/>
                                            </p:txEl>
                                          </p:spTgt>
                                        </p:tgtEl>
                                        <p:attrNameLst>
                                          <p:attrName>style.visibility</p:attrName>
                                        </p:attrNameLst>
                                      </p:cBhvr>
                                      <p:to>
                                        <p:strVal val="visible"/>
                                      </p:to>
                                    </p:set>
                                    <p:animEffect transition="in" filter="blinds(horizontal)">
                                      <p:cBhvr>
                                        <p:cTn id="17" dur="500"/>
                                        <p:tgtEl>
                                          <p:spTgt spid="708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08611">
                                            <p:txEl>
                                              <p:pRg st="2" end="2"/>
                                            </p:txEl>
                                          </p:spTgt>
                                        </p:tgtEl>
                                        <p:attrNameLst>
                                          <p:attrName>style.visibility</p:attrName>
                                        </p:attrNameLst>
                                      </p:cBhvr>
                                      <p:to>
                                        <p:strVal val="visible"/>
                                      </p:to>
                                    </p:set>
                                    <p:animEffect transition="in" filter="blinds(horizontal)">
                                      <p:cBhvr>
                                        <p:cTn id="22" dur="500"/>
                                        <p:tgtEl>
                                          <p:spTgt spid="708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08611">
                                            <p:txEl>
                                              <p:pRg st="3" end="3"/>
                                            </p:txEl>
                                          </p:spTgt>
                                        </p:tgtEl>
                                        <p:attrNameLst>
                                          <p:attrName>style.visibility</p:attrName>
                                        </p:attrNameLst>
                                      </p:cBhvr>
                                      <p:to>
                                        <p:strVal val="visible"/>
                                      </p:to>
                                    </p:set>
                                    <p:animEffect transition="in" filter="blinds(horizontal)">
                                      <p:cBhvr>
                                        <p:cTn id="27" dur="500"/>
                                        <p:tgtEl>
                                          <p:spTgt spid="7086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08611">
                                            <p:txEl>
                                              <p:pRg st="4" end="4"/>
                                            </p:txEl>
                                          </p:spTgt>
                                        </p:tgtEl>
                                        <p:attrNameLst>
                                          <p:attrName>style.visibility</p:attrName>
                                        </p:attrNameLst>
                                      </p:cBhvr>
                                      <p:to>
                                        <p:strVal val="visible"/>
                                      </p:to>
                                    </p:set>
                                    <p:animEffect transition="in" filter="blinds(horizontal)">
                                      <p:cBhvr>
                                        <p:cTn id="32" dur="500"/>
                                        <p:tgtEl>
                                          <p:spTgt spid="70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708611" grpId="0" build="p"/>
    </p:bld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idx="4294967295"/>
          </p:nvPr>
        </p:nvSpPr>
        <p:spPr/>
        <p:txBody>
          <a:bodyPr/>
          <a:lstStyle/>
          <a:p>
            <a:pPr eaLnBrk="1" hangingPunct="1"/>
            <a:r>
              <a:rPr lang="es-MX" sz="4000" smtClean="0"/>
              <a:t>La Reintegración</a:t>
            </a:r>
            <a:endParaRPr lang="es-ES_tradnl" sz="4000" smtClean="0"/>
          </a:p>
        </p:txBody>
      </p:sp>
      <p:sp>
        <p:nvSpPr>
          <p:cNvPr id="708611" name="Rectangle 3"/>
          <p:cNvSpPr>
            <a:spLocks noGrp="1" noChangeArrowheads="1"/>
          </p:cNvSpPr>
          <p:nvPr>
            <p:ph type="body" sz="half" idx="4294967295"/>
          </p:nvPr>
        </p:nvSpPr>
        <p:spPr>
          <a:xfrm>
            <a:off x="152400" y="1600200"/>
            <a:ext cx="8839200" cy="4800600"/>
          </a:xfrm>
        </p:spPr>
        <p:txBody>
          <a:bodyPr/>
          <a:lstStyle/>
          <a:p>
            <a:pPr eaLnBrk="1" hangingPunct="1">
              <a:lnSpc>
                <a:spcPct val="80000"/>
              </a:lnSpc>
            </a:pPr>
            <a:r>
              <a:rPr lang="es-MX" sz="2400" smtClean="0"/>
              <a:t>Cuando la Cábala dice que «el Rostro desea contemplar al Rostro» indica que el esfuerzo de la Unidad es por pasar de la inconsciencia a la consciencia.</a:t>
            </a:r>
          </a:p>
          <a:p>
            <a:pPr eaLnBrk="1" hangingPunct="1">
              <a:lnSpc>
                <a:spcPct val="80000"/>
              </a:lnSpc>
            </a:pPr>
            <a:r>
              <a:rPr lang="es-MX" sz="2400" smtClean="0"/>
              <a:t>La Unidad busca conocerse, casi podríamos decir que busca amarse, y el paso de la inconsciencia a la consciencia se logra por medio de la emanación de los seres individuales.</a:t>
            </a:r>
          </a:p>
          <a:p>
            <a:pPr eaLnBrk="1" hangingPunct="1">
              <a:lnSpc>
                <a:spcPct val="80000"/>
              </a:lnSpc>
            </a:pPr>
            <a:r>
              <a:rPr lang="es-MX" sz="2400" smtClean="0"/>
              <a:t>Por ello, quien esto escribe se opone radicalmente a esas afirmaciones, tan frecuentes en líderes religiosos y lamentablemente también frecuentes en líderes de grupos esotéricos, acerca de que el hombre debe humillarse y considerarse indigno frente al «Creador».</a:t>
            </a:r>
          </a:p>
          <a:p>
            <a:pPr eaLnBrk="1" hangingPunct="1">
              <a:lnSpc>
                <a:spcPct val="80000"/>
              </a:lnSpc>
            </a:pPr>
            <a:r>
              <a:rPr lang="es-MX" sz="2400" smtClean="0"/>
              <a:t>Por el contrario, sin el Hombre, el Rostro no podría contemplar al Rostro; sin el Hombre, la Unidad jamás saldría de la esterilidad de su soledad e inconsciencia absolutas.</a:t>
            </a:r>
            <a:endParaRPr lang="es-ES_tradnl" sz="24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8611">
                                            <p:txEl>
                                              <p:pRg st="0" end="0"/>
                                            </p:txEl>
                                          </p:spTgt>
                                        </p:tgtEl>
                                        <p:attrNameLst>
                                          <p:attrName>style.visibility</p:attrName>
                                        </p:attrNameLst>
                                      </p:cBhvr>
                                      <p:to>
                                        <p:strVal val="visible"/>
                                      </p:to>
                                    </p:set>
                                    <p:animEffect transition="in" filter="blinds(horizontal)">
                                      <p:cBhvr>
                                        <p:cTn id="12" dur="500"/>
                                        <p:tgtEl>
                                          <p:spTgt spid="708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08611">
                                            <p:txEl>
                                              <p:pRg st="1" end="1"/>
                                            </p:txEl>
                                          </p:spTgt>
                                        </p:tgtEl>
                                        <p:attrNameLst>
                                          <p:attrName>style.visibility</p:attrName>
                                        </p:attrNameLst>
                                      </p:cBhvr>
                                      <p:to>
                                        <p:strVal val="visible"/>
                                      </p:to>
                                    </p:set>
                                    <p:animEffect transition="in" filter="blinds(horizontal)">
                                      <p:cBhvr>
                                        <p:cTn id="17" dur="500"/>
                                        <p:tgtEl>
                                          <p:spTgt spid="708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08611">
                                            <p:txEl>
                                              <p:pRg st="2" end="2"/>
                                            </p:txEl>
                                          </p:spTgt>
                                        </p:tgtEl>
                                        <p:attrNameLst>
                                          <p:attrName>style.visibility</p:attrName>
                                        </p:attrNameLst>
                                      </p:cBhvr>
                                      <p:to>
                                        <p:strVal val="visible"/>
                                      </p:to>
                                    </p:set>
                                    <p:animEffect transition="in" filter="blinds(horizontal)">
                                      <p:cBhvr>
                                        <p:cTn id="22" dur="500"/>
                                        <p:tgtEl>
                                          <p:spTgt spid="708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08611">
                                            <p:txEl>
                                              <p:pRg st="3" end="3"/>
                                            </p:txEl>
                                          </p:spTgt>
                                        </p:tgtEl>
                                        <p:attrNameLst>
                                          <p:attrName>style.visibility</p:attrName>
                                        </p:attrNameLst>
                                      </p:cBhvr>
                                      <p:to>
                                        <p:strVal val="visible"/>
                                      </p:to>
                                    </p:set>
                                    <p:animEffect transition="in" filter="blinds(horizontal)">
                                      <p:cBhvr>
                                        <p:cTn id="27" dur="500"/>
                                        <p:tgtEl>
                                          <p:spTgt spid="7086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708611" grpId="0" build="p"/>
    </p:bld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ChangeArrowheads="1"/>
          </p:cNvSpPr>
          <p:nvPr>
            <p:ph type="title" idx="4294967295"/>
          </p:nvPr>
        </p:nvSpPr>
        <p:spPr/>
        <p:txBody>
          <a:bodyPr/>
          <a:lstStyle/>
          <a:p>
            <a:pPr eaLnBrk="1" hangingPunct="1"/>
            <a:r>
              <a:rPr lang="es-MX" sz="4000" smtClean="0"/>
              <a:t>La Reintegración</a:t>
            </a:r>
            <a:endParaRPr lang="es-ES_tradnl" sz="4000" smtClean="0"/>
          </a:p>
        </p:txBody>
      </p:sp>
      <p:sp>
        <p:nvSpPr>
          <p:cNvPr id="708611" name="Rectangle 3"/>
          <p:cNvSpPr>
            <a:spLocks noGrp="1" noChangeArrowheads="1"/>
          </p:cNvSpPr>
          <p:nvPr>
            <p:ph type="body" sz="half" idx="4294967295"/>
          </p:nvPr>
        </p:nvSpPr>
        <p:spPr>
          <a:xfrm>
            <a:off x="152400" y="1600200"/>
            <a:ext cx="8839200" cy="4953000"/>
          </a:xfrm>
        </p:spPr>
        <p:txBody>
          <a:bodyPr/>
          <a:lstStyle/>
          <a:p>
            <a:pPr eaLnBrk="1" hangingPunct="1">
              <a:lnSpc>
                <a:spcPct val="80000"/>
              </a:lnSpc>
            </a:pPr>
            <a:r>
              <a:rPr lang="es-MX" sz="2400" smtClean="0"/>
              <a:t>En ello encontramos la verdadera dignidad del Hombre: su peregrinaje por esta vida, con alegrías y dolores, éxitos y fracasos, es, al mismo tiempo, la vía a través de la cual la Unidad adquiere consciencia de sí misma.</a:t>
            </a:r>
          </a:p>
          <a:p>
            <a:pPr eaLnBrk="1" hangingPunct="1">
              <a:lnSpc>
                <a:spcPct val="80000"/>
              </a:lnSpc>
            </a:pPr>
            <a:r>
              <a:rPr lang="es-MX" sz="2400" smtClean="0"/>
              <a:t>Si el Hombre le debe gratitud a la Unidad por el hecho de ser o existir, la Unidad también le debe gratitud al Hombre, pues a través de él se conoce.</a:t>
            </a:r>
          </a:p>
          <a:p>
            <a:pPr eaLnBrk="1" hangingPunct="1">
              <a:lnSpc>
                <a:spcPct val="80000"/>
              </a:lnSpc>
            </a:pPr>
            <a:r>
              <a:rPr lang="es-MX" sz="2400" smtClean="0"/>
              <a:t>La “caída” del Hombre adquiere así otra perspectiva.</a:t>
            </a:r>
          </a:p>
          <a:p>
            <a:pPr eaLnBrk="1" hangingPunct="1">
              <a:lnSpc>
                <a:spcPct val="80000"/>
              </a:lnSpc>
            </a:pPr>
            <a:r>
              <a:rPr lang="es-MX" sz="2400" smtClean="0"/>
              <a:t>No fue un “crimen” ni un “pecado”, fue, en caso de realmente haber existido, el inicio de un largo proceso de concientización del Cosmos.</a:t>
            </a:r>
          </a:p>
          <a:p>
            <a:pPr eaLnBrk="1" hangingPunct="1">
              <a:lnSpc>
                <a:spcPct val="80000"/>
              </a:lnSpc>
            </a:pPr>
            <a:r>
              <a:rPr lang="es-AR" sz="2400" smtClean="0"/>
              <a:t>Es mucho lo que la Unidad nos debe a nosotros, los seres humanos…</a:t>
            </a:r>
          </a:p>
          <a:p>
            <a:pPr eaLnBrk="1" hangingPunct="1">
              <a:lnSpc>
                <a:spcPct val="80000"/>
              </a:lnSpc>
            </a:pPr>
            <a:r>
              <a:rPr lang="es-AR" sz="2400" i="1" smtClean="0"/>
              <a:t>“Los juguetes/ deben enseñarle a jugar/ a quien los hizo”.</a:t>
            </a:r>
            <a:r>
              <a:rPr lang="es-AR" sz="2400" smtClean="0"/>
              <a:t> R. Juarroz (1975).</a:t>
            </a:r>
            <a:endParaRPr lang="es-ES_tradnl" sz="24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8610"/>
                                        </p:tgtEl>
                                        <p:attrNameLst>
                                          <p:attrName>style.visibility</p:attrName>
                                        </p:attrNameLst>
                                      </p:cBhvr>
                                      <p:to>
                                        <p:strVal val="visible"/>
                                      </p:to>
                                    </p:set>
                                    <p:animEffect transition="in" filter="blinds(horizontal)">
                                      <p:cBhvr>
                                        <p:cTn id="7" dur="500"/>
                                        <p:tgtEl>
                                          <p:spTgt spid="708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8611">
                                            <p:txEl>
                                              <p:pRg st="0" end="0"/>
                                            </p:txEl>
                                          </p:spTgt>
                                        </p:tgtEl>
                                        <p:attrNameLst>
                                          <p:attrName>style.visibility</p:attrName>
                                        </p:attrNameLst>
                                      </p:cBhvr>
                                      <p:to>
                                        <p:strVal val="visible"/>
                                      </p:to>
                                    </p:set>
                                    <p:animEffect transition="in" filter="blinds(horizontal)">
                                      <p:cBhvr>
                                        <p:cTn id="12" dur="500"/>
                                        <p:tgtEl>
                                          <p:spTgt spid="708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08611">
                                            <p:txEl>
                                              <p:pRg st="1" end="1"/>
                                            </p:txEl>
                                          </p:spTgt>
                                        </p:tgtEl>
                                        <p:attrNameLst>
                                          <p:attrName>style.visibility</p:attrName>
                                        </p:attrNameLst>
                                      </p:cBhvr>
                                      <p:to>
                                        <p:strVal val="visible"/>
                                      </p:to>
                                    </p:set>
                                    <p:animEffect transition="in" filter="blinds(horizontal)">
                                      <p:cBhvr>
                                        <p:cTn id="17" dur="500"/>
                                        <p:tgtEl>
                                          <p:spTgt spid="708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08611">
                                            <p:txEl>
                                              <p:pRg st="2" end="2"/>
                                            </p:txEl>
                                          </p:spTgt>
                                        </p:tgtEl>
                                        <p:attrNameLst>
                                          <p:attrName>style.visibility</p:attrName>
                                        </p:attrNameLst>
                                      </p:cBhvr>
                                      <p:to>
                                        <p:strVal val="visible"/>
                                      </p:to>
                                    </p:set>
                                    <p:animEffect transition="in" filter="blinds(horizontal)">
                                      <p:cBhvr>
                                        <p:cTn id="22" dur="500"/>
                                        <p:tgtEl>
                                          <p:spTgt spid="708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08611">
                                            <p:txEl>
                                              <p:pRg st="3" end="3"/>
                                            </p:txEl>
                                          </p:spTgt>
                                        </p:tgtEl>
                                        <p:attrNameLst>
                                          <p:attrName>style.visibility</p:attrName>
                                        </p:attrNameLst>
                                      </p:cBhvr>
                                      <p:to>
                                        <p:strVal val="visible"/>
                                      </p:to>
                                    </p:set>
                                    <p:animEffect transition="in" filter="blinds(horizontal)">
                                      <p:cBhvr>
                                        <p:cTn id="27" dur="500"/>
                                        <p:tgtEl>
                                          <p:spTgt spid="7086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08611">
                                            <p:txEl>
                                              <p:pRg st="4" end="4"/>
                                            </p:txEl>
                                          </p:spTgt>
                                        </p:tgtEl>
                                        <p:attrNameLst>
                                          <p:attrName>style.visibility</p:attrName>
                                        </p:attrNameLst>
                                      </p:cBhvr>
                                      <p:to>
                                        <p:strVal val="visible"/>
                                      </p:to>
                                    </p:set>
                                    <p:animEffect transition="in" filter="blinds(horizontal)">
                                      <p:cBhvr>
                                        <p:cTn id="32" dur="500"/>
                                        <p:tgtEl>
                                          <p:spTgt spid="70861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08611">
                                            <p:txEl>
                                              <p:pRg st="5" end="5"/>
                                            </p:txEl>
                                          </p:spTgt>
                                        </p:tgtEl>
                                        <p:attrNameLst>
                                          <p:attrName>style.visibility</p:attrName>
                                        </p:attrNameLst>
                                      </p:cBhvr>
                                      <p:to>
                                        <p:strVal val="visible"/>
                                      </p:to>
                                    </p:set>
                                    <p:animEffect transition="in" filter="blinds(horizontal)">
                                      <p:cBhvr>
                                        <p:cTn id="37" dur="500"/>
                                        <p:tgtEl>
                                          <p:spTgt spid="7086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0" grpId="0"/>
      <p:bldP spid="708611" grpId="0" build="p"/>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smtClean="0"/>
              <a:t>La Reintegración</a:t>
            </a:r>
          </a:p>
        </p:txBody>
      </p:sp>
      <p:sp>
        <p:nvSpPr>
          <p:cNvPr id="3" name="2 Marcador de contenido"/>
          <p:cNvSpPr>
            <a:spLocks noGrp="1"/>
          </p:cNvSpPr>
          <p:nvPr>
            <p:ph idx="1"/>
          </p:nvPr>
        </p:nvSpPr>
        <p:spPr/>
        <p:txBody>
          <a:bodyPr/>
          <a:lstStyle/>
          <a:p>
            <a:r>
              <a:rPr lang="es-MX" sz="2500" smtClean="0"/>
              <a:t>Lo expuesto en la diapositiva anterior es, por supuesto, una opinión personal, que difiere de la postura tanto de Pasquales como de Saint Martin.</a:t>
            </a:r>
          </a:p>
          <a:p>
            <a:r>
              <a:rPr lang="es-AR" sz="2500" smtClean="0"/>
              <a:t>Desde nuestro punto de vista, para sintetizar, debemos hablar de Reintegración, no de “salvación” y, sobre todo…</a:t>
            </a:r>
          </a:p>
          <a:p>
            <a:r>
              <a:rPr lang="es-AR" sz="2500" smtClean="0"/>
              <a:t>El “yo”, el “ego”, el “individuo”, siempre tan criticado, es, en realidad, el logro más elevado de la evolución y la única vía hacia la Reintegración.</a:t>
            </a:r>
          </a:p>
          <a:p>
            <a:r>
              <a:rPr lang="es-AR" sz="2500" smtClean="0"/>
              <a:t>Pues el yo implica consciencia, consciencia de uno mismo, y esto significa el desarrollo de la autoconsciencia de la Unidad.</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AR" smtClean="0"/>
              <a:t>Pasquales hoy</a:t>
            </a:r>
          </a:p>
        </p:txBody>
      </p:sp>
      <p:sp>
        <p:nvSpPr>
          <p:cNvPr id="3" name="2 Marcador de contenido"/>
          <p:cNvSpPr>
            <a:spLocks noGrp="1"/>
          </p:cNvSpPr>
          <p:nvPr>
            <p:ph idx="4294967295"/>
          </p:nvPr>
        </p:nvSpPr>
        <p:spPr/>
        <p:txBody>
          <a:bodyPr/>
          <a:lstStyle/>
          <a:p>
            <a:r>
              <a:rPr lang="es-MX" sz="2500" smtClean="0"/>
              <a:t>¿Qué valor pueden tener hoy las enseñanzas de Martínez Pasquales y las prácticas de los Elus Cohen?</a:t>
            </a:r>
          </a:p>
          <a:p>
            <a:r>
              <a:rPr lang="es-MX" sz="2500" smtClean="0"/>
              <a:t>Por cierto, es muy dudoso que alguien hoy esté interesado en practicar rituales teúrgicos para invocar, por ejemplo, a San Epifanio.</a:t>
            </a:r>
          </a:p>
          <a:p>
            <a:r>
              <a:rPr lang="es-MX" sz="2500" smtClean="0"/>
              <a:t>Y, en general, el judeocristianismo de Pasquales tiene demasiados componentes arcaicos.</a:t>
            </a:r>
          </a:p>
          <a:p>
            <a:r>
              <a:rPr lang="es-MX" sz="2500" smtClean="0"/>
              <a:t>Sin embargo, a pesar de estas y muchas otras críticas que podrían formularse, los Elus Cohen continún presentando un atractivo que necesitamos explicar…</a:t>
            </a:r>
            <a:endParaRPr lang="es-AR" sz="25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p:txBody>
          <a:bodyPr/>
          <a:lstStyle/>
          <a:p>
            <a:r>
              <a:rPr lang="es-AR" smtClean="0"/>
              <a:t>Pasquales hoy</a:t>
            </a:r>
          </a:p>
        </p:txBody>
      </p:sp>
      <p:sp>
        <p:nvSpPr>
          <p:cNvPr id="3" name="2 Marcador de contenido"/>
          <p:cNvSpPr>
            <a:spLocks noGrp="1"/>
          </p:cNvSpPr>
          <p:nvPr>
            <p:ph idx="4294967295"/>
          </p:nvPr>
        </p:nvSpPr>
        <p:spPr/>
        <p:txBody>
          <a:bodyPr/>
          <a:lstStyle/>
          <a:p>
            <a:r>
              <a:rPr lang="es-MX" sz="2300" smtClean="0"/>
              <a:t>…porque las doctrinas puramente místicas, interiores, como la de Saint Martin, carecen de </a:t>
            </a:r>
            <a:r>
              <a:rPr lang="es-MX" sz="2300" i="1" smtClean="0"/>
              <a:t>vis</a:t>
            </a:r>
            <a:r>
              <a:rPr lang="es-MX" sz="2300" smtClean="0"/>
              <a:t>, de la virtud entendida en sentido Templario, de la virilidad que requiere la teurgia.</a:t>
            </a:r>
          </a:p>
          <a:p>
            <a:r>
              <a:rPr lang="es-MX" sz="2300" smtClean="0"/>
              <a:t>Quien practica la teurgia se dispone en una actitud activa, se “planta” frente a la Creación y autoafirma su yo, operando sobre la Naturaleza.</a:t>
            </a:r>
          </a:p>
          <a:p>
            <a:r>
              <a:rPr lang="es-MX" sz="2300" smtClean="0"/>
              <a:t>En tal sentido, la actitud del teurgo, del “mago iniciático”, tiene muchos puntos de contacto con la del científico experimental.</a:t>
            </a:r>
          </a:p>
          <a:p>
            <a:r>
              <a:rPr lang="es-MX" sz="2300" smtClean="0"/>
              <a:t>Ambos valoran al hombre, ambos buscan operar sobre la Naturaleza y utilizar sus leyes, ambos son activos y no pasivos, ambos buscan las causas para lograr los efectos.</a:t>
            </a:r>
            <a:endParaRPr lang="es-AR" sz="23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2" descr=" :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65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5572" name="Text Box 4"/>
          <p:cNvSpPr txBox="1">
            <a:spLocks noChangeArrowheads="1"/>
          </p:cNvSpPr>
          <p:nvPr/>
        </p:nvSpPr>
        <p:spPr bwMode="auto">
          <a:xfrm>
            <a:off x="76200" y="5713413"/>
            <a:ext cx="89852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t>Por supuesto, habría que modificar y corregir mucho en las enseñanzas de Pasquales,</a:t>
            </a:r>
          </a:p>
          <a:p>
            <a:pPr eaLnBrk="1" hangingPunct="1"/>
            <a:r>
              <a:rPr lang="es-AR"/>
              <a:t>para que estas fuesen realmente viables hoy. Expresándonos en forma masónica,</a:t>
            </a:r>
          </a:p>
          <a:p>
            <a:pPr eaLnBrk="1" hangingPunct="1"/>
            <a:r>
              <a:rPr lang="es-AR"/>
              <a:t>en los Elus Cohen aún falta tallar mucho, pero mucho, la piedra bruta…</a:t>
            </a:r>
            <a:endParaRPr lang="es-ES_tradnl"/>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5572"/>
                                        </p:tgtEl>
                                        <p:attrNameLst>
                                          <p:attrName>style.visibility</p:attrName>
                                        </p:attrNameLst>
                                      </p:cBhvr>
                                      <p:to>
                                        <p:strVal val="visible"/>
                                      </p:to>
                                    </p:set>
                                    <p:animEffect transition="in" filter="fade">
                                      <p:cBhvr>
                                        <p:cTn id="12" dur="2000"/>
                                        <p:tgtEl>
                                          <p:spTgt spid="365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2" grpId="0"/>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9" name="Picture 7" descr="Elu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025" y="0"/>
            <a:ext cx="6175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1720" name="Text Box 8"/>
          <p:cNvSpPr txBox="1">
            <a:spLocks noChangeArrowheads="1"/>
          </p:cNvSpPr>
          <p:nvPr/>
        </p:nvSpPr>
        <p:spPr bwMode="auto">
          <a:xfrm>
            <a:off x="288925" y="1941513"/>
            <a:ext cx="1809750" cy="641350"/>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Símbolo de los</a:t>
            </a:r>
          </a:p>
          <a:p>
            <a:pPr eaLnBrk="1" hangingPunct="1"/>
            <a:r>
              <a:rPr lang="es-AR" b="1">
                <a:ea typeface="Arial Unicode MS" pitchFamily="34" charset="-128"/>
                <a:cs typeface="Arial Unicode MS" pitchFamily="34" charset="-128"/>
              </a:rPr>
              <a:t>Elus Cohen</a:t>
            </a:r>
            <a:endParaRPr lang="es-ES_tradnl" b="1">
              <a:ea typeface="Arial Unicode MS" pitchFamily="34" charset="-128"/>
              <a:cs typeface="Arial Unicode MS" pitchFamily="34" charset="-128"/>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1719"/>
                                        </p:tgtEl>
                                        <p:attrNameLst>
                                          <p:attrName>style.visibility</p:attrName>
                                        </p:attrNameLst>
                                      </p:cBhvr>
                                      <p:to>
                                        <p:strVal val="visible"/>
                                      </p:to>
                                    </p:set>
                                    <p:animEffect transition="in" filter="box(out)">
                                      <p:cBhvr>
                                        <p:cTn id="7" dur="2000"/>
                                        <p:tgtEl>
                                          <p:spTgt spid="3717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1720"/>
                                        </p:tgtEl>
                                        <p:attrNameLst>
                                          <p:attrName>style.visibility</p:attrName>
                                        </p:attrNameLst>
                                      </p:cBhvr>
                                      <p:to>
                                        <p:strVal val="visible"/>
                                      </p:to>
                                    </p:set>
                                    <p:animEffect transition="in" filter="fade">
                                      <p:cBhvr>
                                        <p:cTn id="12" dur="2000"/>
                                        <p:tgtEl>
                                          <p:spTgt spid="371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0" grpId="0" animBg="1"/>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41" name="Picture 5" descr="ob_209458_tableau-univers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5" y="0"/>
            <a:ext cx="6200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2743" name="Text Box 7"/>
          <p:cNvSpPr txBox="1">
            <a:spLocks noChangeArrowheads="1"/>
          </p:cNvSpPr>
          <p:nvPr/>
        </p:nvSpPr>
        <p:spPr bwMode="auto">
          <a:xfrm>
            <a:off x="288925" y="1941513"/>
            <a:ext cx="2076450" cy="915987"/>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Una versión del</a:t>
            </a:r>
          </a:p>
          <a:p>
            <a:pPr eaLnBrk="1" hangingPunct="1"/>
            <a:r>
              <a:rPr lang="es-AR" b="1">
                <a:ea typeface="Arial Unicode MS" pitchFamily="34" charset="-128"/>
                <a:cs typeface="Arial Unicode MS" pitchFamily="34" charset="-128"/>
              </a:rPr>
              <a:t>Cuadro Universal</a:t>
            </a:r>
          </a:p>
          <a:p>
            <a:pPr eaLnBrk="1" hangingPunct="1"/>
            <a:r>
              <a:rPr lang="es-AR" b="1">
                <a:ea typeface="Arial Unicode MS" pitchFamily="34" charset="-128"/>
                <a:cs typeface="Arial Unicode MS" pitchFamily="34" charset="-128"/>
              </a:rPr>
              <a:t>en francés</a:t>
            </a:r>
            <a:endParaRPr lang="es-ES_tradnl" b="1">
              <a:ea typeface="Arial Unicode MS" pitchFamily="34" charset="-128"/>
              <a:cs typeface="Arial Unicode MS" pitchFamily="34" charset="-128"/>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2741"/>
                                        </p:tgtEl>
                                        <p:attrNameLst>
                                          <p:attrName>style.visibility</p:attrName>
                                        </p:attrNameLst>
                                      </p:cBhvr>
                                      <p:to>
                                        <p:strVal val="visible"/>
                                      </p:to>
                                    </p:set>
                                    <p:animEffect transition="in" filter="box(out)">
                                      <p:cBhvr>
                                        <p:cTn id="7" dur="2000"/>
                                        <p:tgtEl>
                                          <p:spTgt spid="3727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2743"/>
                                        </p:tgtEl>
                                        <p:attrNameLst>
                                          <p:attrName>style.visibility</p:attrName>
                                        </p:attrNameLst>
                                      </p:cBhvr>
                                      <p:to>
                                        <p:strVal val="visible"/>
                                      </p:to>
                                    </p:set>
                                    <p:animEffect transition="in" filter="fade">
                                      <p:cBhvr>
                                        <p:cTn id="12" dur="2000"/>
                                        <p:tgtEl>
                                          <p:spTgt spid="372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43" grpId="0" animBg="1"/>
    </p:bld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66" name="Picture 6" descr="figu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75" y="0"/>
            <a:ext cx="5597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3769" name="Text Box 9"/>
          <p:cNvSpPr txBox="1">
            <a:spLocks noChangeArrowheads="1"/>
          </p:cNvSpPr>
          <p:nvPr/>
        </p:nvSpPr>
        <p:spPr bwMode="auto">
          <a:xfrm>
            <a:off x="76200" y="1752600"/>
            <a:ext cx="2076450" cy="915988"/>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Una versión del</a:t>
            </a:r>
          </a:p>
          <a:p>
            <a:pPr eaLnBrk="1" hangingPunct="1"/>
            <a:r>
              <a:rPr lang="es-AR" b="1">
                <a:ea typeface="Arial Unicode MS" pitchFamily="34" charset="-128"/>
                <a:cs typeface="Arial Unicode MS" pitchFamily="34" charset="-128"/>
              </a:rPr>
              <a:t>Cuadro Universal</a:t>
            </a:r>
          </a:p>
          <a:p>
            <a:pPr eaLnBrk="1" hangingPunct="1"/>
            <a:r>
              <a:rPr lang="es-AR" b="1">
                <a:ea typeface="Arial Unicode MS" pitchFamily="34" charset="-128"/>
                <a:cs typeface="Arial Unicode MS" pitchFamily="34" charset="-128"/>
              </a:rPr>
              <a:t>en italiano</a:t>
            </a:r>
            <a:endParaRPr lang="es-ES_tradnl" b="1">
              <a:ea typeface="Arial Unicode MS" pitchFamily="34" charset="-128"/>
              <a:cs typeface="Arial Unicode MS" pitchFamily="34" charset="-128"/>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3766"/>
                                        </p:tgtEl>
                                        <p:attrNameLst>
                                          <p:attrName>style.visibility</p:attrName>
                                        </p:attrNameLst>
                                      </p:cBhvr>
                                      <p:to>
                                        <p:strVal val="visible"/>
                                      </p:to>
                                    </p:set>
                                    <p:animEffect transition="in" filter="box(out)">
                                      <p:cBhvr>
                                        <p:cTn id="7" dur="2000"/>
                                        <p:tgtEl>
                                          <p:spTgt spid="3737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3769"/>
                                        </p:tgtEl>
                                        <p:attrNameLst>
                                          <p:attrName>style.visibility</p:attrName>
                                        </p:attrNameLst>
                                      </p:cBhvr>
                                      <p:to>
                                        <p:strVal val="visible"/>
                                      </p:to>
                                    </p:set>
                                    <p:animEffect transition="in" filter="fade">
                                      <p:cBhvr>
                                        <p:cTn id="12" dur="2000"/>
                                        <p:tgtEl>
                                          <p:spTgt spid="373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9" grpId="0" animBg="1"/>
    </p:bldLst>
  </p:timing>
</p:sld>
</file>

<file path=ppt/slides/slide3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0418" name="Rectangle 2"/>
          <p:cNvSpPr>
            <a:spLocks noGrp="1" noChangeArrowheads="1"/>
          </p:cNvSpPr>
          <p:nvPr>
            <p:ph type="title" idx="4294967295"/>
          </p:nvPr>
        </p:nvSpPr>
        <p:spPr>
          <a:xfrm>
            <a:off x="533400" y="228600"/>
            <a:ext cx="8229600" cy="1139825"/>
          </a:xfrm>
        </p:spPr>
        <p:txBody>
          <a:bodyPr/>
          <a:lstStyle/>
          <a:p>
            <a:pPr eaLnBrk="1" hangingPunct="1"/>
            <a:r>
              <a:rPr lang="es-AR" smtClean="0"/>
              <a:t>12. Instrucción</a:t>
            </a:r>
            <a:endParaRPr lang="es-ES_tradnl" smtClean="0"/>
          </a:p>
        </p:txBody>
      </p:sp>
      <p:pic>
        <p:nvPicPr>
          <p:cNvPr id="5" name="Picture 5" descr="indeprehensus: King Solomon’s Magical Cir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566863"/>
            <a:ext cx="3733800" cy="513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0418"/>
                                        </p:tgtEl>
                                        <p:attrNameLst>
                                          <p:attrName>style.visibility</p:attrName>
                                        </p:attrNameLst>
                                      </p:cBhvr>
                                      <p:to>
                                        <p:strVal val="visible"/>
                                      </p:to>
                                    </p:set>
                                    <p:animEffect transition="in" filter="blinds(horizontal)">
                                      <p:cBhvr>
                                        <p:cTn id="7" dur="500"/>
                                        <p:tgtEl>
                                          <p:spTgt spid="7004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8" grpId="0" autoUpdateAnimBg="0"/>
    </p:bld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2600" smtClean="0"/>
              <a:t>Los temas principales abordados en este grado son…</a:t>
            </a:r>
            <a:endParaRPr lang="es-ES_tradnl" sz="2600" smtClean="0"/>
          </a:p>
        </p:txBody>
      </p:sp>
      <p:sp>
        <p:nvSpPr>
          <p:cNvPr id="521219" name="Rectangle 3"/>
          <p:cNvSpPr>
            <a:spLocks noGrp="1" noChangeArrowheads="1"/>
          </p:cNvSpPr>
          <p:nvPr>
            <p:ph type="body" idx="1"/>
          </p:nvPr>
        </p:nvSpPr>
        <p:spPr>
          <a:xfrm>
            <a:off x="457200" y="1417638"/>
            <a:ext cx="8229600" cy="4525962"/>
          </a:xfrm>
        </p:spPr>
        <p:txBody>
          <a:bodyPr/>
          <a:lstStyle/>
          <a:p>
            <a:pPr marL="0" indent="0" eaLnBrk="1" hangingPunct="1">
              <a:lnSpc>
                <a:spcPct val="80000"/>
              </a:lnSpc>
              <a:buFontTx/>
              <a:buNone/>
            </a:pPr>
            <a:endParaRPr lang="es-ES" sz="2000" smtClean="0"/>
          </a:p>
          <a:p>
            <a:pPr marL="0" indent="0" eaLnBrk="1" hangingPunct="1">
              <a:lnSpc>
                <a:spcPct val="80000"/>
              </a:lnSpc>
            </a:pPr>
            <a:r>
              <a:rPr lang="es-ES" sz="2300" i="1" smtClean="0"/>
              <a:t> El Templo de Salomón y las dos columnas, estas últimas como símbolo de la dualidad, ya estudiados</a:t>
            </a:r>
          </a:p>
          <a:p>
            <a:pPr marL="0" indent="0" eaLnBrk="1" hangingPunct="1">
              <a:lnSpc>
                <a:spcPct val="80000"/>
              </a:lnSpc>
            </a:pPr>
            <a:r>
              <a:rPr lang="es-ES" sz="2300" i="1" smtClean="0"/>
              <a:t> La Sophia, el matrimonio alquímico y el androginato primitivo, también estudiados</a:t>
            </a:r>
          </a:p>
          <a:p>
            <a:pPr marL="0" indent="0" eaLnBrk="1" hangingPunct="1">
              <a:lnSpc>
                <a:spcPct val="80000"/>
              </a:lnSpc>
            </a:pPr>
            <a:r>
              <a:rPr lang="es-ES" sz="2300" i="1" smtClean="0"/>
              <a:t> El tiempo cíclico</a:t>
            </a:r>
          </a:p>
          <a:p>
            <a:pPr marL="0" indent="0" eaLnBrk="1" hangingPunct="1">
              <a:lnSpc>
                <a:spcPct val="80000"/>
              </a:lnSpc>
            </a:pPr>
            <a:r>
              <a:rPr lang="es-ES" sz="2300" i="1" smtClean="0"/>
              <a:t> La montaña simbólica</a:t>
            </a:r>
          </a:p>
          <a:p>
            <a:pPr marL="0" indent="0" eaLnBrk="1" hangingPunct="1">
              <a:lnSpc>
                <a:spcPct val="80000"/>
              </a:lnSpc>
            </a:pPr>
            <a:r>
              <a:rPr lang="es-ES" sz="2300" i="1" smtClean="0"/>
              <a:t> El Ánima Mundi</a:t>
            </a:r>
          </a:p>
          <a:p>
            <a:pPr marL="0" indent="0" eaLnBrk="1" hangingPunct="1">
              <a:lnSpc>
                <a:spcPct val="80000"/>
              </a:lnSpc>
            </a:pPr>
            <a:r>
              <a:rPr lang="es-ES" sz="2300" i="1" smtClean="0"/>
              <a:t> Las tres “vestimentas” cabalísticas</a:t>
            </a:r>
          </a:p>
          <a:p>
            <a:pPr marL="0" indent="0" eaLnBrk="1" hangingPunct="1">
              <a:lnSpc>
                <a:spcPct val="80000"/>
              </a:lnSpc>
            </a:pPr>
            <a:r>
              <a:rPr lang="es-ES" sz="2300" i="1" smtClean="0"/>
              <a:t> La Unidad</a:t>
            </a:r>
          </a:p>
          <a:p>
            <a:pPr marL="0" indent="0" eaLnBrk="1" hangingPunct="1">
              <a:lnSpc>
                <a:spcPct val="80000"/>
              </a:lnSpc>
            </a:pPr>
            <a:r>
              <a:rPr lang="es-ES" sz="2300" i="1" smtClean="0"/>
              <a:t> El significado de la letra hebrea Hei.</a:t>
            </a:r>
          </a:p>
          <a:p>
            <a:pPr marL="0" indent="0" eaLnBrk="1" hangingPunct="1">
              <a:lnSpc>
                <a:spcPct val="80000"/>
              </a:lnSpc>
            </a:pPr>
            <a:r>
              <a:rPr lang="es-ES" sz="2300" i="1" smtClean="0"/>
              <a:t> La cuaternidad del Sí-Mismo.</a:t>
            </a:r>
          </a:p>
          <a:p>
            <a:pPr marL="0" indent="0" eaLnBrk="1" hangingPunct="1">
              <a:lnSpc>
                <a:spcPct val="80000"/>
              </a:lnSpc>
            </a:pPr>
            <a:r>
              <a:rPr lang="es-ES" sz="2300" i="1" smtClean="0"/>
              <a:t> El simbolismo del arco y de la pirámide.</a:t>
            </a:r>
          </a:p>
          <a:p>
            <a:pPr marL="0" indent="0" eaLnBrk="1" hangingPunct="1">
              <a:lnSpc>
                <a:spcPct val="80000"/>
              </a:lnSpc>
            </a:pPr>
            <a:r>
              <a:rPr lang="es-ES" sz="2300" i="1" smtClean="0"/>
              <a:t> La concepción esotérica de la fraternidad.</a:t>
            </a:r>
          </a:p>
          <a:p>
            <a:pPr marL="0" indent="0" eaLnBrk="1" hangingPunct="1">
              <a:lnSpc>
                <a:spcPct val="80000"/>
              </a:lnSpc>
            </a:pPr>
            <a:endParaRPr lang="es-ES_tradnl" sz="2300" i="1"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ox(out)">
                                      <p:cBhvr>
                                        <p:cTn id="12" dur="20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ox(out)">
                                      <p:cBhvr>
                                        <p:cTn id="17" dur="20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ox(out)">
                                      <p:cBhvr>
                                        <p:cTn id="22" dur="20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ox(out)">
                                      <p:cBhvr>
                                        <p:cTn id="27" dur="20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521219">
                                            <p:txEl>
                                              <p:pRg st="5" end="5"/>
                                            </p:txEl>
                                          </p:spTgt>
                                        </p:tgtEl>
                                        <p:attrNameLst>
                                          <p:attrName>style.visibility</p:attrName>
                                        </p:attrNameLst>
                                      </p:cBhvr>
                                      <p:to>
                                        <p:strVal val="visible"/>
                                      </p:to>
                                    </p:set>
                                    <p:animEffect transition="in" filter="box(out)">
                                      <p:cBhvr>
                                        <p:cTn id="32" dur="2000"/>
                                        <p:tgtEl>
                                          <p:spTgt spid="521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521219">
                                            <p:txEl>
                                              <p:pRg st="6" end="6"/>
                                            </p:txEl>
                                          </p:spTgt>
                                        </p:tgtEl>
                                        <p:attrNameLst>
                                          <p:attrName>style.visibility</p:attrName>
                                        </p:attrNameLst>
                                      </p:cBhvr>
                                      <p:to>
                                        <p:strVal val="visible"/>
                                      </p:to>
                                    </p:set>
                                    <p:animEffect transition="in" filter="box(out)">
                                      <p:cBhvr>
                                        <p:cTn id="37" dur="2000"/>
                                        <p:tgtEl>
                                          <p:spTgt spid="52121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521219">
                                            <p:txEl>
                                              <p:pRg st="7" end="7"/>
                                            </p:txEl>
                                          </p:spTgt>
                                        </p:tgtEl>
                                        <p:attrNameLst>
                                          <p:attrName>style.visibility</p:attrName>
                                        </p:attrNameLst>
                                      </p:cBhvr>
                                      <p:to>
                                        <p:strVal val="visible"/>
                                      </p:to>
                                    </p:set>
                                    <p:animEffect transition="in" filter="box(out)">
                                      <p:cBhvr>
                                        <p:cTn id="42" dur="2000"/>
                                        <p:tgtEl>
                                          <p:spTgt spid="52121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521219">
                                            <p:txEl>
                                              <p:pRg st="8" end="8"/>
                                            </p:txEl>
                                          </p:spTgt>
                                        </p:tgtEl>
                                        <p:attrNameLst>
                                          <p:attrName>style.visibility</p:attrName>
                                        </p:attrNameLst>
                                      </p:cBhvr>
                                      <p:to>
                                        <p:strVal val="visible"/>
                                      </p:to>
                                    </p:set>
                                    <p:animEffect transition="in" filter="box(out)">
                                      <p:cBhvr>
                                        <p:cTn id="47" dur="2000"/>
                                        <p:tgtEl>
                                          <p:spTgt spid="521219">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521219">
                                            <p:txEl>
                                              <p:pRg st="9" end="9"/>
                                            </p:txEl>
                                          </p:spTgt>
                                        </p:tgtEl>
                                        <p:attrNameLst>
                                          <p:attrName>style.visibility</p:attrName>
                                        </p:attrNameLst>
                                      </p:cBhvr>
                                      <p:to>
                                        <p:strVal val="visible"/>
                                      </p:to>
                                    </p:set>
                                    <p:animEffect transition="in" filter="box(out)">
                                      <p:cBhvr>
                                        <p:cTn id="52" dur="2000"/>
                                        <p:tgtEl>
                                          <p:spTgt spid="521219">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521219">
                                            <p:txEl>
                                              <p:pRg st="10" end="10"/>
                                            </p:txEl>
                                          </p:spTgt>
                                        </p:tgtEl>
                                        <p:attrNameLst>
                                          <p:attrName>style.visibility</p:attrName>
                                        </p:attrNameLst>
                                      </p:cBhvr>
                                      <p:to>
                                        <p:strVal val="visible"/>
                                      </p:to>
                                    </p:set>
                                    <p:animEffect transition="in" filter="box(out)">
                                      <p:cBhvr>
                                        <p:cTn id="57" dur="2000"/>
                                        <p:tgtEl>
                                          <p:spTgt spid="521219">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32" fill="hold" grpId="0" nodeType="clickEffect">
                                  <p:stCondLst>
                                    <p:cond delay="0"/>
                                  </p:stCondLst>
                                  <p:childTnLst>
                                    <p:set>
                                      <p:cBhvr>
                                        <p:cTn id="61" dur="1" fill="hold">
                                          <p:stCondLst>
                                            <p:cond delay="0"/>
                                          </p:stCondLst>
                                        </p:cTn>
                                        <p:tgtEl>
                                          <p:spTgt spid="521219">
                                            <p:txEl>
                                              <p:pRg st="11" end="11"/>
                                            </p:txEl>
                                          </p:spTgt>
                                        </p:tgtEl>
                                        <p:attrNameLst>
                                          <p:attrName>style.visibility</p:attrName>
                                        </p:attrNameLst>
                                      </p:cBhvr>
                                      <p:to>
                                        <p:strVal val="visible"/>
                                      </p:to>
                                    </p:set>
                                    <p:animEffect transition="in" filter="box(out)">
                                      <p:cBhvr>
                                        <p:cTn id="62" dur="2000"/>
                                        <p:tgtEl>
                                          <p:spTgt spid="5212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4.bp.blogspot.com/--xn1icdT2zA/TXIl50PMnhI/AAAAAAAADOw/oG56XanZcKc/s1600/Demon%2Best%2BDeus%2BInversus%2Bp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8288" y="-28575"/>
            <a:ext cx="4811712"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152400" y="1905000"/>
            <a:ext cx="258286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Una interesante</a:t>
            </a:r>
          </a:p>
          <a:p>
            <a:pPr eaLnBrk="1" hangingPunct="1"/>
            <a:r>
              <a:rPr lang="es-MX"/>
              <a:t>«visión» de la dualidad</a:t>
            </a:r>
          </a:p>
          <a:p>
            <a:pPr eaLnBrk="1" hangingPunct="1"/>
            <a:r>
              <a:rPr lang="es-MX"/>
              <a:t>que plantea este</a:t>
            </a:r>
          </a:p>
          <a:p>
            <a:pPr eaLnBrk="1" hangingPunct="1"/>
            <a:r>
              <a:rPr lang="es-MX"/>
              <a:t>grado: en el triángulo</a:t>
            </a:r>
          </a:p>
          <a:p>
            <a:pPr eaLnBrk="1" hangingPunct="1"/>
            <a:r>
              <a:rPr lang="es-MX"/>
              <a:t>blanco el ojo está</a:t>
            </a:r>
          </a:p>
          <a:p>
            <a:pPr eaLnBrk="1" hangingPunct="1"/>
            <a:r>
              <a:rPr lang="es-MX"/>
              <a:t>abierto (la consciencia)</a:t>
            </a:r>
          </a:p>
          <a:p>
            <a:pPr eaLnBrk="1" hangingPunct="1"/>
            <a:r>
              <a:rPr lang="es-MX"/>
              <a:t>y en el negro cerrado</a:t>
            </a:r>
          </a:p>
          <a:p>
            <a:pPr eaLnBrk="1" hangingPunct="1"/>
            <a:r>
              <a:rPr lang="es-MX"/>
              <a:t>(el inconsciente)</a:t>
            </a:r>
            <a:endParaRPr lang="es-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3000" smtClean="0"/>
              <a:t>El tiempo cíclico</a:t>
            </a:r>
            <a:endParaRPr lang="es-ES_tradnl" sz="3000" smtClean="0"/>
          </a:p>
        </p:txBody>
      </p:sp>
      <p:sp>
        <p:nvSpPr>
          <p:cNvPr id="521219" name="Rectangle 3"/>
          <p:cNvSpPr>
            <a:spLocks noGrp="1" noChangeArrowheads="1"/>
          </p:cNvSpPr>
          <p:nvPr>
            <p:ph sz="half" idx="1"/>
          </p:nvPr>
        </p:nvSpPr>
        <p:spPr>
          <a:xfrm>
            <a:off x="457200" y="1417638"/>
            <a:ext cx="4114800" cy="4525962"/>
          </a:xfrm>
        </p:spPr>
        <p:txBody>
          <a:bodyPr/>
          <a:lstStyle/>
          <a:p>
            <a:pPr marL="0" indent="0" eaLnBrk="1" hangingPunct="1">
              <a:lnSpc>
                <a:spcPct val="80000"/>
              </a:lnSpc>
              <a:buFontTx/>
              <a:buNone/>
            </a:pPr>
            <a:endParaRPr lang="es-ES" sz="2000" smtClean="0"/>
          </a:p>
          <a:p>
            <a:pPr marL="0" indent="0"/>
            <a:r>
              <a:rPr lang="es-ES_tradnl" altLang="ko-KR" sz="2000" b="1" i="1" smtClean="0">
                <a:ea typeface="굴림" charset="-127"/>
              </a:rPr>
              <a:t>Como ya dijimos, la Tradición esotérica considera que el tiempo sagrado es más bien circular que lineal. </a:t>
            </a:r>
          </a:p>
          <a:p>
            <a:pPr marL="0" indent="0"/>
            <a:r>
              <a:rPr lang="es-ES_tradnl" altLang="ko-KR" sz="2000" b="1" i="1" smtClean="0">
                <a:ea typeface="굴림" charset="-127"/>
              </a:rPr>
              <a:t>Los antiguos lo representaban bajo la forma de una serpiente que se muerde la cola, el “Ouroboros”.</a:t>
            </a:r>
          </a:p>
          <a:p>
            <a:pPr marL="0" indent="0"/>
            <a:r>
              <a:rPr lang="es-AR" altLang="ko-KR" sz="2000" b="1" i="1" smtClean="0">
                <a:ea typeface="굴림" charset="-127"/>
              </a:rPr>
              <a:t>Las simbólicas cuatro edades de los antiguos (de oro, de plata, de bronce y de hierro) eran una expresión de este fluir cíclico del tiempo, que constantemente vuelve sobre sí mismo y reinicia el ciclo.</a:t>
            </a:r>
            <a:endParaRPr lang="es-ES_tradnl" sz="2000" b="1" i="1" smtClean="0"/>
          </a:p>
        </p:txBody>
      </p:sp>
      <p:pic>
        <p:nvPicPr>
          <p:cNvPr id="377860" name="Picture 4" descr="Symboli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0" y="1905000"/>
            <a:ext cx="4089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ox(out)">
                                      <p:cBhvr>
                                        <p:cTn id="12" dur="20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ox(out)">
                                      <p:cBhvr>
                                        <p:cTn id="17" dur="20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ox(out)">
                                      <p:cBhvr>
                                        <p:cTn id="22" dur="20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377860"/>
                                        </p:tgtEl>
                                        <p:attrNameLst>
                                          <p:attrName>style.visibility</p:attrName>
                                        </p:attrNameLst>
                                      </p:cBhvr>
                                      <p:to>
                                        <p:strVal val="visible"/>
                                      </p:to>
                                    </p:set>
                                    <p:animEffect transition="in" filter="box(out)">
                                      <p:cBhvr>
                                        <p:cTn id="27" dur="2000"/>
                                        <p:tgtEl>
                                          <p:spTgt spid="377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idx="4294967295"/>
          </p:nvPr>
        </p:nvSpPr>
        <p:spPr/>
        <p:txBody>
          <a:bodyPr/>
          <a:lstStyle/>
          <a:p>
            <a:pPr eaLnBrk="1" hangingPunct="1"/>
            <a:r>
              <a:rPr lang="es-ES" sz="3000" smtClean="0"/>
              <a:t>El tiempo cíclico</a:t>
            </a:r>
            <a:endParaRPr lang="es-ES_tradnl" sz="3000" smtClean="0"/>
          </a:p>
        </p:txBody>
      </p:sp>
      <p:sp>
        <p:nvSpPr>
          <p:cNvPr id="521219" name="Rectangle 3"/>
          <p:cNvSpPr>
            <a:spLocks noGrp="1" noChangeArrowheads="1"/>
          </p:cNvSpPr>
          <p:nvPr>
            <p:ph sz="half" idx="4294967295"/>
          </p:nvPr>
        </p:nvSpPr>
        <p:spPr>
          <a:xfrm>
            <a:off x="457200" y="1417638"/>
            <a:ext cx="4114800" cy="4525962"/>
          </a:xfrm>
        </p:spPr>
        <p:txBody>
          <a:bodyPr/>
          <a:lstStyle/>
          <a:p>
            <a:pPr marL="0" indent="0" eaLnBrk="1" hangingPunct="1">
              <a:lnSpc>
                <a:spcPct val="80000"/>
              </a:lnSpc>
              <a:buFontTx/>
              <a:buNone/>
            </a:pPr>
            <a:endParaRPr lang="es-ES" sz="2000" smtClean="0"/>
          </a:p>
          <a:p>
            <a:pPr marL="0" indent="0"/>
            <a:r>
              <a:rPr lang="es-ES_tradnl" altLang="ko-KR" sz="2000" b="1" i="1" smtClean="0">
                <a:ea typeface="굴림" charset="-127"/>
              </a:rPr>
              <a:t>Sin embargo, debemos aclarar que el verdadero símbolo del Tiempo dentro de la Tradición no es tanto el círculo sino la espiral.</a:t>
            </a:r>
          </a:p>
          <a:p>
            <a:pPr marL="0" indent="0"/>
            <a:r>
              <a:rPr lang="es-AR" altLang="ko-KR" sz="2000" b="1" i="1" smtClean="0">
                <a:ea typeface="굴림" charset="-127"/>
              </a:rPr>
              <a:t>La eterna repetición del círculo originaría monotonía, un eterno retorno siempre repetido, donde no habría lugar para la evolución.</a:t>
            </a:r>
          </a:p>
          <a:p>
            <a:pPr marL="0" indent="0"/>
            <a:r>
              <a:rPr lang="es-AR" altLang="ko-KR" sz="2000" b="1" i="1" smtClean="0">
                <a:ea typeface="굴림" charset="-127"/>
              </a:rPr>
              <a:t>Por el contrario, la espiral muestra ciclos que se repiten, pero siempre en un nivel más elevado de manifestación.</a:t>
            </a:r>
            <a:endParaRPr lang="es-ES_tradnl" sz="2000" b="1" i="1" smtClean="0"/>
          </a:p>
        </p:txBody>
      </p:sp>
      <p:pic>
        <p:nvPicPr>
          <p:cNvPr id="435206" name="Picture 6" descr="L8M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9175" y="1304925"/>
            <a:ext cx="4010025"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ox(out)">
                                      <p:cBhvr>
                                        <p:cTn id="12" dur="20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ox(out)">
                                      <p:cBhvr>
                                        <p:cTn id="17" dur="20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ox(out)">
                                      <p:cBhvr>
                                        <p:cTn id="22" dur="20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35206"/>
                                        </p:tgtEl>
                                        <p:attrNameLst>
                                          <p:attrName>style.visibility</p:attrName>
                                        </p:attrNameLst>
                                      </p:cBhvr>
                                      <p:to>
                                        <p:strVal val="visible"/>
                                      </p:to>
                                    </p:set>
                                    <p:animEffect transition="in" filter="box(out)">
                                      <p:cBhvr>
                                        <p:cTn id="27" dur="2000"/>
                                        <p:tgtEl>
                                          <p:spTgt spid="435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idx="4294967295"/>
          </p:nvPr>
        </p:nvSpPr>
        <p:spPr/>
        <p:txBody>
          <a:bodyPr/>
          <a:lstStyle/>
          <a:p>
            <a:pPr eaLnBrk="1" hangingPunct="1"/>
            <a:r>
              <a:rPr lang="es-ES" sz="3000" smtClean="0"/>
              <a:t>La montaña simbólica</a:t>
            </a:r>
            <a:endParaRPr lang="es-ES_tradnl" sz="3000" smtClean="0"/>
          </a:p>
        </p:txBody>
      </p:sp>
      <p:sp>
        <p:nvSpPr>
          <p:cNvPr id="521219" name="Rectangle 3"/>
          <p:cNvSpPr>
            <a:spLocks noGrp="1" noChangeArrowheads="1"/>
          </p:cNvSpPr>
          <p:nvPr>
            <p:ph sz="half" idx="4294967295"/>
          </p:nvPr>
        </p:nvSpPr>
        <p:spPr>
          <a:xfrm>
            <a:off x="457200" y="1417638"/>
            <a:ext cx="4114800" cy="4525962"/>
          </a:xfrm>
        </p:spPr>
        <p:txBody>
          <a:bodyPr/>
          <a:lstStyle/>
          <a:p>
            <a:pPr marL="0" indent="0" eaLnBrk="1" hangingPunct="1">
              <a:lnSpc>
                <a:spcPct val="80000"/>
              </a:lnSpc>
              <a:buFontTx/>
              <a:buNone/>
            </a:pPr>
            <a:endParaRPr lang="es-ES" sz="2000" smtClean="0"/>
          </a:p>
          <a:p>
            <a:pPr marL="0" indent="0"/>
            <a:r>
              <a:rPr lang="es-ES_tradnl" altLang="ko-KR" sz="2000" b="1" i="1" smtClean="0">
                <a:ea typeface="굴림" charset="-127"/>
              </a:rPr>
              <a:t>La montaña es un símbolo que aparece repetidamente en este grado, en dos formas:</a:t>
            </a:r>
          </a:p>
          <a:p>
            <a:pPr marL="0" indent="0"/>
            <a:r>
              <a:rPr lang="es-AR" altLang="ko-KR" sz="2000" b="1" i="1" smtClean="0">
                <a:ea typeface="굴림" charset="-127"/>
              </a:rPr>
              <a:t>La “montaña tortuosa”, marcada por la dualidad, en cuyo ascenso el Iniciado enfrenta las pruebas de la vida y,</a:t>
            </a:r>
          </a:p>
          <a:p>
            <a:pPr marL="0" indent="0"/>
            <a:r>
              <a:rPr lang="es-ES_tradnl" altLang="ko-KR" sz="2000" b="1" i="1" smtClean="0">
                <a:ea typeface="굴림" charset="-127"/>
              </a:rPr>
              <a:t>La Montaña Celeste, que representa la Inmensidad Celeste, en la cual las siete esferas señalan la distancia que separa al hombre de su Reino perdido.</a:t>
            </a:r>
            <a:endParaRPr lang="es-ES_tradnl" sz="2000" b="1" i="1" smtClean="0"/>
          </a:p>
        </p:txBody>
      </p:sp>
      <p:pic>
        <p:nvPicPr>
          <p:cNvPr id="436234" name="Picture 10" descr="Matterhorn_from_Domh%C3%BCtte_-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688" y="1752600"/>
            <a:ext cx="3948112" cy="471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235" name="Picture 11" descr="DV-onati-fotos-montana-20151109-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5350" y="1371600"/>
            <a:ext cx="40576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237" name="Picture 13" descr="creacion-sujetada-esperanza-texto-5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495425"/>
            <a:ext cx="434340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36234"/>
                                        </p:tgtEl>
                                        <p:attrNameLst>
                                          <p:attrName>style.visibility</p:attrName>
                                        </p:attrNameLst>
                                      </p:cBhvr>
                                      <p:to>
                                        <p:strVal val="visible"/>
                                      </p:to>
                                    </p:set>
                                    <p:animEffect transition="in" filter="box(out)">
                                      <p:cBhvr>
                                        <p:cTn id="12" dur="2000"/>
                                        <p:tgtEl>
                                          <p:spTgt spid="4362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21219">
                                            <p:txEl>
                                              <p:pRg st="1" end="1"/>
                                            </p:txEl>
                                          </p:spTgt>
                                        </p:tgtEl>
                                        <p:attrNameLst>
                                          <p:attrName>style.visibility</p:attrName>
                                        </p:attrNameLst>
                                      </p:cBhvr>
                                      <p:to>
                                        <p:strVal val="visible"/>
                                      </p:to>
                                    </p:set>
                                    <p:animEffect transition="in" filter="box(out)">
                                      <p:cBhvr>
                                        <p:cTn id="17" dur="2000"/>
                                        <p:tgtEl>
                                          <p:spTgt spid="5212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21219">
                                            <p:txEl>
                                              <p:pRg st="2" end="2"/>
                                            </p:txEl>
                                          </p:spTgt>
                                        </p:tgtEl>
                                        <p:attrNameLst>
                                          <p:attrName>style.visibility</p:attrName>
                                        </p:attrNameLst>
                                      </p:cBhvr>
                                      <p:to>
                                        <p:strVal val="visible"/>
                                      </p:to>
                                    </p:set>
                                    <p:animEffect transition="in" filter="box(out)">
                                      <p:cBhvr>
                                        <p:cTn id="22" dur="2000"/>
                                        <p:tgtEl>
                                          <p:spTgt spid="5212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0" presetClass="exit" presetSubtype="0" fill="hold" nodeType="clickEffect">
                                  <p:stCondLst>
                                    <p:cond delay="0"/>
                                  </p:stCondLst>
                                  <p:childTnLst>
                                    <p:animEffect transition="out" filter="wedge">
                                      <p:cBhvr>
                                        <p:cTn id="26" dur="2000"/>
                                        <p:tgtEl>
                                          <p:spTgt spid="436234"/>
                                        </p:tgtEl>
                                      </p:cBhvr>
                                    </p:animEffect>
                                    <p:set>
                                      <p:cBhvr>
                                        <p:cTn id="27" dur="1" fill="hold">
                                          <p:stCondLst>
                                            <p:cond delay="1999"/>
                                          </p:stCondLst>
                                        </p:cTn>
                                        <p:tgtEl>
                                          <p:spTgt spid="43623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36235"/>
                                        </p:tgtEl>
                                        <p:attrNameLst>
                                          <p:attrName>style.visibility</p:attrName>
                                        </p:attrNameLst>
                                      </p:cBhvr>
                                      <p:to>
                                        <p:strVal val="visible"/>
                                      </p:to>
                                    </p:set>
                                    <p:animEffect transition="in" filter="box(out)">
                                      <p:cBhvr>
                                        <p:cTn id="32" dur="2000"/>
                                        <p:tgtEl>
                                          <p:spTgt spid="43623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521219">
                                            <p:txEl>
                                              <p:pRg st="3" end="3"/>
                                            </p:txEl>
                                          </p:spTgt>
                                        </p:tgtEl>
                                        <p:attrNameLst>
                                          <p:attrName>style.visibility</p:attrName>
                                        </p:attrNameLst>
                                      </p:cBhvr>
                                      <p:to>
                                        <p:strVal val="visible"/>
                                      </p:to>
                                    </p:set>
                                    <p:animEffect transition="in" filter="box(out)">
                                      <p:cBhvr>
                                        <p:cTn id="37" dur="2000"/>
                                        <p:tgtEl>
                                          <p:spTgt spid="521219">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0" presetClass="exit" presetSubtype="0" fill="hold" nodeType="clickEffect">
                                  <p:stCondLst>
                                    <p:cond delay="0"/>
                                  </p:stCondLst>
                                  <p:childTnLst>
                                    <p:animEffect transition="out" filter="wedge">
                                      <p:cBhvr>
                                        <p:cTn id="41" dur="2000"/>
                                        <p:tgtEl>
                                          <p:spTgt spid="436235"/>
                                        </p:tgtEl>
                                      </p:cBhvr>
                                    </p:animEffect>
                                    <p:set>
                                      <p:cBhvr>
                                        <p:cTn id="42" dur="1" fill="hold">
                                          <p:stCondLst>
                                            <p:cond delay="1999"/>
                                          </p:stCondLst>
                                        </p:cTn>
                                        <p:tgtEl>
                                          <p:spTgt spid="436235"/>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436237"/>
                                        </p:tgtEl>
                                        <p:attrNameLst>
                                          <p:attrName>style.visibility</p:attrName>
                                        </p:attrNameLst>
                                      </p:cBhvr>
                                      <p:to>
                                        <p:strVal val="visible"/>
                                      </p:to>
                                    </p:set>
                                    <p:animEffect transition="in" filter="box(out)">
                                      <p:cBhvr>
                                        <p:cTn id="47" dur="2000"/>
                                        <p:tgtEl>
                                          <p:spTgt spid="436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idx="4294967295"/>
          </p:nvPr>
        </p:nvSpPr>
        <p:spPr/>
        <p:txBody>
          <a:bodyPr/>
          <a:lstStyle/>
          <a:p>
            <a:pPr eaLnBrk="1" hangingPunct="1"/>
            <a:r>
              <a:rPr lang="es-AR" sz="3000" smtClean="0"/>
              <a:t>El Ánima Mundi</a:t>
            </a:r>
            <a:endParaRPr lang="es-ES_tradnl" sz="3000" smtClean="0"/>
          </a:p>
        </p:txBody>
      </p:sp>
      <p:sp>
        <p:nvSpPr>
          <p:cNvPr id="521219" name="Rectangle 3"/>
          <p:cNvSpPr>
            <a:spLocks noGrp="1" noChangeArrowheads="1"/>
          </p:cNvSpPr>
          <p:nvPr>
            <p:ph sz="half" idx="4294967295"/>
          </p:nvPr>
        </p:nvSpPr>
        <p:spPr>
          <a:xfrm>
            <a:off x="381000" y="1295400"/>
            <a:ext cx="4114800" cy="4525963"/>
          </a:xfrm>
        </p:spPr>
        <p:txBody>
          <a:bodyPr/>
          <a:lstStyle/>
          <a:p>
            <a:pPr marL="0" indent="0" eaLnBrk="1" hangingPunct="1">
              <a:lnSpc>
                <a:spcPct val="80000"/>
              </a:lnSpc>
              <a:buFontTx/>
              <a:buNone/>
            </a:pPr>
            <a:endParaRPr lang="es-ES" sz="2000" smtClean="0"/>
          </a:p>
          <a:p>
            <a:pPr marL="0" indent="0"/>
            <a:r>
              <a:rPr lang="es-ES_tradnl" altLang="ko-KR" sz="2000" smtClean="0">
                <a:ea typeface="굴림" charset="-127"/>
              </a:rPr>
              <a:t>El </a:t>
            </a:r>
            <a:r>
              <a:rPr lang="es-ES_tradnl" altLang="ko-KR" sz="2000" b="1" smtClean="0">
                <a:ea typeface="굴림" charset="-127"/>
              </a:rPr>
              <a:t>alma del mundo</a:t>
            </a:r>
            <a:r>
              <a:rPr lang="es-ES_tradnl" altLang="ko-KR" sz="2000" smtClean="0">
                <a:ea typeface="굴림" charset="-127"/>
              </a:rPr>
              <a:t> (en latín: </a:t>
            </a:r>
            <a:r>
              <a:rPr lang="es-ES_tradnl" altLang="ko-KR" sz="2000" i="1" smtClean="0">
                <a:ea typeface="굴림" charset="-127"/>
              </a:rPr>
              <a:t>anima mundi</a:t>
            </a:r>
            <a:r>
              <a:rPr lang="es-ES_tradnl" altLang="ko-KR" sz="2000" smtClean="0">
                <a:ea typeface="굴림" charset="-127"/>
              </a:rPr>
              <a:t>) fue proclamada por algunos filósofos antiguos como lo subyacente en toda la naturaleza. </a:t>
            </a:r>
          </a:p>
          <a:p>
            <a:pPr marL="0" indent="0"/>
            <a:r>
              <a:rPr lang="es-ES_tradnl" altLang="ko-KR" sz="2000" smtClean="0">
                <a:ea typeface="굴림" charset="-127"/>
              </a:rPr>
              <a:t>Es lo que anima la naturaleza de todas las cosas, otorgándoles vida y consciencia.</a:t>
            </a:r>
            <a:endParaRPr lang="es-ES_tradnl" altLang="ko-KR" sz="2000" b="1" i="1" smtClean="0">
              <a:ea typeface="굴림" charset="-127"/>
            </a:endParaRPr>
          </a:p>
          <a:p>
            <a:pPr marL="0" indent="0"/>
            <a:r>
              <a:rPr lang="es-ES_tradnl" sz="2000" smtClean="0"/>
              <a:t>La idea se originó con Platón y también está presente en doctrinas orientales como el Brahman y el Atman en el hinduismo. </a:t>
            </a:r>
          </a:p>
          <a:p>
            <a:pPr marL="0" indent="0"/>
            <a:r>
              <a:rPr lang="es-ES_tradnl" sz="2000" smtClean="0"/>
              <a:t>Para los estoicos era la única fuerza vital presente en el universo. </a:t>
            </a:r>
          </a:p>
        </p:txBody>
      </p:sp>
      <p:pic>
        <p:nvPicPr>
          <p:cNvPr id="437256" name="Picture 8" descr="Anima-Mundi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588" y="1371600"/>
            <a:ext cx="3173412"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21219">
                                            <p:txEl>
                                              <p:pRg st="1" end="1"/>
                                            </p:txEl>
                                          </p:spTgt>
                                        </p:tgtEl>
                                        <p:attrNameLst>
                                          <p:attrName>style.visibility</p:attrName>
                                        </p:attrNameLst>
                                      </p:cBhvr>
                                      <p:to>
                                        <p:strVal val="visible"/>
                                      </p:to>
                                    </p:set>
                                    <p:animEffect transition="in" filter="box(out)">
                                      <p:cBhvr>
                                        <p:cTn id="12" dur="2000"/>
                                        <p:tgtEl>
                                          <p:spTgt spid="521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21219">
                                            <p:txEl>
                                              <p:pRg st="2" end="2"/>
                                            </p:txEl>
                                          </p:spTgt>
                                        </p:tgtEl>
                                        <p:attrNameLst>
                                          <p:attrName>style.visibility</p:attrName>
                                        </p:attrNameLst>
                                      </p:cBhvr>
                                      <p:to>
                                        <p:strVal val="visible"/>
                                      </p:to>
                                    </p:set>
                                    <p:animEffect transition="in" filter="box(out)">
                                      <p:cBhvr>
                                        <p:cTn id="17" dur="2000"/>
                                        <p:tgtEl>
                                          <p:spTgt spid="521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21219">
                                            <p:txEl>
                                              <p:pRg st="3" end="3"/>
                                            </p:txEl>
                                          </p:spTgt>
                                        </p:tgtEl>
                                        <p:attrNameLst>
                                          <p:attrName>style.visibility</p:attrName>
                                        </p:attrNameLst>
                                      </p:cBhvr>
                                      <p:to>
                                        <p:strVal val="visible"/>
                                      </p:to>
                                    </p:set>
                                    <p:animEffect transition="in" filter="box(out)">
                                      <p:cBhvr>
                                        <p:cTn id="22" dur="2000"/>
                                        <p:tgtEl>
                                          <p:spTgt spid="521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521219">
                                            <p:txEl>
                                              <p:pRg st="4" end="4"/>
                                            </p:txEl>
                                          </p:spTgt>
                                        </p:tgtEl>
                                        <p:attrNameLst>
                                          <p:attrName>style.visibility</p:attrName>
                                        </p:attrNameLst>
                                      </p:cBhvr>
                                      <p:to>
                                        <p:strVal val="visible"/>
                                      </p:to>
                                    </p:set>
                                    <p:animEffect transition="in" filter="box(out)">
                                      <p:cBhvr>
                                        <p:cTn id="27" dur="2000"/>
                                        <p:tgtEl>
                                          <p:spTgt spid="521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37256"/>
                                        </p:tgtEl>
                                        <p:attrNameLst>
                                          <p:attrName>style.visibility</p:attrName>
                                        </p:attrNameLst>
                                      </p:cBhvr>
                                      <p:to>
                                        <p:strVal val="visible"/>
                                      </p:to>
                                    </p:set>
                                    <p:animEffect transition="in" filter="box(out)">
                                      <p:cBhvr>
                                        <p:cTn id="32" dur="2000"/>
                                        <p:tgtEl>
                                          <p:spTgt spid="437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p:bldP spid="521219" grpId="0" build="p"/>
    </p:bld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941" name="Picture 13" descr="53827-a_view_of_the_mountain_pass_called_the_notch_of_the_white_mountans_28crawford_notch29-1839-thomas_co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8388"/>
            <a:ext cx="9144000" cy="578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942" name="Rectangle 14"/>
          <p:cNvSpPr>
            <a:spLocks noChangeArrowheads="1"/>
          </p:cNvSpPr>
          <p:nvPr/>
        </p:nvSpPr>
        <p:spPr bwMode="auto">
          <a:xfrm>
            <a:off x="0" y="-60325"/>
            <a:ext cx="9067800" cy="166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s-ES_tradnl" sz="1700" b="1" i="1">
                <a:ea typeface="Arial Unicode MS" pitchFamily="34" charset="-128"/>
                <a:cs typeface="Arial Unicode MS" pitchFamily="34" charset="-128"/>
              </a:rPr>
              <a:t>Por tanto, es de resaltar que: este mundo es, de hecho, un ser viviente dotado con alma e inteligencia [...] una entidad única y tangible que contiene, a su vez, a todos los seres vivientes del universo, los cuales por naturaleza propia están todos interconectados. </a:t>
            </a:r>
            <a:r>
              <a:rPr lang="es-ES_tradnl" sz="1700" b="1">
                <a:ea typeface="Arial Unicode MS" pitchFamily="34" charset="-128"/>
                <a:cs typeface="Arial Unicode MS" pitchFamily="34" charset="-128"/>
              </a:rPr>
              <a:t>(Platón, Timeo)</a:t>
            </a:r>
          </a:p>
          <a:p>
            <a:pPr algn="ctr"/>
            <a:r>
              <a:rPr lang="es-ES_tradnl" sz="1700" b="1">
                <a:ea typeface="Arial Unicode MS" pitchFamily="34" charset="-128"/>
                <a:cs typeface="Arial Unicode MS" pitchFamily="34" charset="-128"/>
              </a:rPr>
              <a:t/>
            </a:r>
            <a:br>
              <a:rPr lang="es-ES_tradnl" sz="1700" b="1">
                <a:ea typeface="Arial Unicode MS" pitchFamily="34" charset="-128"/>
                <a:cs typeface="Arial Unicode MS" pitchFamily="34" charset="-128"/>
              </a:rPr>
            </a:br>
            <a:endParaRPr lang="es-ES_tradnl" sz="1700" b="1">
              <a:ea typeface="Arial Unicode MS" pitchFamily="34" charset="-128"/>
              <a:cs typeface="Arial Unicode MS" pitchFamily="34" charset="-128"/>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80941"/>
                                        </p:tgtEl>
                                        <p:attrNameLst>
                                          <p:attrName>style.visibility</p:attrName>
                                        </p:attrNameLst>
                                      </p:cBhvr>
                                      <p:to>
                                        <p:strVal val="visible"/>
                                      </p:to>
                                    </p:set>
                                    <p:animEffect transition="in" filter="box(out)">
                                      <p:cBhvr>
                                        <p:cTn id="7" dur="2000"/>
                                        <p:tgtEl>
                                          <p:spTgt spid="3809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0942"/>
                                        </p:tgtEl>
                                        <p:attrNameLst>
                                          <p:attrName>style.visibility</p:attrName>
                                        </p:attrNameLst>
                                      </p:cBhvr>
                                      <p:to>
                                        <p:strVal val="visible"/>
                                      </p:to>
                                    </p:set>
                                    <p:animEffect transition="in" filter="fade">
                                      <p:cBhvr>
                                        <p:cTn id="12" dur="2000"/>
                                        <p:tgtEl>
                                          <p:spTgt spid="380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42" grpId="0"/>
    </p:bld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nima Mundi - Alchemical Illustration - Artist: Arthea (Elena Frasca Odorizz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425" y="0"/>
            <a:ext cx="4854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381000" y="1752600"/>
            <a:ext cx="2582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El Andrógino Universal,</a:t>
            </a:r>
          </a:p>
          <a:p>
            <a:pPr eaLnBrk="1" hangingPunct="1"/>
            <a:r>
              <a:rPr lang="es-MX"/>
              <a:t>aquí asociado con el</a:t>
            </a:r>
          </a:p>
          <a:p>
            <a:pPr eaLnBrk="1" hangingPunct="1"/>
            <a:r>
              <a:rPr lang="es-MX" i="1"/>
              <a:t>Ánima Mundi</a:t>
            </a:r>
            <a:endParaRPr lang="es-AR" i="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p:txBody>
          <a:bodyPr/>
          <a:lstStyle/>
          <a:p>
            <a:r>
              <a:rPr lang="es-AR" smtClean="0"/>
              <a:t>Simbolismos en la Iniciación</a:t>
            </a:r>
            <a:endParaRPr lang="es-ES_tradnl" smtClean="0"/>
          </a:p>
        </p:txBody>
      </p:sp>
      <p:sp>
        <p:nvSpPr>
          <p:cNvPr id="443395" name="Rectangle 3"/>
          <p:cNvSpPr>
            <a:spLocks noGrp="1" noChangeArrowheads="1"/>
          </p:cNvSpPr>
          <p:nvPr>
            <p:ph type="body" idx="1"/>
          </p:nvPr>
        </p:nvSpPr>
        <p:spPr>
          <a:xfrm>
            <a:off x="457200" y="1600200"/>
            <a:ext cx="8229600" cy="4648200"/>
          </a:xfrm>
        </p:spPr>
        <p:txBody>
          <a:bodyPr/>
          <a:lstStyle/>
          <a:p>
            <a:pPr>
              <a:lnSpc>
                <a:spcPct val="90000"/>
              </a:lnSpc>
            </a:pPr>
            <a:r>
              <a:rPr lang="es-AR" sz="2400" smtClean="0"/>
              <a:t>P.: ¿Cómo fuiste recibido?</a:t>
            </a:r>
          </a:p>
          <a:p>
            <a:pPr>
              <a:lnSpc>
                <a:spcPct val="90000"/>
              </a:lnSpc>
            </a:pPr>
            <a:r>
              <a:rPr lang="es-AR" sz="2400" smtClean="0"/>
              <a:t>R.: Por un Maestro poderoso, asistido por un Hermano portador de un Libro y un Hermano que llevaba una espada.</a:t>
            </a:r>
          </a:p>
          <a:p>
            <a:pPr>
              <a:lnSpc>
                <a:spcPct val="90000"/>
              </a:lnSpc>
            </a:pPr>
            <a:r>
              <a:rPr lang="es-AR" sz="2400" smtClean="0"/>
              <a:t>P.: ¿Qué representan estas tres personas?</a:t>
            </a:r>
          </a:p>
          <a:p>
            <a:pPr>
              <a:lnSpc>
                <a:spcPct val="90000"/>
              </a:lnSpc>
            </a:pPr>
            <a:r>
              <a:rPr lang="es-AR" sz="2400" smtClean="0"/>
              <a:t>R.: Representan el pensamiento, la palabra y la acción.</a:t>
            </a:r>
          </a:p>
          <a:p>
            <a:pPr>
              <a:lnSpc>
                <a:spcPct val="90000"/>
              </a:lnSpc>
            </a:pPr>
            <a:r>
              <a:rPr lang="es-AR" sz="2400" smtClean="0"/>
              <a:t>P.: ¿A cuál le atribuyes el pensamiento?</a:t>
            </a:r>
          </a:p>
          <a:p>
            <a:pPr>
              <a:lnSpc>
                <a:spcPct val="90000"/>
              </a:lnSpc>
            </a:pPr>
            <a:r>
              <a:rPr lang="es-AR" sz="2400" smtClean="0"/>
              <a:t>R.: Atribuyo el pensamiento a quien me inició, y con ello me otorgó las llaves que abrirán las primeras puertas de la Luz y de la Sabiduría.</a:t>
            </a:r>
          </a:p>
          <a:p>
            <a:pPr>
              <a:lnSpc>
                <a:spcPct val="90000"/>
              </a:lnSpc>
            </a:pPr>
            <a:r>
              <a:rPr lang="es-AR" sz="2400" smtClean="0"/>
              <a:t>P.: ¿A cuál atribuyes la palabra?</a:t>
            </a:r>
          </a:p>
          <a:p>
            <a:pPr>
              <a:lnSpc>
                <a:spcPct val="90000"/>
              </a:lnSpc>
            </a:pPr>
            <a:r>
              <a:rPr lang="es-AR" sz="2400" smtClean="0"/>
              <a:t>R.: Al Hermano que me presentó el Libro.</a:t>
            </a:r>
            <a:endParaRPr lang="es-ES_tradnl"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3394"/>
                                        </p:tgtEl>
                                        <p:attrNameLst>
                                          <p:attrName>style.visibility</p:attrName>
                                        </p:attrNameLst>
                                      </p:cBhvr>
                                      <p:to>
                                        <p:strVal val="visible"/>
                                      </p:to>
                                    </p:set>
                                    <p:animEffect transition="in" filter="blinds(horizontal)">
                                      <p:cBhvr>
                                        <p:cTn id="7" dur="500"/>
                                        <p:tgtEl>
                                          <p:spTgt spid="443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3395">
                                            <p:txEl>
                                              <p:pRg st="0" end="0"/>
                                            </p:txEl>
                                          </p:spTgt>
                                        </p:tgtEl>
                                        <p:attrNameLst>
                                          <p:attrName>style.visibility</p:attrName>
                                        </p:attrNameLst>
                                      </p:cBhvr>
                                      <p:to>
                                        <p:strVal val="visible"/>
                                      </p:to>
                                    </p:set>
                                    <p:animEffect transition="in" filter="blinds(horizontal)">
                                      <p:cBhvr>
                                        <p:cTn id="12" dur="500"/>
                                        <p:tgtEl>
                                          <p:spTgt spid="4433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3395">
                                            <p:txEl>
                                              <p:pRg st="1" end="1"/>
                                            </p:txEl>
                                          </p:spTgt>
                                        </p:tgtEl>
                                        <p:attrNameLst>
                                          <p:attrName>style.visibility</p:attrName>
                                        </p:attrNameLst>
                                      </p:cBhvr>
                                      <p:to>
                                        <p:strVal val="visible"/>
                                      </p:to>
                                    </p:set>
                                    <p:animEffect transition="in" filter="blinds(horizontal)">
                                      <p:cBhvr>
                                        <p:cTn id="17" dur="500"/>
                                        <p:tgtEl>
                                          <p:spTgt spid="4433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3395">
                                            <p:txEl>
                                              <p:pRg st="2" end="2"/>
                                            </p:txEl>
                                          </p:spTgt>
                                        </p:tgtEl>
                                        <p:attrNameLst>
                                          <p:attrName>style.visibility</p:attrName>
                                        </p:attrNameLst>
                                      </p:cBhvr>
                                      <p:to>
                                        <p:strVal val="visible"/>
                                      </p:to>
                                    </p:set>
                                    <p:animEffect transition="in" filter="blinds(horizontal)">
                                      <p:cBhvr>
                                        <p:cTn id="22" dur="500"/>
                                        <p:tgtEl>
                                          <p:spTgt spid="4433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43395">
                                            <p:txEl>
                                              <p:pRg st="3" end="3"/>
                                            </p:txEl>
                                          </p:spTgt>
                                        </p:tgtEl>
                                        <p:attrNameLst>
                                          <p:attrName>style.visibility</p:attrName>
                                        </p:attrNameLst>
                                      </p:cBhvr>
                                      <p:to>
                                        <p:strVal val="visible"/>
                                      </p:to>
                                    </p:set>
                                    <p:animEffect transition="in" filter="blinds(horizontal)">
                                      <p:cBhvr>
                                        <p:cTn id="27" dur="500"/>
                                        <p:tgtEl>
                                          <p:spTgt spid="4433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3395">
                                            <p:txEl>
                                              <p:pRg st="4" end="4"/>
                                            </p:txEl>
                                          </p:spTgt>
                                        </p:tgtEl>
                                        <p:attrNameLst>
                                          <p:attrName>style.visibility</p:attrName>
                                        </p:attrNameLst>
                                      </p:cBhvr>
                                      <p:to>
                                        <p:strVal val="visible"/>
                                      </p:to>
                                    </p:set>
                                    <p:animEffect transition="in" filter="blinds(horizontal)">
                                      <p:cBhvr>
                                        <p:cTn id="32" dur="500"/>
                                        <p:tgtEl>
                                          <p:spTgt spid="44339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43395">
                                            <p:txEl>
                                              <p:pRg st="5" end="5"/>
                                            </p:txEl>
                                          </p:spTgt>
                                        </p:tgtEl>
                                        <p:attrNameLst>
                                          <p:attrName>style.visibility</p:attrName>
                                        </p:attrNameLst>
                                      </p:cBhvr>
                                      <p:to>
                                        <p:strVal val="visible"/>
                                      </p:to>
                                    </p:set>
                                    <p:animEffect transition="in" filter="blinds(horizontal)">
                                      <p:cBhvr>
                                        <p:cTn id="37" dur="500"/>
                                        <p:tgtEl>
                                          <p:spTgt spid="44339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43395">
                                            <p:txEl>
                                              <p:pRg st="6" end="6"/>
                                            </p:txEl>
                                          </p:spTgt>
                                        </p:tgtEl>
                                        <p:attrNameLst>
                                          <p:attrName>style.visibility</p:attrName>
                                        </p:attrNameLst>
                                      </p:cBhvr>
                                      <p:to>
                                        <p:strVal val="visible"/>
                                      </p:to>
                                    </p:set>
                                    <p:animEffect transition="in" filter="blinds(horizontal)">
                                      <p:cBhvr>
                                        <p:cTn id="42" dur="500"/>
                                        <p:tgtEl>
                                          <p:spTgt spid="44339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43395">
                                            <p:txEl>
                                              <p:pRg st="7" end="7"/>
                                            </p:txEl>
                                          </p:spTgt>
                                        </p:tgtEl>
                                        <p:attrNameLst>
                                          <p:attrName>style.visibility</p:attrName>
                                        </p:attrNameLst>
                                      </p:cBhvr>
                                      <p:to>
                                        <p:strVal val="visible"/>
                                      </p:to>
                                    </p:set>
                                    <p:animEffect transition="in" filter="blinds(horizontal)">
                                      <p:cBhvr>
                                        <p:cTn id="47" dur="500"/>
                                        <p:tgtEl>
                                          <p:spTgt spid="4433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4" grpId="0"/>
      <p:bldP spid="443395" grpId="0" build="p"/>
    </p:bld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p:txBody>
          <a:bodyPr/>
          <a:lstStyle/>
          <a:p>
            <a:r>
              <a:rPr lang="es-AR" smtClean="0"/>
              <a:t>Simbolismos en la Iniciación</a:t>
            </a:r>
            <a:endParaRPr lang="es-ES_tradnl" smtClean="0"/>
          </a:p>
        </p:txBody>
      </p:sp>
      <p:sp>
        <p:nvSpPr>
          <p:cNvPr id="444419" name="Rectangle 3"/>
          <p:cNvSpPr>
            <a:spLocks noGrp="1" noChangeArrowheads="1"/>
          </p:cNvSpPr>
          <p:nvPr>
            <p:ph type="body" idx="1"/>
          </p:nvPr>
        </p:nvSpPr>
        <p:spPr>
          <a:xfrm>
            <a:off x="457200" y="1600200"/>
            <a:ext cx="8229600" cy="4648200"/>
          </a:xfrm>
        </p:spPr>
        <p:txBody>
          <a:bodyPr/>
          <a:lstStyle/>
          <a:p>
            <a:pPr>
              <a:lnSpc>
                <a:spcPct val="80000"/>
              </a:lnSpc>
            </a:pPr>
            <a:r>
              <a:rPr lang="es-AR" sz="2800" smtClean="0"/>
              <a:t>P.: ¿A cuál atribuyes la acción?</a:t>
            </a:r>
          </a:p>
          <a:p>
            <a:pPr>
              <a:lnSpc>
                <a:spcPct val="80000"/>
              </a:lnSpc>
            </a:pPr>
            <a:r>
              <a:rPr lang="es-AR" sz="2800" smtClean="0"/>
              <a:t>R.: Atribuyo la acción al que sostenía la espada, símbolo viviente del trabajo activo que el Iniciado debe realizar sobre sí mismo y en el Mundo.</a:t>
            </a:r>
          </a:p>
          <a:p>
            <a:pPr>
              <a:lnSpc>
                <a:spcPct val="80000"/>
              </a:lnSpc>
            </a:pPr>
            <a:r>
              <a:rPr lang="es-AR" sz="2800" smtClean="0"/>
              <a:t>Este intercambio de preguntas y respuestas no es una descripción meramente formal del Ritual de Iniciación.</a:t>
            </a:r>
          </a:p>
          <a:p>
            <a:pPr>
              <a:lnSpc>
                <a:spcPct val="80000"/>
              </a:lnSpc>
            </a:pPr>
            <a:r>
              <a:rPr lang="es-AR" sz="2800" smtClean="0"/>
              <a:t>Por el contrario, presenta un importante simbolismo cabalístico, que se halla sintetizado en el misterio de la letra hebrea Hé o Hei, como veremos a continuación.</a:t>
            </a:r>
            <a:endParaRPr lang="es-ES_tradnl" sz="2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4418"/>
                                        </p:tgtEl>
                                        <p:attrNameLst>
                                          <p:attrName>style.visibility</p:attrName>
                                        </p:attrNameLst>
                                      </p:cBhvr>
                                      <p:to>
                                        <p:strVal val="visible"/>
                                      </p:to>
                                    </p:set>
                                    <p:animEffect transition="in" filter="blinds(horizontal)">
                                      <p:cBhvr>
                                        <p:cTn id="7" dur="500"/>
                                        <p:tgtEl>
                                          <p:spTgt spid="4444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4419">
                                            <p:txEl>
                                              <p:pRg st="0" end="0"/>
                                            </p:txEl>
                                          </p:spTgt>
                                        </p:tgtEl>
                                        <p:attrNameLst>
                                          <p:attrName>style.visibility</p:attrName>
                                        </p:attrNameLst>
                                      </p:cBhvr>
                                      <p:to>
                                        <p:strVal val="visible"/>
                                      </p:to>
                                    </p:set>
                                    <p:animEffect transition="in" filter="blinds(horizontal)">
                                      <p:cBhvr>
                                        <p:cTn id="12" dur="500"/>
                                        <p:tgtEl>
                                          <p:spTgt spid="4444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4419">
                                            <p:txEl>
                                              <p:pRg st="1" end="1"/>
                                            </p:txEl>
                                          </p:spTgt>
                                        </p:tgtEl>
                                        <p:attrNameLst>
                                          <p:attrName>style.visibility</p:attrName>
                                        </p:attrNameLst>
                                      </p:cBhvr>
                                      <p:to>
                                        <p:strVal val="visible"/>
                                      </p:to>
                                    </p:set>
                                    <p:animEffect transition="in" filter="blinds(horizontal)">
                                      <p:cBhvr>
                                        <p:cTn id="17" dur="500"/>
                                        <p:tgtEl>
                                          <p:spTgt spid="4444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4419">
                                            <p:txEl>
                                              <p:pRg st="2" end="2"/>
                                            </p:txEl>
                                          </p:spTgt>
                                        </p:tgtEl>
                                        <p:attrNameLst>
                                          <p:attrName>style.visibility</p:attrName>
                                        </p:attrNameLst>
                                      </p:cBhvr>
                                      <p:to>
                                        <p:strVal val="visible"/>
                                      </p:to>
                                    </p:set>
                                    <p:animEffect transition="in" filter="blinds(horizontal)">
                                      <p:cBhvr>
                                        <p:cTn id="22" dur="500"/>
                                        <p:tgtEl>
                                          <p:spTgt spid="4444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44419">
                                            <p:txEl>
                                              <p:pRg st="3" end="3"/>
                                            </p:txEl>
                                          </p:spTgt>
                                        </p:tgtEl>
                                        <p:attrNameLst>
                                          <p:attrName>style.visibility</p:attrName>
                                        </p:attrNameLst>
                                      </p:cBhvr>
                                      <p:to>
                                        <p:strVal val="visible"/>
                                      </p:to>
                                    </p:set>
                                    <p:animEffect transition="in" filter="blinds(horizontal)">
                                      <p:cBhvr>
                                        <p:cTn id="27" dur="500"/>
                                        <p:tgtEl>
                                          <p:spTgt spid="444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8" grpId="0"/>
      <p:bldP spid="444419" grpId="0" build="p"/>
    </p:bld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b="1" smtClean="0">
                <a:solidFill>
                  <a:schemeClr val="tx1"/>
                </a:solidFill>
              </a:rPr>
              <a:t>La letra he</a:t>
            </a:r>
            <a:endParaRPr lang="es-ES_tradnl" b="1" smtClean="0">
              <a:solidFill>
                <a:schemeClr val="tx1"/>
              </a:solidFill>
            </a:endParaRPr>
          </a:p>
        </p:txBody>
      </p:sp>
      <p:sp>
        <p:nvSpPr>
          <p:cNvPr id="114691" name="Rectangle 3"/>
          <p:cNvSpPr>
            <a:spLocks noGrp="1" noChangeArrowheads="1"/>
          </p:cNvSpPr>
          <p:nvPr>
            <p:ph type="body" sz="half" idx="4294967295"/>
          </p:nvPr>
        </p:nvSpPr>
        <p:spPr>
          <a:xfrm>
            <a:off x="152400" y="1524000"/>
            <a:ext cx="4267200" cy="4525963"/>
          </a:xfrm>
        </p:spPr>
        <p:txBody>
          <a:bodyPr/>
          <a:lstStyle/>
          <a:p>
            <a:r>
              <a:rPr lang="es-ES_tradnl" sz="1800" smtClean="0"/>
              <a:t>Según la Cábala, el ”alma” posee tres medios de expresión, llamados «vestimentas»: el  pensamiento, el habla y la acción. </a:t>
            </a:r>
          </a:p>
          <a:p>
            <a:r>
              <a:rPr lang="es-ES_tradnl" sz="1800" smtClean="0"/>
              <a:t>La vestimenta «superior», el pensamiento, es la expresión del propio intelecto interior y las emociones hacia uno mismo. </a:t>
            </a:r>
          </a:p>
          <a:p>
            <a:r>
              <a:rPr lang="es-ES_tradnl" sz="1800" smtClean="0"/>
              <a:t>El proceso del intelecto y las emociones al volverse conscientes al pensar, es similar al darse a sí mismo (el esencial dominio inconsciente del “alma”) a otro (el propio estado de consciencia). </a:t>
            </a:r>
          </a:p>
          <a:p>
            <a:r>
              <a:rPr lang="es-ES_tradnl" sz="1800" smtClean="0"/>
              <a:t>Las dos vestimentas «inferiores», habla y acción, posibilitan expresarse a los demás. </a:t>
            </a:r>
          </a:p>
        </p:txBody>
      </p:sp>
      <p:sp>
        <p:nvSpPr>
          <p:cNvPr id="386052" name="Rectangle 4"/>
          <p:cNvSpPr>
            <a:spLocks noGrp="1" noChangeArrowheads="1"/>
          </p:cNvSpPr>
          <p:nvPr>
            <p:ph type="body" sz="half" idx="4294967295"/>
          </p:nvPr>
        </p:nvSpPr>
        <p:spPr>
          <a:xfrm>
            <a:off x="4648200" y="1600200"/>
            <a:ext cx="4038600" cy="4525963"/>
          </a:xfrm>
        </p:spPr>
        <p:txBody>
          <a:bodyPr/>
          <a:lstStyle/>
          <a:p>
            <a:endParaRPr lang="es-AR" sz="2400" smtClean="0"/>
          </a:p>
        </p:txBody>
      </p:sp>
      <p:pic>
        <p:nvPicPr>
          <p:cNvPr id="4105" name="Picture 9" descr="LetraH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925" y="1524000"/>
            <a:ext cx="42322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27" dur="500"/>
                                        <p:tgtEl>
                                          <p:spTgt spid="1146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105"/>
                                        </p:tgtEl>
                                        <p:attrNameLst>
                                          <p:attrName>style.visibility</p:attrName>
                                        </p:attrNameLst>
                                      </p:cBhvr>
                                      <p:to>
                                        <p:strVal val="visible"/>
                                      </p:to>
                                    </p:set>
                                    <p:animEffect transition="in" filter="box(out)">
                                      <p:cBhvr>
                                        <p:cTn id="32" dur="2000"/>
                                        <p:tgtEl>
                                          <p:spTgt spid="4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b="1" smtClean="0">
                <a:solidFill>
                  <a:schemeClr val="tx1"/>
                </a:solidFill>
              </a:rPr>
              <a:t>La letra hei</a:t>
            </a:r>
            <a:endParaRPr lang="es-ES_tradnl" b="1" smtClean="0">
              <a:solidFill>
                <a:schemeClr val="tx1"/>
              </a:solidFill>
            </a:endParaRPr>
          </a:p>
        </p:txBody>
      </p:sp>
      <p:sp>
        <p:nvSpPr>
          <p:cNvPr id="114691" name="Rectangle 3"/>
          <p:cNvSpPr>
            <a:spLocks noGrp="1" noChangeArrowheads="1"/>
          </p:cNvSpPr>
          <p:nvPr>
            <p:ph type="body" sz="half" idx="4294967295"/>
          </p:nvPr>
        </p:nvSpPr>
        <p:spPr>
          <a:xfrm>
            <a:off x="152400" y="1219200"/>
            <a:ext cx="4572000" cy="4525963"/>
          </a:xfrm>
        </p:spPr>
        <p:txBody>
          <a:bodyPr/>
          <a:lstStyle/>
          <a:p>
            <a:r>
              <a:rPr lang="es-ES_tradnl" sz="2000" smtClean="0"/>
              <a:t>Las tres líneas con las que se compone la hei, corresponden a estas tres vestimentas: la línea superior horizontal, al pensamiento; la línea vertical derecha, al habla; y el pie suelto a la acción.</a:t>
            </a:r>
          </a:p>
          <a:p>
            <a:r>
              <a:rPr lang="es-ES_tradnl" sz="2000" smtClean="0"/>
              <a:t>La línea horizontal simboliza un estado de ecuanimidad e igualdad. Representa la comprensión de la unidad fundamental de toda la humanidad. Esta comprensión, el plano elevado horizontal de la propia conciencia en relación al otro, configura el "escenario" de las relaciones personales para todo individuo. </a:t>
            </a:r>
          </a:p>
        </p:txBody>
      </p:sp>
      <p:sp>
        <p:nvSpPr>
          <p:cNvPr id="387076" name="Rectangle 4"/>
          <p:cNvSpPr>
            <a:spLocks noGrp="1" noChangeArrowheads="1"/>
          </p:cNvSpPr>
          <p:nvPr>
            <p:ph type="body" sz="half" idx="4294967295"/>
          </p:nvPr>
        </p:nvSpPr>
        <p:spPr>
          <a:xfrm>
            <a:off x="4648200" y="1600200"/>
            <a:ext cx="4038600" cy="4525963"/>
          </a:xfrm>
        </p:spPr>
        <p:txBody>
          <a:bodyPr/>
          <a:lstStyle/>
          <a:p>
            <a:endParaRPr lang="es-AR" sz="2400" smtClean="0"/>
          </a:p>
        </p:txBody>
      </p:sp>
      <p:pic>
        <p:nvPicPr>
          <p:cNvPr id="5127" name="Picture 7" descr="H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371600"/>
            <a:ext cx="34321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5127"/>
                                        </p:tgtEl>
                                        <p:attrNameLst>
                                          <p:attrName>style.visibility</p:attrName>
                                        </p:attrNameLst>
                                      </p:cBhvr>
                                      <p:to>
                                        <p:strVal val="visible"/>
                                      </p:to>
                                    </p:set>
                                    <p:animEffect transition="in" filter="box(out)">
                                      <p:cBhvr>
                                        <p:cTn id="22" dur="20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b="1" smtClean="0">
                <a:solidFill>
                  <a:schemeClr val="tx1"/>
                </a:solidFill>
              </a:rPr>
              <a:t>La letra hei</a:t>
            </a:r>
            <a:endParaRPr lang="es-ES_tradnl" b="1" smtClean="0">
              <a:solidFill>
                <a:schemeClr val="tx1"/>
              </a:solidFill>
            </a:endParaRPr>
          </a:p>
        </p:txBody>
      </p:sp>
      <p:sp>
        <p:nvSpPr>
          <p:cNvPr id="114691" name="Rectangle 3"/>
          <p:cNvSpPr>
            <a:spLocks noGrp="1" noChangeArrowheads="1"/>
          </p:cNvSpPr>
          <p:nvPr>
            <p:ph type="body" sz="half" idx="4294967295"/>
          </p:nvPr>
        </p:nvSpPr>
        <p:spPr>
          <a:xfrm>
            <a:off x="228600" y="1371600"/>
            <a:ext cx="4191000" cy="4525963"/>
          </a:xfrm>
        </p:spPr>
        <p:txBody>
          <a:bodyPr/>
          <a:lstStyle/>
          <a:p>
            <a:r>
              <a:rPr lang="es-ES_tradnl" sz="2000" smtClean="0"/>
              <a:t>Por lo tanto, en el contexto del Ritual de Iniciación de este grado, el Maestro corresponde a la línea horizontal de la Hei (el pensamiento), el Hermano Centinela a la línea vertical (el Libro, la palabra) y el Hermano Iniciado el pie suelto (la espada, la acción).</a:t>
            </a:r>
          </a:p>
          <a:p>
            <a:r>
              <a:rPr lang="es-AR" sz="2000" smtClean="0"/>
              <a:t>Estos tres Oficiales, junto con el Candidato, conforman una cuaternidad.</a:t>
            </a:r>
          </a:p>
          <a:p>
            <a:r>
              <a:rPr lang="es-AR" sz="2000" smtClean="0"/>
              <a:t>El drama iniciático es, por lo tanto, una puesta en escena de la estructura cuaternaria del Sí-Mismo.</a:t>
            </a:r>
            <a:endParaRPr lang="es-ES_tradnl" sz="2000" smtClean="0"/>
          </a:p>
        </p:txBody>
      </p:sp>
      <p:sp>
        <p:nvSpPr>
          <p:cNvPr id="388100" name="Rectangle 4"/>
          <p:cNvSpPr>
            <a:spLocks noGrp="1" noChangeArrowheads="1"/>
          </p:cNvSpPr>
          <p:nvPr>
            <p:ph type="body" sz="half" idx="4294967295"/>
          </p:nvPr>
        </p:nvSpPr>
        <p:spPr>
          <a:xfrm>
            <a:off x="4648200" y="1600200"/>
            <a:ext cx="4038600" cy="4525963"/>
          </a:xfrm>
        </p:spPr>
        <p:txBody>
          <a:bodyPr/>
          <a:lstStyle/>
          <a:p>
            <a:endParaRPr lang="es-AR" sz="2400" smtClean="0"/>
          </a:p>
        </p:txBody>
      </p:sp>
      <p:pic>
        <p:nvPicPr>
          <p:cNvPr id="6152" name="Picture 8" descr="05he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8050" y="1371600"/>
            <a:ext cx="39687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6152"/>
                                        </p:tgtEl>
                                        <p:attrNameLst>
                                          <p:attrName>style.visibility</p:attrName>
                                        </p:attrNameLst>
                                      </p:cBhvr>
                                      <p:to>
                                        <p:strVal val="visible"/>
                                      </p:to>
                                    </p:set>
                                    <p:animEffect transition="in" filter="box(out)">
                                      <p:cBhvr>
                                        <p:cTn id="27" dur="20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7083" name="Picture 11" descr="F01_0_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87083"/>
                                        </p:tgtEl>
                                        <p:attrNameLst>
                                          <p:attrName>style.visibility</p:attrName>
                                        </p:attrNameLst>
                                      </p:cBhvr>
                                      <p:to>
                                        <p:strVal val="visible"/>
                                      </p:to>
                                    </p:set>
                                    <p:animEffect transition="in" filter="box(out)">
                                      <p:cBhvr>
                                        <p:cTn id="7" dur="2000"/>
                                        <p:tgtEl>
                                          <p:spTgt spid="387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CuadroTexto"/>
          <p:cNvSpPr txBox="1">
            <a:spLocks noChangeArrowheads="1"/>
          </p:cNvSpPr>
          <p:nvPr/>
        </p:nvSpPr>
        <p:spPr bwMode="auto">
          <a:xfrm>
            <a:off x="76200" y="228600"/>
            <a:ext cx="3962400" cy="668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Uno de los temas más importantes de este grado es la Unidad. Aunque no sea evidente, la Unidad se relaciona con la noción de la </a:t>
            </a:r>
            <a:r>
              <a:rPr lang="es-MX" i="1">
                <a:ea typeface="Arial Unicode MS" pitchFamily="34" charset="-128"/>
                <a:cs typeface="Arial Unicode MS" pitchFamily="34" charset="-128"/>
              </a:rPr>
              <a:t>máscara</a:t>
            </a:r>
            <a:r>
              <a:rPr lang="es-MX">
                <a:ea typeface="Arial Unicode MS" pitchFamily="34" charset="-128"/>
                <a:cs typeface="Arial Unicode MS" pitchFamily="34" charset="-128"/>
              </a:rPr>
              <a:t>.</a:t>
            </a:r>
            <a:endParaRPr lang="es-MX"/>
          </a:p>
          <a:p>
            <a:pPr eaLnBrk="1" hangingPunct="1"/>
            <a:r>
              <a:rPr lang="es-MX"/>
              <a:t>En efecto, el alma humana está dispersa en innumerables máscaras: esas máscaras son los </a:t>
            </a:r>
            <a:r>
              <a:rPr lang="es-MX" i="1"/>
              <a:t>otros</a:t>
            </a:r>
            <a:r>
              <a:rPr lang="es-MX"/>
              <a:t>. Quizás haya una sola alma, que se busca a sí misma, tanteando </a:t>
            </a:r>
          </a:p>
          <a:p>
            <a:pPr eaLnBrk="1" hangingPunct="1"/>
            <a:r>
              <a:rPr lang="es-MX"/>
              <a:t>desesperadamente, en los rostros (máscaras) de todos.</a:t>
            </a:r>
          </a:p>
          <a:p>
            <a:pPr eaLnBrk="1" hangingPunct="1"/>
            <a:r>
              <a:rPr lang="es-MX"/>
              <a:t>Ese es Malkuth: el reino de las máscaras.</a:t>
            </a:r>
          </a:p>
          <a:p>
            <a:pPr eaLnBrk="1" hangingPunct="1"/>
            <a:r>
              <a:rPr lang="es-MX"/>
              <a:t>Cada vez que formamos la cadena, el alma humana se reconstruye un poco, se reúne un poco lo disperso, las máscaras caen, las células vuelven a ser cuerpo, la</a:t>
            </a:r>
          </a:p>
          <a:p>
            <a:pPr eaLnBrk="1" hangingPunct="1"/>
            <a:r>
              <a:rPr lang="es-MX"/>
              <a:t>consciencia evoluciona.</a:t>
            </a:r>
          </a:p>
          <a:p>
            <a:pPr eaLnBrk="1" hangingPunct="1"/>
            <a:r>
              <a:rPr lang="es-MX"/>
              <a:t>Al formar la cadena los hombres buscan el Hombre.</a:t>
            </a:r>
          </a:p>
          <a:p>
            <a:pPr eaLnBrk="1" hangingPunct="1"/>
            <a:endParaRPr lang="es-AR"/>
          </a:p>
          <a:p>
            <a:pPr eaLnBrk="1" hangingPunct="1"/>
            <a:endParaRPr lang="es-AR"/>
          </a:p>
        </p:txBody>
      </p:sp>
      <p:pic>
        <p:nvPicPr>
          <p:cNvPr id="16390" name="Picture 6" descr="http://img.desmotivaciones.es/201601/sentimientos-mascaras-desmotivacio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4763"/>
            <a:ext cx="4724400"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6390"/>
                                        </p:tgtEl>
                                        <p:attrNameLst>
                                          <p:attrName>style.visibility</p:attrName>
                                        </p:attrNameLst>
                                      </p:cBhvr>
                                      <p:to>
                                        <p:strVal val="visible"/>
                                      </p:to>
                                    </p:set>
                                    <p:animEffect transition="in" filter="box(out)">
                                      <p:cBhvr>
                                        <p:cTn id="7" dur="2000"/>
                                        <p:tgtEl>
                                          <p:spTgt spid="163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fade">
                                      <p:cBhvr>
                                        <p:cTn id="12"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6" name="Text Box 6"/>
          <p:cNvSpPr txBox="1">
            <a:spLocks noChangeArrowheads="1"/>
          </p:cNvSpPr>
          <p:nvPr/>
        </p:nvSpPr>
        <p:spPr bwMode="auto">
          <a:xfrm>
            <a:off x="288925" y="152400"/>
            <a:ext cx="8550275"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sz="1600" b="1" i="1">
                <a:ea typeface="Arial Unicode MS" pitchFamily="34" charset="-128"/>
                <a:cs typeface="Arial Unicode MS" pitchFamily="34" charset="-128"/>
              </a:rPr>
              <a:t>P.: ¿Cuál es el trabajo del Iniciado?</a:t>
            </a:r>
          </a:p>
          <a:p>
            <a:pPr eaLnBrk="1" hangingPunct="1"/>
            <a:r>
              <a:rPr lang="es-AR" sz="1600" b="1" i="1">
                <a:ea typeface="Arial Unicode MS" pitchFamily="34" charset="-128"/>
                <a:cs typeface="Arial Unicode MS" pitchFamily="34" charset="-128"/>
              </a:rPr>
              <a:t>R.: Trabaja para obtener el conocimiento de la subdivisión de la materia terrestre.</a:t>
            </a:r>
          </a:p>
          <a:p>
            <a:pPr eaLnBrk="1" hangingPunct="1"/>
            <a:r>
              <a:rPr lang="es-AR" sz="1600" b="1" i="1">
                <a:ea typeface="Arial Unicode MS" pitchFamily="34" charset="-128"/>
                <a:cs typeface="Arial Unicode MS" pitchFamily="34" charset="-128"/>
              </a:rPr>
              <a:t>P.: ¿Qué enseña esta subdivisión?</a:t>
            </a:r>
          </a:p>
          <a:p>
            <a:pPr eaLnBrk="1" hangingPunct="1"/>
            <a:r>
              <a:rPr lang="es-AR" sz="1600" b="1" i="1">
                <a:ea typeface="Arial Unicode MS" pitchFamily="34" charset="-128"/>
                <a:cs typeface="Arial Unicode MS" pitchFamily="34" charset="-128"/>
              </a:rPr>
              <a:t>R.: El conocimiento de los Principios que componen los cuerpos celestes y los cuerpos particulares que se encuentran sobre la superficie de la Tierra.</a:t>
            </a:r>
          </a:p>
          <a:p>
            <a:pPr eaLnBrk="1" hangingPunct="1"/>
            <a:r>
              <a:rPr lang="es-AR" sz="1600" b="1">
                <a:ea typeface="Arial Unicode MS" pitchFamily="34" charset="-128"/>
                <a:cs typeface="Arial Unicode MS" pitchFamily="34" charset="-128"/>
              </a:rPr>
              <a:t>Estas preguntas y respuestas, absolutamente tradicionales, indican que el estudio de la materia no es “tabú” para el Martinista.</a:t>
            </a:r>
            <a:endParaRPr lang="es-ES_tradnl" sz="1600" b="1">
              <a:ea typeface="Arial Unicode MS" pitchFamily="34" charset="-128"/>
              <a:cs typeface="Arial Unicode MS" pitchFamily="34" charset="-128"/>
            </a:endParaRPr>
          </a:p>
        </p:txBody>
      </p:sp>
      <p:pic>
        <p:nvPicPr>
          <p:cNvPr id="446467" name="Picture 3" descr="clasificacion-materia_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133600"/>
            <a:ext cx="7315200"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99366"/>
                                        </p:tgtEl>
                                        <p:attrNameLst>
                                          <p:attrName>style.visibility</p:attrName>
                                        </p:attrNameLst>
                                      </p:cBhvr>
                                      <p:to>
                                        <p:strVal val="visible"/>
                                      </p:to>
                                    </p:set>
                                    <p:animEffect transition="in" filter="box(out)">
                                      <p:cBhvr>
                                        <p:cTn id="7" dur="2000"/>
                                        <p:tgtEl>
                                          <p:spTgt spid="3993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46467"/>
                                        </p:tgtEl>
                                        <p:attrNameLst>
                                          <p:attrName>style.visibility</p:attrName>
                                        </p:attrNameLst>
                                      </p:cBhvr>
                                      <p:to>
                                        <p:strVal val="visible"/>
                                      </p:to>
                                    </p:set>
                                    <p:animEffect transition="in" filter="box(out)">
                                      <p:cBhvr>
                                        <p:cTn id="12" dur="2000"/>
                                        <p:tgtEl>
                                          <p:spTgt spid="446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6" grpId="0"/>
    </p:bld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2610" name="Picture 2" descr="https://s-media-cache-ak0.pinimg.com/236x/cb/58/39/cb58393bba68ea831f54857e8d0c74d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0"/>
            <a:ext cx="7007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52610"/>
                                        </p:tgtEl>
                                        <p:attrNameLst>
                                          <p:attrName>style.visibility</p:attrName>
                                        </p:attrNameLst>
                                      </p:cBhvr>
                                      <p:to>
                                        <p:strVal val="visible"/>
                                      </p:to>
                                    </p:set>
                                    <p:animEffect transition="in" filter="box(out)">
                                      <p:cBhvr>
                                        <p:cTn id="7" dur="2000"/>
                                        <p:tgtEl>
                                          <p:spTgt spid="452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3000" smtClean="0"/>
              <a:t>La Pirámide</a:t>
            </a:r>
            <a:endParaRPr lang="es-ES_tradnl" sz="3000" smtClean="0"/>
          </a:p>
        </p:txBody>
      </p:sp>
      <p:sp>
        <p:nvSpPr>
          <p:cNvPr id="378883" name="Rectangle 3"/>
          <p:cNvSpPr>
            <a:spLocks noGrp="1" noChangeArrowheads="1"/>
          </p:cNvSpPr>
          <p:nvPr>
            <p:ph sz="half" idx="1"/>
          </p:nvPr>
        </p:nvSpPr>
        <p:spPr>
          <a:xfrm>
            <a:off x="228600" y="1341438"/>
            <a:ext cx="3810000" cy="4525962"/>
          </a:xfrm>
        </p:spPr>
        <p:txBody>
          <a:bodyPr/>
          <a:lstStyle/>
          <a:p>
            <a:pPr marL="0" indent="0" eaLnBrk="1" hangingPunct="1">
              <a:lnSpc>
                <a:spcPct val="80000"/>
              </a:lnSpc>
              <a:buFontTx/>
              <a:buNone/>
            </a:pPr>
            <a:endParaRPr lang="es-ES" sz="1800" smtClean="0"/>
          </a:p>
          <a:p>
            <a:pPr marL="0" indent="0" eaLnBrk="1" hangingPunct="1">
              <a:lnSpc>
                <a:spcPct val="80000"/>
              </a:lnSpc>
            </a:pPr>
            <a:r>
              <a:rPr lang="es-ES" sz="1800" smtClean="0"/>
              <a:t>Recordemos que el Iniciado en este grado es un «Filósofo de la Unidad».</a:t>
            </a:r>
          </a:p>
          <a:p>
            <a:pPr marL="0" indent="0" eaLnBrk="1" hangingPunct="1">
              <a:lnSpc>
                <a:spcPct val="80000"/>
              </a:lnSpc>
            </a:pPr>
            <a:r>
              <a:rPr lang="es-ES" sz="1800" smtClean="0"/>
              <a:t>Téder simboliza este concepto a través de lo que el denomina la «Pirámide», pero que estrictamente hablando es un tetraedro.</a:t>
            </a:r>
          </a:p>
          <a:p>
            <a:pPr marL="0" indent="0" eaLnBrk="1" hangingPunct="1">
              <a:lnSpc>
                <a:spcPct val="80000"/>
              </a:lnSpc>
            </a:pPr>
            <a:r>
              <a:rPr lang="es-ES" sz="1800" i="1" smtClean="0"/>
              <a:t>«El que teniendo base triangular termina en su extremo en un punto único, que representa la Verdad o el Absoluto».</a:t>
            </a:r>
          </a:p>
          <a:p>
            <a:pPr marL="0" indent="0" eaLnBrk="1" hangingPunct="1">
              <a:lnSpc>
                <a:spcPct val="80000"/>
              </a:lnSpc>
            </a:pPr>
            <a:r>
              <a:rPr lang="es-ES" sz="1800" smtClean="0"/>
              <a:t>El tetraedro presenta la particularidad de que cualquier cara individual puede ser tomada como base, y el extremo será indefectiblemente un punto.</a:t>
            </a:r>
          </a:p>
          <a:p>
            <a:pPr marL="0" indent="0" eaLnBrk="1" hangingPunct="1">
              <a:lnSpc>
                <a:spcPct val="80000"/>
              </a:lnSpc>
            </a:pPr>
            <a:r>
              <a:rPr lang="es-ES" sz="1800" smtClean="0"/>
              <a:t>La Verdad, y especialmente la Verdad en materia metafísica, no es el monopolio de ninguna secta, religión u Orden, sino que sus únicos criterios son la razón y la experiencia. </a:t>
            </a:r>
            <a:endParaRPr lang="es-ES_tradnl" sz="1800" smtClean="0"/>
          </a:p>
        </p:txBody>
      </p:sp>
      <p:pic>
        <p:nvPicPr>
          <p:cNvPr id="378892" name="Picture 12" descr="http://www.ditutor.com/geometria_espacio/images/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600200"/>
            <a:ext cx="48958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8883">
                                            <p:txEl>
                                              <p:pRg st="1" end="1"/>
                                            </p:txEl>
                                          </p:spTgt>
                                        </p:tgtEl>
                                        <p:attrNameLst>
                                          <p:attrName>style.visibility</p:attrName>
                                        </p:attrNameLst>
                                      </p:cBhvr>
                                      <p:to>
                                        <p:strVal val="visible"/>
                                      </p:to>
                                    </p:set>
                                    <p:animEffect transition="in" filter="blinds(horizontal)">
                                      <p:cBhvr>
                                        <p:cTn id="12" dur="500"/>
                                        <p:tgtEl>
                                          <p:spTgt spid="3788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78883">
                                            <p:txEl>
                                              <p:pRg st="2" end="2"/>
                                            </p:txEl>
                                          </p:spTgt>
                                        </p:tgtEl>
                                        <p:attrNameLst>
                                          <p:attrName>style.visibility</p:attrName>
                                        </p:attrNameLst>
                                      </p:cBhvr>
                                      <p:to>
                                        <p:strVal val="visible"/>
                                      </p:to>
                                    </p:set>
                                    <p:animEffect transition="in" filter="blinds(horizontal)">
                                      <p:cBhvr>
                                        <p:cTn id="17" dur="500"/>
                                        <p:tgtEl>
                                          <p:spTgt spid="3788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78883">
                                            <p:txEl>
                                              <p:pRg st="3" end="3"/>
                                            </p:txEl>
                                          </p:spTgt>
                                        </p:tgtEl>
                                        <p:attrNameLst>
                                          <p:attrName>style.visibility</p:attrName>
                                        </p:attrNameLst>
                                      </p:cBhvr>
                                      <p:to>
                                        <p:strVal val="visible"/>
                                      </p:to>
                                    </p:set>
                                    <p:animEffect transition="in" filter="blinds(horizontal)">
                                      <p:cBhvr>
                                        <p:cTn id="22" dur="500"/>
                                        <p:tgtEl>
                                          <p:spTgt spid="3788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78883">
                                            <p:txEl>
                                              <p:pRg st="4" end="4"/>
                                            </p:txEl>
                                          </p:spTgt>
                                        </p:tgtEl>
                                        <p:attrNameLst>
                                          <p:attrName>style.visibility</p:attrName>
                                        </p:attrNameLst>
                                      </p:cBhvr>
                                      <p:to>
                                        <p:strVal val="visible"/>
                                      </p:to>
                                    </p:set>
                                    <p:animEffect transition="in" filter="blinds(horizontal)">
                                      <p:cBhvr>
                                        <p:cTn id="27" dur="500"/>
                                        <p:tgtEl>
                                          <p:spTgt spid="3788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78883">
                                            <p:txEl>
                                              <p:pRg st="5" end="5"/>
                                            </p:txEl>
                                          </p:spTgt>
                                        </p:tgtEl>
                                        <p:attrNameLst>
                                          <p:attrName>style.visibility</p:attrName>
                                        </p:attrNameLst>
                                      </p:cBhvr>
                                      <p:to>
                                        <p:strVal val="visible"/>
                                      </p:to>
                                    </p:set>
                                    <p:animEffect transition="in" filter="blinds(horizontal)">
                                      <p:cBhvr>
                                        <p:cTn id="32" dur="500"/>
                                        <p:tgtEl>
                                          <p:spTgt spid="3788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378892"/>
                                        </p:tgtEl>
                                        <p:attrNameLst>
                                          <p:attrName>style.visibility</p:attrName>
                                        </p:attrNameLst>
                                      </p:cBhvr>
                                      <p:to>
                                        <p:strVal val="visible"/>
                                      </p:to>
                                    </p:set>
                                    <p:animEffect transition="in" filter="box(out)">
                                      <p:cBhvr>
                                        <p:cTn id="37" dur="2000"/>
                                        <p:tgtEl>
                                          <p:spTgt spid="378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378883" grpId="0" build="p"/>
    </p:bldLst>
  </p:timing>
</p:sld>
</file>

<file path=ppt/slides/slide3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pPr eaLnBrk="1" hangingPunct="1"/>
            <a:r>
              <a:rPr lang="es-ES" sz="3000" smtClean="0"/>
              <a:t>El Arco</a:t>
            </a:r>
            <a:endParaRPr lang="es-ES_tradnl" sz="3000" smtClean="0"/>
          </a:p>
        </p:txBody>
      </p:sp>
      <p:sp>
        <p:nvSpPr>
          <p:cNvPr id="379907" name="Rectangle 3"/>
          <p:cNvSpPr>
            <a:spLocks noGrp="1" noChangeArrowheads="1"/>
          </p:cNvSpPr>
          <p:nvPr>
            <p:ph sz="half" idx="1"/>
          </p:nvPr>
        </p:nvSpPr>
        <p:spPr>
          <a:xfrm>
            <a:off x="304800" y="1447800"/>
            <a:ext cx="3886200" cy="4525963"/>
          </a:xfrm>
        </p:spPr>
        <p:txBody>
          <a:bodyPr/>
          <a:lstStyle/>
          <a:p>
            <a:pPr marL="0" indent="0" eaLnBrk="1" hangingPunct="1">
              <a:lnSpc>
                <a:spcPct val="80000"/>
              </a:lnSpc>
              <a:buFontTx/>
              <a:buNone/>
            </a:pPr>
            <a:endParaRPr lang="es-ES" sz="2200" smtClean="0"/>
          </a:p>
          <a:p>
            <a:pPr marL="0" indent="0" eaLnBrk="1" hangingPunct="1">
              <a:lnSpc>
                <a:spcPct val="80000"/>
              </a:lnSpc>
            </a:pPr>
            <a:r>
              <a:rPr lang="es-ES" sz="2200" smtClean="0"/>
              <a:t>Siguiendo con Téder, este autor, que siempre vinculó el Martinismo con la Masonería más «clásica», compara al Iniciado con el arco que une las dos columnas (de hecho, los Rituales de Téder tienen similitudes con la Masonería del Arco Real).</a:t>
            </a:r>
          </a:p>
          <a:p>
            <a:pPr marL="0" indent="0" eaLnBrk="1" hangingPunct="1">
              <a:lnSpc>
                <a:spcPct val="80000"/>
              </a:lnSpc>
            </a:pPr>
            <a:r>
              <a:rPr lang="es-ES" sz="2200" smtClean="0"/>
              <a:t>Nuevamente, esto presenta el simbolismo del término ternario equilibrador: el Iniciado es el arco que vincula las columnas, y así establecer la unión entre los opuestos complementarios.</a:t>
            </a:r>
            <a:endParaRPr lang="es-ES_tradnl" sz="2200" smtClean="0"/>
          </a:p>
        </p:txBody>
      </p:sp>
      <p:pic>
        <p:nvPicPr>
          <p:cNvPr id="379916" name="Picture 12" descr="http://www.vectorizados.com/muestras/2015/07/arco-y-columnas-jonica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38300"/>
            <a:ext cx="46863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1218"/>
                                        </p:tgtEl>
                                        <p:attrNameLst>
                                          <p:attrName>style.visibility</p:attrName>
                                        </p:attrNameLst>
                                      </p:cBhvr>
                                      <p:to>
                                        <p:strVal val="visible"/>
                                      </p:to>
                                    </p:set>
                                    <p:animEffect transition="in" filter="blinds(horizontal)">
                                      <p:cBhvr>
                                        <p:cTn id="7" dur="500"/>
                                        <p:tgtEl>
                                          <p:spTgt spid="521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9907">
                                            <p:txEl>
                                              <p:pRg st="1" end="1"/>
                                            </p:txEl>
                                          </p:spTgt>
                                        </p:tgtEl>
                                        <p:attrNameLst>
                                          <p:attrName>style.visibility</p:attrName>
                                        </p:attrNameLst>
                                      </p:cBhvr>
                                      <p:to>
                                        <p:strVal val="visible"/>
                                      </p:to>
                                    </p:set>
                                    <p:animEffect transition="in" filter="blinds(horizontal)">
                                      <p:cBhvr>
                                        <p:cTn id="12" dur="500"/>
                                        <p:tgtEl>
                                          <p:spTgt spid="3799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79907">
                                            <p:txEl>
                                              <p:pRg st="2" end="2"/>
                                            </p:txEl>
                                          </p:spTgt>
                                        </p:tgtEl>
                                        <p:attrNameLst>
                                          <p:attrName>style.visibility</p:attrName>
                                        </p:attrNameLst>
                                      </p:cBhvr>
                                      <p:to>
                                        <p:strVal val="visible"/>
                                      </p:to>
                                    </p:set>
                                    <p:animEffect transition="in" filter="blinds(horizontal)">
                                      <p:cBhvr>
                                        <p:cTn id="17" dur="500"/>
                                        <p:tgtEl>
                                          <p:spTgt spid="3799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379916"/>
                                        </p:tgtEl>
                                        <p:attrNameLst>
                                          <p:attrName>style.visibility</p:attrName>
                                        </p:attrNameLst>
                                      </p:cBhvr>
                                      <p:to>
                                        <p:strVal val="visible"/>
                                      </p:to>
                                    </p:set>
                                    <p:animEffect transition="in" filter="box(out)">
                                      <p:cBhvr>
                                        <p:cTn id="22" dur="2000"/>
                                        <p:tgtEl>
                                          <p:spTgt spid="379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8" grpId="0" autoUpdateAnimBg="0"/>
      <p:bldP spid="379907" grpId="0" build="p"/>
    </p:bldLst>
  </p:timing>
</p:sld>
</file>

<file path=ppt/slides/slide3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51586" name="Picture 2" descr="http://www.grancapitulo.org.ve/wp-content/uploads/2013/07/topto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7338"/>
            <a:ext cx="9144000" cy="423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533400" y="685800"/>
            <a:ext cx="8032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t>Nótese la similitud entre este símbolo del Arco Real y el Pantáculo Martinista</a:t>
            </a:r>
            <a:endParaRPr lang="es-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51586"/>
                                        </p:tgtEl>
                                        <p:attrNameLst>
                                          <p:attrName>style.visibility</p:attrName>
                                        </p:attrNameLst>
                                      </p:cBhvr>
                                      <p:to>
                                        <p:strVal val="visible"/>
                                      </p:to>
                                    </p:set>
                                    <p:animEffect transition="in" filter="box(out)">
                                      <p:cBhvr>
                                        <p:cTn id="7" dur="2000"/>
                                        <p:tgtEl>
                                          <p:spTgt spid="4515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340" name="Picture 4" descr="http://image.casadellibro.com/a/l/t0/58/97884952850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0013" y="0"/>
            <a:ext cx="47767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66" name="Text Box 6"/>
          <p:cNvSpPr txBox="1">
            <a:spLocks noChangeArrowheads="1"/>
          </p:cNvSpPr>
          <p:nvPr/>
        </p:nvSpPr>
        <p:spPr bwMode="auto">
          <a:xfrm>
            <a:off x="288925" y="722313"/>
            <a:ext cx="3460750" cy="476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i="1">
                <a:ea typeface="Arial Unicode MS" pitchFamily="34" charset="-128"/>
                <a:cs typeface="Arial Unicode MS" pitchFamily="34" charset="-128"/>
              </a:rPr>
              <a:t>“Aquí, en este mundo, nada</a:t>
            </a:r>
          </a:p>
          <a:p>
            <a:pPr eaLnBrk="1" hangingPunct="1"/>
            <a:r>
              <a:rPr lang="es-AR" b="1" i="1">
                <a:ea typeface="Arial Unicode MS" pitchFamily="34" charset="-128"/>
                <a:cs typeface="Arial Unicode MS" pitchFamily="34" charset="-128"/>
              </a:rPr>
              <a:t>existe sino por el movimiento</a:t>
            </a:r>
          </a:p>
          <a:p>
            <a:pPr eaLnBrk="1" hangingPunct="1"/>
            <a:r>
              <a:rPr lang="es-AR" b="1" i="1">
                <a:ea typeface="Arial Unicode MS" pitchFamily="34" charset="-128"/>
                <a:cs typeface="Arial Unicode MS" pitchFamily="34" charset="-128"/>
              </a:rPr>
              <a:t>y por el número…</a:t>
            </a:r>
          </a:p>
          <a:p>
            <a:pPr eaLnBrk="1" hangingPunct="1"/>
            <a:r>
              <a:rPr lang="es-AR" b="1" i="1">
                <a:ea typeface="Arial Unicode MS" pitchFamily="34" charset="-128"/>
                <a:cs typeface="Arial Unicode MS" pitchFamily="34" charset="-128"/>
              </a:rPr>
              <a:t>El Número que produce todas</a:t>
            </a:r>
          </a:p>
          <a:p>
            <a:pPr eaLnBrk="1" hangingPunct="1"/>
            <a:r>
              <a:rPr lang="es-AR" b="1" i="1">
                <a:ea typeface="Arial Unicode MS" pitchFamily="34" charset="-128"/>
                <a:cs typeface="Arial Unicode MS" pitchFamily="34" charset="-128"/>
              </a:rPr>
              <a:t>las variedades engendra</a:t>
            </a:r>
          </a:p>
          <a:p>
            <a:pPr eaLnBrk="1" hangingPunct="1"/>
            <a:r>
              <a:rPr lang="es-AR" b="1" i="1">
                <a:ea typeface="Arial Unicode MS" pitchFamily="34" charset="-128"/>
                <a:cs typeface="Arial Unicode MS" pitchFamily="34" charset="-128"/>
              </a:rPr>
              <a:t>igualmente la armonía que, en</a:t>
            </a:r>
          </a:p>
          <a:p>
            <a:pPr eaLnBrk="1" hangingPunct="1"/>
            <a:r>
              <a:rPr lang="es-AR" b="1" i="1">
                <a:ea typeface="Arial Unicode MS" pitchFamily="34" charset="-128"/>
                <a:cs typeface="Arial Unicode MS" pitchFamily="34" charset="-128"/>
              </a:rPr>
              <a:t>su más alta acepción, es la</a:t>
            </a:r>
          </a:p>
          <a:p>
            <a:pPr eaLnBrk="1" hangingPunct="1"/>
            <a:r>
              <a:rPr lang="es-AR" b="1" i="1">
                <a:ea typeface="Arial Unicode MS" pitchFamily="34" charset="-128"/>
                <a:cs typeface="Arial Unicode MS" pitchFamily="34" charset="-128"/>
              </a:rPr>
              <a:t>relación entre las partes de la</a:t>
            </a:r>
          </a:p>
          <a:p>
            <a:pPr eaLnBrk="1" hangingPunct="1"/>
            <a:r>
              <a:rPr lang="es-AR" b="1" i="1">
                <a:ea typeface="Arial Unicode MS" pitchFamily="34" charset="-128"/>
                <a:cs typeface="Arial Unicode MS" pitchFamily="34" charset="-128"/>
              </a:rPr>
              <a:t>Unidad…</a:t>
            </a:r>
          </a:p>
          <a:p>
            <a:pPr eaLnBrk="1" hangingPunct="1"/>
            <a:r>
              <a:rPr lang="es-AR" b="1" i="1">
                <a:ea typeface="Arial Unicode MS" pitchFamily="34" charset="-128"/>
                <a:cs typeface="Arial Unicode MS" pitchFamily="34" charset="-128"/>
              </a:rPr>
              <a:t>El Universo es, entonces, la</a:t>
            </a:r>
          </a:p>
          <a:p>
            <a:pPr eaLnBrk="1" hangingPunct="1"/>
            <a:r>
              <a:rPr lang="es-AR" b="1" i="1">
                <a:ea typeface="Arial Unicode MS" pitchFamily="34" charset="-128"/>
                <a:cs typeface="Arial Unicode MS" pitchFamily="34" charset="-128"/>
              </a:rPr>
              <a:t>variedad en la Unidad. El</a:t>
            </a:r>
          </a:p>
          <a:p>
            <a:pPr eaLnBrk="1" hangingPunct="1"/>
            <a:r>
              <a:rPr lang="es-AR" b="1" i="1">
                <a:ea typeface="Arial Unicode MS" pitchFamily="34" charset="-128"/>
                <a:cs typeface="Arial Unicode MS" pitchFamily="34" charset="-128"/>
              </a:rPr>
              <a:t>Movimiento es el medio. El</a:t>
            </a:r>
          </a:p>
          <a:p>
            <a:pPr eaLnBrk="1" hangingPunct="1"/>
            <a:r>
              <a:rPr lang="es-AR" b="1" i="1">
                <a:ea typeface="Arial Unicode MS" pitchFamily="34" charset="-128"/>
                <a:cs typeface="Arial Unicode MS" pitchFamily="34" charset="-128"/>
              </a:rPr>
              <a:t>Número es el resultado. El</a:t>
            </a:r>
          </a:p>
          <a:p>
            <a:pPr eaLnBrk="1" hangingPunct="1"/>
            <a:r>
              <a:rPr lang="es-AR" b="1" i="1">
                <a:ea typeface="Arial Unicode MS" pitchFamily="34" charset="-128"/>
                <a:cs typeface="Arial Unicode MS" pitchFamily="34" charset="-128"/>
              </a:rPr>
              <a:t>final es el regreso de todas</a:t>
            </a:r>
          </a:p>
          <a:p>
            <a:pPr eaLnBrk="1" hangingPunct="1"/>
            <a:r>
              <a:rPr lang="es-AR" b="1" i="1">
                <a:ea typeface="Arial Unicode MS" pitchFamily="34" charset="-128"/>
                <a:cs typeface="Arial Unicode MS" pitchFamily="34" charset="-128"/>
              </a:rPr>
              <a:t>las cosas a la Unidad…”</a:t>
            </a:r>
          </a:p>
          <a:p>
            <a:pPr eaLnBrk="1" hangingPunct="1"/>
            <a:r>
              <a:rPr lang="es-AR">
                <a:ea typeface="Arial Unicode MS" pitchFamily="34" charset="-128"/>
                <a:cs typeface="Arial Unicode MS" pitchFamily="34" charset="-128"/>
              </a:rPr>
              <a:t>(Honoré de Balzac, en versión</a:t>
            </a:r>
          </a:p>
          <a:p>
            <a:pPr eaLnBrk="1" hangingPunct="1"/>
            <a:r>
              <a:rPr lang="es-AR">
                <a:ea typeface="Arial Unicode MS" pitchFamily="34" charset="-128"/>
                <a:cs typeface="Arial Unicode MS" pitchFamily="34" charset="-128"/>
              </a:rPr>
              <a:t>libre)</a:t>
            </a:r>
            <a:endParaRPr lang="es-ES_tradnl">
              <a:ea typeface="Arial Unicode MS" pitchFamily="34" charset="-128"/>
              <a:cs typeface="Arial Unicode MS" pitchFamily="34" charset="-128"/>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8340"/>
                                        </p:tgtEl>
                                        <p:attrNameLst>
                                          <p:attrName>style.visibility</p:attrName>
                                        </p:attrNameLst>
                                      </p:cBhvr>
                                      <p:to>
                                        <p:strVal val="visible"/>
                                      </p:to>
                                    </p:set>
                                    <p:animEffect transition="in" filter="box(out)">
                                      <p:cBhvr>
                                        <p:cTn id="7" dur="2000"/>
                                        <p:tgtEl>
                                          <p:spTgt spid="398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99366"/>
                                        </p:tgtEl>
                                        <p:attrNameLst>
                                          <p:attrName>style.visibility</p:attrName>
                                        </p:attrNameLst>
                                      </p:cBhvr>
                                      <p:to>
                                        <p:strVal val="visible"/>
                                      </p:to>
                                    </p:set>
                                    <p:animEffect transition="in" filter="box(out)">
                                      <p:cBhvr>
                                        <p:cTn id="12" dur="2000"/>
                                        <p:tgtEl>
                                          <p:spTgt spid="399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6" grpId="0"/>
    </p:bld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6" name="Text Box 6"/>
          <p:cNvSpPr txBox="1">
            <a:spLocks noChangeArrowheads="1"/>
          </p:cNvSpPr>
          <p:nvPr/>
        </p:nvSpPr>
        <p:spPr bwMode="auto">
          <a:xfrm>
            <a:off x="288925" y="722313"/>
            <a:ext cx="38258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b="1">
                <a:ea typeface="Arial Unicode MS" pitchFamily="34" charset="-128"/>
                <a:cs typeface="Arial Unicode MS" pitchFamily="34" charset="-128"/>
              </a:rPr>
              <a:t>Una forma muy interesante de</a:t>
            </a:r>
          </a:p>
          <a:p>
            <a:pPr eaLnBrk="1" hangingPunct="1"/>
            <a:r>
              <a:rPr lang="es-MX" b="1">
                <a:ea typeface="Arial Unicode MS" pitchFamily="34" charset="-128"/>
                <a:cs typeface="Arial Unicode MS" pitchFamily="34" charset="-128"/>
              </a:rPr>
              <a:t>interpretar el hexagrama, el Sello</a:t>
            </a:r>
          </a:p>
          <a:p>
            <a:pPr eaLnBrk="1" hangingPunct="1"/>
            <a:r>
              <a:rPr lang="es-MX" b="1">
                <a:ea typeface="Arial Unicode MS" pitchFamily="34" charset="-128"/>
                <a:cs typeface="Arial Unicode MS" pitchFamily="34" charset="-128"/>
              </a:rPr>
              <a:t>de Salomón, nuevamente a partir</a:t>
            </a:r>
          </a:p>
          <a:p>
            <a:pPr eaLnBrk="1" hangingPunct="1"/>
            <a:r>
              <a:rPr lang="es-MX" b="1">
                <a:ea typeface="Arial Unicode MS" pitchFamily="34" charset="-128"/>
                <a:cs typeface="Arial Unicode MS" pitchFamily="34" charset="-128"/>
              </a:rPr>
              <a:t>del concepto de la conjunción de</a:t>
            </a:r>
          </a:p>
          <a:p>
            <a:pPr eaLnBrk="1" hangingPunct="1"/>
            <a:r>
              <a:rPr lang="es-MX" b="1">
                <a:ea typeface="Arial Unicode MS" pitchFamily="34" charset="-128"/>
                <a:cs typeface="Arial Unicode MS" pitchFamily="34" charset="-128"/>
              </a:rPr>
              <a:t>los opuestos.</a:t>
            </a:r>
          </a:p>
          <a:p>
            <a:pPr eaLnBrk="1" hangingPunct="1"/>
            <a:r>
              <a:rPr lang="es-MX" b="1">
                <a:ea typeface="Arial Unicode MS" pitchFamily="34" charset="-128"/>
                <a:cs typeface="Arial Unicode MS" pitchFamily="34" charset="-128"/>
              </a:rPr>
              <a:t>El triángulo con las punta hacia</a:t>
            </a:r>
          </a:p>
          <a:p>
            <a:pPr eaLnBrk="1" hangingPunct="1"/>
            <a:r>
              <a:rPr lang="es-MX" b="1">
                <a:ea typeface="Arial Unicode MS" pitchFamily="34" charset="-128"/>
                <a:cs typeface="Arial Unicode MS" pitchFamily="34" charset="-128"/>
              </a:rPr>
              <a:t>arriba es llamado «la espada» y el triángulo con la punta hacia abajo «el cáliz». La alegoría sexual es obvia. </a:t>
            </a:r>
          </a:p>
          <a:p>
            <a:pPr eaLnBrk="1" hangingPunct="1"/>
            <a:r>
              <a:rPr lang="es-MX" b="1">
                <a:ea typeface="Arial Unicode MS" pitchFamily="34" charset="-128"/>
                <a:cs typeface="Arial Unicode MS" pitchFamily="34" charset="-128"/>
              </a:rPr>
              <a:t>El Sello de Salomón (el Pantáculo) muestra entonces la unión de lo masculino, solar, luminoso, con lo femenino, lunar, oscuro.</a:t>
            </a:r>
          </a:p>
          <a:p>
            <a:pPr eaLnBrk="1" hangingPunct="1"/>
            <a:r>
              <a:rPr lang="es-MX" b="1">
                <a:ea typeface="Arial Unicode MS" pitchFamily="34" charset="-128"/>
                <a:cs typeface="Arial Unicode MS" pitchFamily="34" charset="-128"/>
              </a:rPr>
              <a:t>¡Como es arriba, es abajo!</a:t>
            </a:r>
          </a:p>
        </p:txBody>
      </p:sp>
      <p:pic>
        <p:nvPicPr>
          <p:cNvPr id="4" name="Picture 2" descr="Solomon's Seal, the blade and chalice, as within so withou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6088" y="0"/>
            <a:ext cx="25257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99366"/>
                                        </p:tgtEl>
                                        <p:attrNameLst>
                                          <p:attrName>style.visibility</p:attrName>
                                        </p:attrNameLst>
                                      </p:cBhvr>
                                      <p:to>
                                        <p:strVal val="visible"/>
                                      </p:to>
                                    </p:set>
                                    <p:animEffect transition="in" filter="box(out)">
                                      <p:cBhvr>
                                        <p:cTn id="12" dur="2000"/>
                                        <p:tgtEl>
                                          <p:spTgt spid="399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6" grpId="0"/>
    </p:bld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62" name="Picture 2" descr="http://2.bp.blogspot.com/_pU3KanaHuk8/TD5JmAhZOmI/AAAAAAAABYA/S9vD5jvBQag/s640/q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0975" y="-28575"/>
            <a:ext cx="6321425"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50562"/>
                                        </p:tgtEl>
                                        <p:attrNameLst>
                                          <p:attrName>style.visibility</p:attrName>
                                        </p:attrNameLst>
                                      </p:cBhvr>
                                      <p:to>
                                        <p:strVal val="visible"/>
                                      </p:to>
                                    </p:set>
                                    <p:animEffect transition="in" filter="box(out)">
                                      <p:cBhvr>
                                        <p:cTn id="7" dur="2000"/>
                                        <p:tgtEl>
                                          <p:spTgt spid="450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La edad</a:t>
            </a:r>
            <a:endParaRPr lang="es-AR" smtClean="0"/>
          </a:p>
        </p:txBody>
      </p:sp>
      <p:sp>
        <p:nvSpPr>
          <p:cNvPr id="3" name="2 Marcador de contenido"/>
          <p:cNvSpPr>
            <a:spLocks noGrp="1"/>
          </p:cNvSpPr>
          <p:nvPr>
            <p:ph idx="1"/>
          </p:nvPr>
        </p:nvSpPr>
        <p:spPr>
          <a:xfrm>
            <a:off x="457200" y="1646238"/>
            <a:ext cx="8229600" cy="4525962"/>
          </a:xfrm>
        </p:spPr>
        <p:txBody>
          <a:bodyPr/>
          <a:lstStyle/>
          <a:p>
            <a:pPr marL="0" indent="0" eaLnBrk="1" hangingPunct="1">
              <a:defRPr/>
            </a:pPr>
            <a:r>
              <a:rPr lang="es-ES" sz="2800" dirty="0" smtClean="0"/>
              <a:t>La edad del Iniciado, según los nuevos Rituales de la OMT, es de 22 años.</a:t>
            </a:r>
          </a:p>
          <a:p>
            <a:pPr marL="0" indent="0" eaLnBrk="1" hangingPunct="1">
              <a:defRPr/>
            </a:pPr>
            <a:r>
              <a:rPr lang="es-ES" sz="2800" dirty="0" smtClean="0"/>
              <a:t>Este simbolismo parece algo forzado, pues estamos pasando sin continuidad aparente de los 3 años del Asociado a los 22 del Iniciado.</a:t>
            </a:r>
          </a:p>
          <a:p>
            <a:pPr marL="0" indent="0" eaLnBrk="1" hangingPunct="1">
              <a:defRPr/>
            </a:pPr>
            <a:r>
              <a:rPr lang="es-ES" sz="2800" dirty="0" smtClean="0"/>
              <a:t>De todas formas, el concepto es relacionar la edad con las 22 letras del alfabeto hebreo, como si cada año de vida simbólica del Iniciado correspondiese a una letra.</a:t>
            </a:r>
            <a:endParaRPr lang="es-ES_tradnl" sz="2800" dirty="0" smtClean="0"/>
          </a:p>
          <a:p>
            <a:pPr>
              <a:defRPr/>
            </a:pPr>
            <a:endParaRPr lang="es-AR" sz="2800" dirty="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204" name="Picture 12" descr="http://st-listas.20minutos.es/images/2010-06/230732/list_640px.jpg?13516945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04800" y="304800"/>
            <a:ext cx="2044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solidFill>
                  <a:srgbClr val="FF0000"/>
                </a:solidFill>
              </a:rPr>
              <a:t>«Los 22 años del</a:t>
            </a:r>
          </a:p>
          <a:p>
            <a:pPr eaLnBrk="1" hangingPunct="1"/>
            <a:r>
              <a:rPr lang="es-MX" b="1">
                <a:solidFill>
                  <a:srgbClr val="FF0000"/>
                </a:solidFill>
              </a:rPr>
              <a:t>Iniciado»</a:t>
            </a:r>
            <a:endParaRPr lang="es-AR" b="1">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92204"/>
                                        </p:tgtEl>
                                        <p:attrNameLst>
                                          <p:attrName>style.visibility</p:attrName>
                                        </p:attrNameLst>
                                      </p:cBhvr>
                                      <p:to>
                                        <p:strVal val="visible"/>
                                      </p:to>
                                    </p:set>
                                    <p:animEffect transition="in" filter="box(out)">
                                      <p:cBhvr>
                                        <p:cTn id="7" dur="2000"/>
                                        <p:tgtEl>
                                          <p:spTgt spid="3922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1106" name="Picture 2" descr="https://i.ytimg.com/vi/YUSV3phfqPk/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a:spLocks noChangeArrowheads="1"/>
          </p:cNvSpPr>
          <p:nvPr/>
        </p:nvSpPr>
        <p:spPr bwMode="auto">
          <a:xfrm>
            <a:off x="2743200" y="228600"/>
            <a:ext cx="3657600" cy="3698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b="1">
                <a:solidFill>
                  <a:srgbClr val="FF0000"/>
                </a:solidFill>
              </a:rPr>
              <a:t>«Los 22 años del Iniciado»</a:t>
            </a:r>
            <a:endParaRPr lang="es-AR" b="1">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1106"/>
                                        </p:tgtEl>
                                        <p:attrNameLst>
                                          <p:attrName>style.visibility</p:attrName>
                                        </p:attrNameLst>
                                      </p:cBhvr>
                                      <p:to>
                                        <p:strVal val="visible"/>
                                      </p:to>
                                    </p:set>
                                    <p:animEffect transition="in" filter="box(out)">
                                      <p:cBhvr>
                                        <p:cTn id="7" dur="2000"/>
                                        <p:tgtEl>
                                          <p:spTgt spid="431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7557" name="Picture 5" descr="https://pbs.twimg.com/media/CcQfhlLWoAAvA1k.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 y="19050"/>
            <a:ext cx="817245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3581400" y="609600"/>
            <a:ext cx="47117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solidFill>
                  <a:srgbClr val="FF0000"/>
                </a:solidFill>
              </a:rPr>
              <a:t>Quizás, además de la referencia al</a:t>
            </a:r>
          </a:p>
          <a:p>
            <a:pPr eaLnBrk="1" hangingPunct="1"/>
            <a:r>
              <a:rPr lang="es-MX" b="1">
                <a:solidFill>
                  <a:srgbClr val="FF0000"/>
                </a:solidFill>
              </a:rPr>
              <a:t>alfabeto hebreo, exista un «recuerdo»</a:t>
            </a:r>
          </a:p>
          <a:p>
            <a:pPr eaLnBrk="1" hangingPunct="1"/>
            <a:r>
              <a:rPr lang="es-MX" b="1">
                <a:solidFill>
                  <a:srgbClr val="FF0000"/>
                </a:solidFill>
              </a:rPr>
              <a:t>para Saint Martin, iniciado por Pasquales</a:t>
            </a:r>
          </a:p>
          <a:p>
            <a:pPr eaLnBrk="1" hangingPunct="1"/>
            <a:r>
              <a:rPr lang="es-MX" b="1">
                <a:solidFill>
                  <a:srgbClr val="FF0000"/>
                </a:solidFill>
              </a:rPr>
              <a:t>cuando tenía…22 años.</a:t>
            </a:r>
            <a:endParaRPr lang="es-AR" b="1">
              <a:solidFill>
                <a:srgbClr val="FF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7557"/>
                                        </p:tgtEl>
                                        <p:attrNameLst>
                                          <p:attrName>style.visibility</p:attrName>
                                        </p:attrNameLst>
                                      </p:cBhvr>
                                      <p:to>
                                        <p:strVal val="visible"/>
                                      </p:to>
                                    </p:set>
                                    <p:animEffect transition="in" filter="box(out)">
                                      <p:cBhvr>
                                        <p:cTn id="7" dur="2000"/>
                                        <p:tgtEl>
                                          <p:spTgt spid="4075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s-AR" b="1" smtClean="0">
                <a:solidFill>
                  <a:schemeClr val="tx1"/>
                </a:solidFill>
              </a:rPr>
              <a:t>La «caridad»</a:t>
            </a:r>
            <a:endParaRPr lang="es-ES_tradnl" b="1" smtClean="0">
              <a:solidFill>
                <a:schemeClr val="tx1"/>
              </a:solidFill>
            </a:endParaRPr>
          </a:p>
        </p:txBody>
      </p:sp>
      <p:sp>
        <p:nvSpPr>
          <p:cNvPr id="114691" name="Rectangle 3"/>
          <p:cNvSpPr>
            <a:spLocks noGrp="1" noChangeArrowheads="1"/>
          </p:cNvSpPr>
          <p:nvPr>
            <p:ph type="body" sz="half" idx="1"/>
          </p:nvPr>
        </p:nvSpPr>
        <p:spPr>
          <a:xfrm>
            <a:off x="152400" y="1447800"/>
            <a:ext cx="4267200" cy="4525963"/>
          </a:xfrm>
        </p:spPr>
        <p:txBody>
          <a:bodyPr/>
          <a:lstStyle/>
          <a:p>
            <a:r>
              <a:rPr lang="es-MX" sz="1800" smtClean="0"/>
              <a:t>En este grado se dice que </a:t>
            </a:r>
            <a:r>
              <a:rPr lang="es-MX" sz="1800" i="1" smtClean="0"/>
              <a:t>«el primer deber del Iniciado es cubrir su corazón con caridad».</a:t>
            </a:r>
          </a:p>
          <a:p>
            <a:r>
              <a:rPr lang="es-MX" sz="1800" smtClean="0"/>
              <a:t>Esto parecería una frase trivial, un mero llamado a la beneficencia; sin embargo, encierra un profundo significado esotérico.</a:t>
            </a:r>
          </a:p>
          <a:p>
            <a:r>
              <a:rPr lang="es-MX" sz="1800" smtClean="0"/>
              <a:t>Porque el acto de «dar» se interpreta a partir de su significado cabalístico.</a:t>
            </a:r>
          </a:p>
          <a:p>
            <a:r>
              <a:rPr lang="es-MX" sz="1800" smtClean="0"/>
              <a:t>Ya hemos explicado esta cuestión al referirnos al par de opuestos riqueza-pobreza; sin embargo, en las dos diapositivas siguientes repetiremos el tema, porque su explicación nos permitirá dar los primeros pasos hacia el grado Superior. </a:t>
            </a:r>
            <a:endParaRPr lang="es-ES_tradnl" sz="1800" smtClean="0"/>
          </a:p>
        </p:txBody>
      </p:sp>
      <p:pic>
        <p:nvPicPr>
          <p:cNvPr id="468994" name="Picture 2" descr="http://www.dimensiones.org/imagenes/1he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6175" y="1362075"/>
            <a:ext cx="37306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27" dur="500"/>
                                        <p:tgtEl>
                                          <p:spTgt spid="1146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68994"/>
                                        </p:tgtEl>
                                        <p:attrNameLst>
                                          <p:attrName>style.visibility</p:attrName>
                                        </p:attrNameLst>
                                      </p:cBhvr>
                                      <p:to>
                                        <p:strVal val="visible"/>
                                      </p:to>
                                    </p:set>
                                    <p:animEffect transition="in" filter="box(out)">
                                      <p:cBhvr>
                                        <p:cTn id="32" dur="2000"/>
                                        <p:tgtEl>
                                          <p:spTgt spid="468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3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s-AR" b="1" smtClean="0">
                <a:solidFill>
                  <a:schemeClr val="tx1"/>
                </a:solidFill>
              </a:rPr>
              <a:t>La letra he o hei</a:t>
            </a:r>
            <a:endParaRPr lang="es-ES_tradnl" b="1" smtClean="0">
              <a:solidFill>
                <a:schemeClr val="tx1"/>
              </a:solidFill>
            </a:endParaRPr>
          </a:p>
        </p:txBody>
      </p:sp>
      <p:sp>
        <p:nvSpPr>
          <p:cNvPr id="114691" name="Rectangle 3"/>
          <p:cNvSpPr>
            <a:spLocks noGrp="1" noChangeArrowheads="1"/>
          </p:cNvSpPr>
          <p:nvPr>
            <p:ph type="body" sz="half" idx="1"/>
          </p:nvPr>
        </p:nvSpPr>
        <p:spPr>
          <a:xfrm>
            <a:off x="-49213" y="1295400"/>
            <a:ext cx="4545013" cy="4525963"/>
          </a:xfrm>
        </p:spPr>
        <p:txBody>
          <a:bodyPr/>
          <a:lstStyle/>
          <a:p>
            <a:r>
              <a:rPr lang="es-ES_tradnl" sz="1800" smtClean="0"/>
              <a:t>Entonces, recordemos: El nombre de la letra hei aparece en el versículo bíblico: </a:t>
            </a:r>
            <a:r>
              <a:rPr lang="es-ES_tradnl" sz="1800" i="1" smtClean="0"/>
              <a:t>"Tomen [hei] por ustedes mismos, semillas".</a:t>
            </a:r>
          </a:p>
          <a:p>
            <a:r>
              <a:rPr lang="es-ES_tradnl" sz="1800" smtClean="0"/>
              <a:t>"Tomen" (hei) expresa la revelación propia en el acto de dar de lo de uno a los demás. Dar a los demás en la forma de autoexpresión, es el regalo definitivo del ser. </a:t>
            </a:r>
          </a:p>
          <a:p>
            <a:r>
              <a:rPr lang="es-ES_tradnl" sz="1800" smtClean="0"/>
              <a:t>En el secreto de la letra guimel, el hombre rico da de sí mismo al pobre; sin embargo, la forma más elevada del dar es cuando el dador se oculta completamente del receptor, como está dicho: </a:t>
            </a:r>
            <a:r>
              <a:rPr lang="es-ES_tradnl" sz="1800" i="1" smtClean="0"/>
              <a:t>"el obsequio  encubierto doblega el enojo". </a:t>
            </a:r>
          </a:p>
          <a:p>
            <a:r>
              <a:rPr lang="es-AR" sz="1800" smtClean="0"/>
              <a:t>Todo esto se relaciona con el simbolismo de la máscara del Martinismo.</a:t>
            </a:r>
            <a:endParaRPr lang="es-ES_tradnl" sz="1800" smtClean="0"/>
          </a:p>
        </p:txBody>
      </p:sp>
      <p:sp>
        <p:nvSpPr>
          <p:cNvPr id="404484" name="Rectangle 4"/>
          <p:cNvSpPr>
            <a:spLocks noGrp="1" noChangeArrowheads="1"/>
          </p:cNvSpPr>
          <p:nvPr>
            <p:ph type="body" sz="half" idx="2"/>
          </p:nvPr>
        </p:nvSpPr>
        <p:spPr/>
        <p:txBody>
          <a:bodyPr/>
          <a:lstStyle/>
          <a:p>
            <a:endParaRPr lang="es-AR" sz="2400" smtClean="0"/>
          </a:p>
        </p:txBody>
      </p:sp>
      <p:pic>
        <p:nvPicPr>
          <p:cNvPr id="3079" name="Picture 7" descr="he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1213" y="1447800"/>
            <a:ext cx="4294187"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7" descr="http://clipartist.info/www/colouringbook/B/black_mask_coloring_book_colouring-555px.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5073650"/>
            <a:ext cx="28924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27" dur="500"/>
                                        <p:tgtEl>
                                          <p:spTgt spid="1146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3079"/>
                                        </p:tgtEl>
                                        <p:attrNameLst>
                                          <p:attrName>style.visibility</p:attrName>
                                        </p:attrNameLst>
                                      </p:cBhvr>
                                      <p:to>
                                        <p:strVal val="visible"/>
                                      </p:to>
                                    </p:set>
                                    <p:animEffect transition="in" filter="box(out)">
                                      <p:cBhvr>
                                        <p:cTn id="32" dur="2000"/>
                                        <p:tgtEl>
                                          <p:spTgt spid="307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b="1" smtClean="0">
                <a:solidFill>
                  <a:schemeClr val="tx1"/>
                </a:solidFill>
              </a:rPr>
              <a:t>La letra he o hei</a:t>
            </a:r>
            <a:endParaRPr lang="es-ES_tradnl" b="1" smtClean="0">
              <a:solidFill>
                <a:schemeClr val="tx1"/>
              </a:solidFill>
            </a:endParaRPr>
          </a:p>
        </p:txBody>
      </p:sp>
      <p:sp>
        <p:nvSpPr>
          <p:cNvPr id="114691" name="Rectangle 3"/>
          <p:cNvSpPr>
            <a:spLocks noGrp="1" noChangeArrowheads="1"/>
          </p:cNvSpPr>
          <p:nvPr>
            <p:ph type="body" sz="half" idx="4294967295"/>
          </p:nvPr>
        </p:nvSpPr>
        <p:spPr>
          <a:xfrm>
            <a:off x="76200" y="1447800"/>
            <a:ext cx="4572000" cy="4525963"/>
          </a:xfrm>
        </p:spPr>
        <p:txBody>
          <a:bodyPr/>
          <a:lstStyle/>
          <a:p>
            <a:r>
              <a:rPr lang="es-ES_tradnl" sz="1800" smtClean="0"/>
              <a:t>Aquí, en el secreto de la letra hei, el regalo mismo es la relación y expresión del ser, bosquejando al receptor en la esencia del dador. </a:t>
            </a:r>
          </a:p>
          <a:p>
            <a:r>
              <a:rPr lang="es-ES_tradnl" sz="1800" smtClean="0"/>
              <a:t>Esto corresponde a la sefirá  iesod, cuya función es expresarse en forma de dar semillas. </a:t>
            </a:r>
          </a:p>
          <a:p>
            <a:r>
              <a:rPr lang="es-ES_tradnl" sz="1800" smtClean="0"/>
              <a:t>Se dice que, cuando Iosef le dio por primera vez grano a sus hermanos, no lo podían reconocer, como la dalet en relación a la guimel. </a:t>
            </a:r>
          </a:p>
          <a:p>
            <a:r>
              <a:rPr lang="es-ES_tradnl" sz="1800" smtClean="0"/>
              <a:t>En su revelación a sus hermanos (y en consecuencia a todo Egipto), su entrega se volvió como la de la hei. En vez de grano, ahora él da semilla. </a:t>
            </a:r>
          </a:p>
          <a:p>
            <a:r>
              <a:rPr lang="es-AR" sz="1800" smtClean="0"/>
              <a:t>Todo esto, básicamente, remite a la noción martinista del “Desconocido”.</a:t>
            </a:r>
            <a:endParaRPr lang="es-ES_tradnl" sz="1800" smtClean="0"/>
          </a:p>
        </p:txBody>
      </p:sp>
      <p:sp>
        <p:nvSpPr>
          <p:cNvPr id="405508" name="Rectangle 4"/>
          <p:cNvSpPr>
            <a:spLocks noGrp="1" noChangeArrowheads="1"/>
          </p:cNvSpPr>
          <p:nvPr>
            <p:ph type="body" sz="half" idx="4294967295"/>
          </p:nvPr>
        </p:nvSpPr>
        <p:spPr>
          <a:xfrm>
            <a:off x="4648200" y="1600200"/>
            <a:ext cx="4038600" cy="4525963"/>
          </a:xfrm>
        </p:spPr>
        <p:txBody>
          <a:bodyPr/>
          <a:lstStyle/>
          <a:p>
            <a:endParaRPr lang="es-AR" sz="2400" smtClean="0"/>
          </a:p>
        </p:txBody>
      </p:sp>
      <p:pic>
        <p:nvPicPr>
          <p:cNvPr id="40967" name="Picture 7" descr="He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447800"/>
            <a:ext cx="3200400" cy="317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9" descr="S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4868863"/>
            <a:ext cx="1819275"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27" dur="500"/>
                                        <p:tgtEl>
                                          <p:spTgt spid="1146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4691">
                                            <p:txEl>
                                              <p:pRg st="4" end="4"/>
                                            </p:txEl>
                                          </p:spTgt>
                                        </p:tgtEl>
                                        <p:attrNameLst>
                                          <p:attrName>style.visibility</p:attrName>
                                        </p:attrNameLst>
                                      </p:cBhvr>
                                      <p:to>
                                        <p:strVal val="visible"/>
                                      </p:to>
                                    </p:set>
                                    <p:animEffect transition="in" filter="blinds(horizontal)">
                                      <p:cBhvr>
                                        <p:cTn id="32" dur="500"/>
                                        <p:tgtEl>
                                          <p:spTgt spid="11469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0" presetClass="entr" presetSubtype="0" fill="hold" nodeType="clickEffect">
                                  <p:stCondLst>
                                    <p:cond delay="0"/>
                                  </p:stCondLst>
                                  <p:childTnLst>
                                    <p:set>
                                      <p:cBhvr>
                                        <p:cTn id="36" dur="1" fill="hold">
                                          <p:stCondLst>
                                            <p:cond delay="0"/>
                                          </p:stCondLst>
                                        </p:cTn>
                                        <p:tgtEl>
                                          <p:spTgt spid="40967"/>
                                        </p:tgtEl>
                                        <p:attrNameLst>
                                          <p:attrName>style.visibility</p:attrName>
                                        </p:attrNameLst>
                                      </p:cBhvr>
                                      <p:to>
                                        <p:strVal val="visible"/>
                                      </p:to>
                                    </p:set>
                                    <p:animEffect transition="in" filter="wedge">
                                      <p:cBhvr>
                                        <p:cTn id="37" dur="2000"/>
                                        <p:tgtEl>
                                          <p:spTgt spid="40967"/>
                                        </p:tgtEl>
                                      </p:cBhvr>
                                    </p:animEffect>
                                  </p:childTnLst>
                                </p:cTn>
                              </p:par>
                              <p:par>
                                <p:cTn id="38" presetID="20" presetClass="entr" presetSubtype="0" fill="hold" nodeType="withEffect">
                                  <p:stCondLst>
                                    <p:cond delay="0"/>
                                  </p:stCondLst>
                                  <p:childTnLst>
                                    <p:set>
                                      <p:cBhvr>
                                        <p:cTn id="39" dur="1" fill="hold">
                                          <p:stCondLst>
                                            <p:cond delay="0"/>
                                          </p:stCondLst>
                                        </p:cTn>
                                        <p:tgtEl>
                                          <p:spTgt spid="40969"/>
                                        </p:tgtEl>
                                        <p:attrNameLst>
                                          <p:attrName>style.visibility</p:attrName>
                                        </p:attrNameLst>
                                      </p:cBhvr>
                                      <p:to>
                                        <p:strVal val="visible"/>
                                      </p:to>
                                    </p:set>
                                    <p:animEffect transition="in" filter="wedge">
                                      <p:cBhvr>
                                        <p:cTn id="40" dur="2000"/>
                                        <p:tgtEl>
                                          <p:spTgt spid="40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410" name="Picture 12" descr="http://www.pressenza.com/wp-content/uploads/2014/01/Eduardo-Galeano_solidaridad-600x41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29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a:spLocks noChangeArrowheads="1"/>
          </p:cNvSpPr>
          <p:nvPr/>
        </p:nvSpPr>
        <p:spPr bwMode="auto">
          <a:xfrm>
            <a:off x="76200" y="381000"/>
            <a:ext cx="5788025" cy="2032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b="1">
                <a:solidFill>
                  <a:srgbClr val="FF0000"/>
                </a:solidFill>
              </a:rPr>
              <a:t>Por esto, es que la concepción de la «caridad»</a:t>
            </a:r>
          </a:p>
          <a:p>
            <a:pPr eaLnBrk="1" hangingPunct="1"/>
            <a:r>
              <a:rPr lang="es-MX" b="1">
                <a:solidFill>
                  <a:srgbClr val="FF0000"/>
                </a:solidFill>
              </a:rPr>
              <a:t>no puede limitarse a la beneficencia exotérica.</a:t>
            </a:r>
          </a:p>
          <a:p>
            <a:pPr eaLnBrk="1" hangingPunct="1"/>
            <a:r>
              <a:rPr lang="es-MX" b="1">
                <a:solidFill>
                  <a:srgbClr val="FF0000"/>
                </a:solidFill>
              </a:rPr>
              <a:t>El Iniciado no puede guiarse por un concepto</a:t>
            </a:r>
          </a:p>
          <a:p>
            <a:pPr eaLnBrk="1" hangingPunct="1"/>
            <a:r>
              <a:rPr lang="es-MX" b="1">
                <a:solidFill>
                  <a:srgbClr val="FF0000"/>
                </a:solidFill>
              </a:rPr>
              <a:t>profano de caridad, sino que su objetivo, más</a:t>
            </a:r>
          </a:p>
          <a:p>
            <a:pPr eaLnBrk="1" hangingPunct="1"/>
            <a:r>
              <a:rPr lang="es-MX" b="1">
                <a:solidFill>
                  <a:srgbClr val="FF0000"/>
                </a:solidFill>
              </a:rPr>
              <a:t>que la caridad propiamente dicha, es la expresión</a:t>
            </a:r>
          </a:p>
          <a:p>
            <a:pPr eaLnBrk="1" hangingPunct="1"/>
            <a:r>
              <a:rPr lang="es-MX" b="1">
                <a:solidFill>
                  <a:srgbClr val="FF0000"/>
                </a:solidFill>
              </a:rPr>
              <a:t>de su propia individualidad orientada al logro de la</a:t>
            </a:r>
          </a:p>
          <a:p>
            <a:pPr eaLnBrk="1" hangingPunct="1"/>
            <a:r>
              <a:rPr lang="es-MX" b="1">
                <a:solidFill>
                  <a:srgbClr val="FF0000"/>
                </a:solidFill>
              </a:rPr>
              <a:t>fraternidad.</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1410"/>
                                        </p:tgtEl>
                                        <p:attrNameLst>
                                          <p:attrName>style.visibility</p:attrName>
                                        </p:attrNameLst>
                                      </p:cBhvr>
                                      <p:to>
                                        <p:strVal val="visible"/>
                                      </p:to>
                                    </p:set>
                                    <p:animEffect transition="in" filter="box(out)">
                                      <p:cBhvr>
                                        <p:cTn id="7" dur="2000"/>
                                        <p:tgtEl>
                                          <p:spTgt spid="401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533" name="Picture 5" descr="https://pbs.twimg.com/profile_images/699444196373991424/3KqHj6b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375" y="3175"/>
            <a:ext cx="6854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52463" y="457200"/>
            <a:ext cx="7805737"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b="1" i="1">
                <a:ea typeface="Arial Unicode MS" pitchFamily="34" charset="-128"/>
                <a:cs typeface="Arial Unicode MS" pitchFamily="34" charset="-128"/>
              </a:rPr>
              <a:t>“La Verdad no pide nada mejor que hacer una alianza con el hombre”</a:t>
            </a:r>
          </a:p>
          <a:p>
            <a:pPr algn="ctr" eaLnBrk="1" hangingPunct="1"/>
            <a:r>
              <a:rPr lang="es-MX" b="1">
                <a:ea typeface="Arial Unicode MS" pitchFamily="34" charset="-128"/>
                <a:cs typeface="Arial Unicode MS" pitchFamily="34" charset="-128"/>
              </a:rPr>
              <a:t>Saint Martin</a:t>
            </a:r>
            <a:endParaRPr lang="es-ES_tradnl" b="1">
              <a:ea typeface="Arial Unicode MS" pitchFamily="34" charset="-128"/>
              <a:cs typeface="Arial Unicode MS" pitchFamily="34" charset="-12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6533"/>
                                        </p:tgtEl>
                                        <p:attrNameLst>
                                          <p:attrName>style.visibility</p:attrName>
                                        </p:attrNameLst>
                                      </p:cBhvr>
                                      <p:to>
                                        <p:strVal val="visible"/>
                                      </p:to>
                                    </p:set>
                                    <p:animEffect transition="in" filter="box(out)">
                                      <p:cBhvr>
                                        <p:cTn id="7" dur="2000"/>
                                        <p:tgtEl>
                                          <p:spTgt spid="4065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04" name="Picture 4" descr="Martinism-From-its-Origins-to-Present-D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6525"/>
            <a:ext cx="9144000"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411163" y="457200"/>
            <a:ext cx="8286750"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AR" b="1" i="1">
                <a:ea typeface="Arial Unicode MS" pitchFamily="34" charset="-128"/>
                <a:cs typeface="Arial Unicode MS" pitchFamily="34" charset="-128"/>
              </a:rPr>
              <a:t>“Una sed que sentimos en un sueño/ nos ha hecho beber fuera del sueño”</a:t>
            </a:r>
          </a:p>
          <a:p>
            <a:pPr algn="ctr" eaLnBrk="1" hangingPunct="1"/>
            <a:r>
              <a:rPr lang="es-AR" b="1">
                <a:ea typeface="Arial Unicode MS" pitchFamily="34" charset="-128"/>
                <a:cs typeface="Arial Unicode MS" pitchFamily="34" charset="-128"/>
              </a:rPr>
              <a:t>R. Juarroz (1974)</a:t>
            </a:r>
            <a:endParaRPr lang="es-ES_tradnl" b="1">
              <a:ea typeface="Arial Unicode MS" pitchFamily="34" charset="-128"/>
              <a:cs typeface="Arial Unicode MS" pitchFamily="34" charset="-128"/>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9604"/>
                                        </p:tgtEl>
                                        <p:attrNameLst>
                                          <p:attrName>style.visibility</p:attrName>
                                        </p:attrNameLst>
                                      </p:cBhvr>
                                      <p:to>
                                        <p:strVal val="visible"/>
                                      </p:to>
                                    </p:set>
                                    <p:animEffect transition="in" filter="box(out)">
                                      <p:cBhvr>
                                        <p:cTn id="7" dur="2000"/>
                                        <p:tgtEl>
                                          <p:spTgt spid="4096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8580" name="Picture 4" descr="http://2.bp.blogspot.com/-XNddPlJnZ0g/UllDCPpTjgI/AAAAAAAAAfI/rj8vjwlDAJs/s1600/martinis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8580"/>
                                        </p:tgtEl>
                                        <p:attrNameLst>
                                          <p:attrName>style.visibility</p:attrName>
                                        </p:attrNameLst>
                                      </p:cBhvr>
                                      <p:to>
                                        <p:strVal val="visible"/>
                                      </p:to>
                                    </p:set>
                                    <p:animEffect transition="in" filter="box(out)">
                                      <p:cBhvr>
                                        <p:cTn id="7" dur="2000"/>
                                        <p:tgtEl>
                                          <p:spTgt spid="408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ctrTitle"/>
          </p:nvPr>
        </p:nvSpPr>
        <p:spPr/>
        <p:txBody>
          <a:bodyPr/>
          <a:lstStyle/>
          <a:p>
            <a:pPr eaLnBrk="1" hangingPunct="1"/>
            <a:r>
              <a:rPr lang="es-AR" smtClean="0"/>
              <a:t>Dr. Jorge Norberto Cornejo</a:t>
            </a:r>
            <a:br>
              <a:rPr lang="es-AR" smtClean="0"/>
            </a:br>
            <a:r>
              <a:rPr lang="es-AR" smtClean="0"/>
              <a:t>Buenos Aires - Argentina</a:t>
            </a:r>
            <a:endParaRPr lang="es-ES_tradnl" smtClean="0"/>
          </a:p>
        </p:txBody>
      </p:sp>
      <p:sp>
        <p:nvSpPr>
          <p:cNvPr id="410627" name="Rectangle 3"/>
          <p:cNvSpPr>
            <a:spLocks noGrp="1" noChangeArrowheads="1"/>
          </p:cNvSpPr>
          <p:nvPr>
            <p:ph type="subTitle" idx="1"/>
          </p:nvPr>
        </p:nvSpPr>
        <p:spPr/>
        <p:txBody>
          <a:bodyPr/>
          <a:lstStyle/>
          <a:p>
            <a:pPr eaLnBrk="1" hangingPunct="1"/>
            <a:r>
              <a:rPr lang="es-AR" smtClean="0"/>
              <a:t>mognitor1@yahoo.com.ar</a:t>
            </a:r>
            <a:endParaRPr lang="es-ES_tradnl"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5">
      <a:dk1>
        <a:srgbClr val="80808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iseño predeterminado 13">
        <a:dk1>
          <a:srgbClr val="000000"/>
        </a:dk1>
        <a:lt1>
          <a:srgbClr val="000000"/>
        </a:lt1>
        <a:dk2>
          <a:srgbClr val="000000"/>
        </a:dk2>
        <a:lt2>
          <a:srgbClr val="808080"/>
        </a:lt2>
        <a:accent1>
          <a:srgbClr val="BBE0E3"/>
        </a:accent1>
        <a:accent2>
          <a:srgbClr val="333399"/>
        </a:accent2>
        <a:accent3>
          <a:srgbClr val="AAAA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14">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Diseño predeterminado 15">
        <a:dk1>
          <a:srgbClr val="80808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13233</TotalTime>
  <Words>28406</Words>
  <Application>Microsoft Office PowerPoint</Application>
  <PresentationFormat>On-screen Show (4:3)</PresentationFormat>
  <Paragraphs>1698</Paragraphs>
  <Slides>400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400</vt:i4>
      </vt:variant>
    </vt:vector>
  </HeadingPairs>
  <TitlesOfParts>
    <vt:vector size="405" baseType="lpstr">
      <vt:lpstr>Arial</vt:lpstr>
      <vt:lpstr>Arial Unicode MS</vt:lpstr>
      <vt:lpstr>굴림</vt:lpstr>
      <vt:lpstr>Times New Roman</vt:lpstr>
      <vt:lpstr>Diseño predeterminado</vt:lpstr>
      <vt:lpstr>Iniciado</vt:lpstr>
      <vt:lpstr>1. Consideraciones generales</vt:lpstr>
      <vt:lpstr>Iniciado</vt:lpstr>
      <vt:lpstr>Introducción</vt:lpstr>
      <vt:lpstr>Introducción</vt:lpstr>
      <vt:lpstr>El Iniciado</vt:lpstr>
      <vt:lpstr>La Palabra de Pase</vt:lpstr>
      <vt:lpstr>Las dos columnas</vt:lpstr>
      <vt:lpstr>Las dos columnas</vt:lpstr>
      <vt:lpstr>PowerPoint Presentation</vt:lpstr>
      <vt:lpstr>PowerPoint Presentation</vt:lpstr>
      <vt:lpstr>PowerPoint Presentation</vt:lpstr>
      <vt:lpstr>El Templo</vt:lpstr>
      <vt:lpstr>PowerPoint Presentation</vt:lpstr>
      <vt:lpstr>PowerPoint Presentation</vt:lpstr>
      <vt:lpstr>PowerPoint Presentation</vt:lpstr>
      <vt:lpstr>PowerPoint Presentation</vt:lpstr>
      <vt:lpstr>Tres y siete</vt:lpstr>
      <vt:lpstr>Tres y siete</vt:lpstr>
      <vt:lpstr>Kether, Chokmah, Binah</vt:lpstr>
      <vt:lpstr>PowerPoint Presentation</vt:lpstr>
      <vt:lpstr>Los siete «días» de la Creación</vt:lpstr>
      <vt:lpstr>PowerPoint Presentation</vt:lpstr>
      <vt:lpstr>PowerPoint Presentation</vt:lpstr>
      <vt:lpstr>Los siete «planetas»</vt:lpstr>
      <vt:lpstr>PowerPoint Presentation</vt:lpstr>
      <vt:lpstr>PowerPoint Presentation</vt:lpstr>
      <vt:lpstr>PowerPoint Presentation</vt:lpstr>
      <vt:lpstr>PowerPoint Presentation</vt:lpstr>
      <vt:lpstr>En el Sepher Yezirah</vt:lpstr>
      <vt:lpstr>PowerPoint Presentation</vt:lpstr>
      <vt:lpstr>La Heptada</vt:lpstr>
      <vt:lpstr>PowerPoint Presentation</vt:lpstr>
      <vt:lpstr>Los objetivos esotéricos del grado son…</vt:lpstr>
      <vt:lpstr>2. El Templo de Salomón</vt:lpstr>
      <vt:lpstr>El Templo de Salomón</vt:lpstr>
      <vt:lpstr>PowerPoint Presentation</vt:lpstr>
      <vt:lpstr>PowerPoint Presentation</vt:lpstr>
      <vt:lpstr>PowerPoint Presentation</vt:lpstr>
      <vt:lpstr>PowerPoint Presentation</vt:lpstr>
      <vt:lpstr>Las tres partes</vt:lpstr>
      <vt:lpstr>Las tres partes</vt:lpstr>
      <vt:lpstr>Las tres partes</vt:lpstr>
      <vt:lpstr>Las tres partes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 el Sancta Sanctórum</vt:lpstr>
      <vt:lpstr>El Arca de la Alianza</vt:lpstr>
      <vt:lpstr>PowerPoint Presentation</vt:lpstr>
      <vt:lpstr>PowerPoint Presentation</vt:lpstr>
      <vt:lpstr>PowerPoint Presentation</vt:lpstr>
      <vt:lpstr>PowerPoint Presentation</vt:lpstr>
      <vt:lpstr>PowerPoint Presentation</vt:lpstr>
      <vt:lpstr>PowerPoint Presentation</vt:lpstr>
      <vt:lpstr>La evolución del Templo</vt:lpstr>
      <vt:lpstr>La evolución del Hombre</vt:lpstr>
      <vt:lpstr>El Segundo Templo</vt:lpstr>
      <vt:lpstr>PowerPoint Presentation</vt:lpstr>
      <vt:lpstr>PowerPoint Presentation</vt:lpstr>
      <vt:lpstr>3. Las dos columnas</vt:lpstr>
      <vt:lpstr>Las dos columnas</vt:lpstr>
      <vt:lpstr>PowerPoint Presentation</vt:lpstr>
      <vt:lpstr>Las dos columnas</vt:lpstr>
      <vt:lpstr>PowerPoint Presentation</vt:lpstr>
      <vt:lpstr>Las dos columnas</vt:lpstr>
      <vt:lpstr>PowerPoint Presentation</vt:lpstr>
      <vt:lpstr>Las dos columnas</vt:lpstr>
      <vt:lpstr>PowerPoint Presentation</vt:lpstr>
      <vt:lpstr>Las dos columnas</vt:lpstr>
      <vt:lpstr>Entre los egipcios</vt:lpstr>
      <vt:lpstr>PowerPoint Presentation</vt:lpstr>
      <vt:lpstr>Entre los egipcios</vt:lpstr>
      <vt:lpstr>PowerPoint Presentation</vt:lpstr>
      <vt:lpstr>Las dos columnas</vt:lpstr>
      <vt:lpstr>PowerPoint Presentation</vt:lpstr>
      <vt:lpstr>La Ley del Equilibrio</vt:lpstr>
      <vt:lpstr>PowerPoint Presentation</vt:lpstr>
      <vt:lpstr>La Ley del Equilibrio</vt:lpstr>
      <vt:lpstr>PowerPoint Presentation</vt:lpstr>
      <vt:lpstr>La Ley del Equilibrio</vt:lpstr>
      <vt:lpstr>PowerPoint Presentation</vt:lpstr>
      <vt:lpstr>PowerPoint Presentation</vt:lpstr>
      <vt:lpstr>Los colores de las columnas</vt:lpstr>
      <vt:lpstr>PowerPoint Presentation</vt:lpstr>
      <vt:lpstr>PowerPoint Presentation</vt:lpstr>
      <vt:lpstr>Las dos columnas y el Iniciado</vt:lpstr>
      <vt:lpstr>Las dos columnas y el Iniciado</vt:lpstr>
      <vt:lpstr>Las dos columnas y el Iniciado</vt:lpstr>
      <vt:lpstr>PowerPoint Presentation</vt:lpstr>
      <vt:lpstr>PowerPoint Presentation</vt:lpstr>
      <vt:lpstr>Letras dobles y columnas</vt:lpstr>
      <vt:lpstr>PowerPoint Presentation</vt:lpstr>
      <vt:lpstr>4. Los pares de opuestos</vt:lpstr>
      <vt:lpstr>El camino del Hombre</vt:lpstr>
      <vt:lpstr>Los opuestos de la vida</vt:lpstr>
      <vt:lpstr>Sabiduría-Tontería</vt:lpstr>
      <vt:lpstr>Sabiduría-Tontería</vt:lpstr>
      <vt:lpstr>Sabiduría-Tontería</vt:lpstr>
      <vt:lpstr>Sabiduría - Tontería</vt:lpstr>
      <vt:lpstr>La Filosofía</vt:lpstr>
      <vt:lpstr>PowerPoint Presentation</vt:lpstr>
      <vt:lpstr>Riqueza - Pobreza</vt:lpstr>
      <vt:lpstr>Riqueza - Pobreza</vt:lpstr>
      <vt:lpstr>PowerPoint Presentation</vt:lpstr>
      <vt:lpstr>La letra hei</vt:lpstr>
      <vt:lpstr>La letra hei</vt:lpstr>
      <vt:lpstr>Fecundidad-Infecundidad</vt:lpstr>
      <vt:lpstr>Fecundidad-Infecundidad</vt:lpstr>
      <vt:lpstr>Fecundidad-Infecundidad</vt:lpstr>
      <vt:lpstr>PowerPoint Presentation</vt:lpstr>
      <vt:lpstr>Vida-Muerte</vt:lpstr>
      <vt:lpstr>Vida-Muerte</vt:lpstr>
      <vt:lpstr>PowerPoint Presentation</vt:lpstr>
      <vt:lpstr>PowerPoint Presentation</vt:lpstr>
      <vt:lpstr>Dominio-Dependencia</vt:lpstr>
      <vt:lpstr>Dominio-Dependencia</vt:lpstr>
      <vt:lpstr>La fraternidad</vt:lpstr>
      <vt:lpstr>Paz-Guerra</vt:lpstr>
      <vt:lpstr>Paz-Guerra</vt:lpstr>
      <vt:lpstr>PowerPoint Presentation</vt:lpstr>
      <vt:lpstr>PowerPoint Presentation</vt:lpstr>
      <vt:lpstr>Belleza-Fealdad</vt:lpstr>
      <vt:lpstr>Belleza-Fealdad</vt:lpstr>
      <vt:lpstr>PowerPoint Presentation</vt:lpstr>
      <vt:lpstr>PowerPoint Presentation</vt:lpstr>
      <vt:lpstr>5. La Unidad</vt:lpstr>
      <vt:lpstr>La Unidad</vt:lpstr>
      <vt:lpstr>La Unidad</vt:lpstr>
      <vt:lpstr>La Unidad</vt:lpstr>
      <vt:lpstr>La Unidad</vt:lpstr>
      <vt:lpstr>PowerPoint Presentation</vt:lpstr>
      <vt:lpstr>PowerPoint Presentation</vt:lpstr>
      <vt:lpstr>La Fraternidad</vt:lpstr>
      <vt:lpstr>La Fraternidad</vt:lpstr>
      <vt:lpstr>La «pureza»</vt:lpstr>
      <vt:lpstr>La «pureza»</vt:lpstr>
      <vt:lpstr>El Óctuple Sendero</vt:lpstr>
      <vt:lpstr>PowerPoint Presentation</vt:lpstr>
      <vt:lpstr>El Óctuple Sendero</vt:lpstr>
      <vt:lpstr>El Óctuple Sendero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Los tres signos</vt:lpstr>
      <vt:lpstr>PowerPoint Presentation</vt:lpstr>
      <vt:lpstr>«Cuerpo» y «alma»</vt:lpstr>
      <vt:lpstr>El Ascenso del Deseo</vt:lpstr>
      <vt:lpstr>PowerPoint Presentation</vt:lpstr>
      <vt:lpstr>PowerPoint Presentation</vt:lpstr>
      <vt:lpstr>PowerPoint Presentation</vt:lpstr>
      <vt:lpstr>6. Simbología</vt:lpstr>
      <vt:lpstr>Entre los símbolos principales de este grado se encuentran…</vt:lpstr>
      <vt:lpstr>El Androginato Primitivo</vt:lpstr>
      <vt:lpstr>El Androginato Primitivo</vt:lpstr>
      <vt:lpstr>El Androginato Primitivo</vt:lpstr>
      <vt:lpstr>El Androginato Primitivo</vt:lpstr>
      <vt:lpstr>PowerPoint Presentation</vt:lpstr>
      <vt:lpstr>La Sophia</vt:lpstr>
      <vt:lpstr>La Sophia</vt:lpstr>
      <vt:lpstr>La Sophia</vt:lpstr>
      <vt:lpstr>La Sophia</vt:lpstr>
      <vt:lpstr>PowerPoint Presentation</vt:lpstr>
      <vt:lpstr>PowerPoint Presentation</vt:lpstr>
      <vt:lpstr>La Piedra Filosofal</vt:lpstr>
      <vt:lpstr>PowerPoint Presentation</vt:lpstr>
      <vt:lpstr>PowerPoint Presentation</vt:lpstr>
      <vt:lpstr>PowerPoint Presentation</vt:lpstr>
      <vt:lpstr>PowerPoint Presentation</vt:lpstr>
      <vt:lpstr>PowerPoint Presentation</vt:lpstr>
      <vt:lpstr>PowerPoint Presentation</vt:lpstr>
      <vt:lpstr>P.: ¿Qué espera encontrar el Iniciado en el Castillo Venturoso? R.: El Vaso Sagrado, cuyo licor apagará su sed de una evolución más elevada.</vt:lpstr>
      <vt:lpstr>PowerPoint Presentation</vt:lpstr>
      <vt:lpstr>PowerPoint Presentation</vt:lpstr>
      <vt:lpstr>PowerPoint Presentation</vt:lpstr>
      <vt:lpstr>PowerPoint Presentation</vt:lpstr>
      <vt:lpstr>PowerPoint Presentation</vt:lpstr>
      <vt:lpstr>PowerPoint Presentation</vt:lpstr>
      <vt:lpstr>El Cristo Cósmico</vt:lpstr>
      <vt:lpstr>PowerPoint Presentation</vt:lpstr>
      <vt:lpstr>El Tiempo</vt:lpstr>
      <vt:lpstr>El Tiempo</vt:lpstr>
      <vt:lpstr>El Tiempo</vt:lpstr>
      <vt:lpstr>PowerPoint Presentation</vt:lpstr>
      <vt:lpstr>7. La Ascensión Celeste</vt:lpstr>
      <vt:lpstr>La Ascensión Celeste</vt:lpstr>
      <vt:lpstr>El Mitraísmo</vt:lpstr>
      <vt:lpstr>La Ascensión Celeste</vt:lpstr>
      <vt:lpstr>PowerPoint Presentation</vt:lpstr>
      <vt:lpstr>El Sol</vt:lpstr>
      <vt:lpstr>El Sol</vt:lpstr>
      <vt:lpstr>El Sol y el Oro</vt:lpstr>
      <vt:lpstr>PowerPoint Presentation</vt:lpstr>
      <vt:lpstr>La Luna</vt:lpstr>
      <vt:lpstr>La Luna</vt:lpstr>
      <vt:lpstr>La Luna</vt:lpstr>
      <vt:lpstr>PowerPoint Presentation</vt:lpstr>
      <vt:lpstr>Mercurio</vt:lpstr>
      <vt:lpstr>Mercurio</vt:lpstr>
      <vt:lpstr>Mercurio</vt:lpstr>
      <vt:lpstr>Mercurio</vt:lpstr>
      <vt:lpstr>Venus</vt:lpstr>
      <vt:lpstr>Venus</vt:lpstr>
      <vt:lpstr>PowerPoint Presentation</vt:lpstr>
      <vt:lpstr>Venus</vt:lpstr>
      <vt:lpstr>Marte</vt:lpstr>
      <vt:lpstr>Marte</vt:lpstr>
      <vt:lpstr>Marte</vt:lpstr>
      <vt:lpstr>Marte</vt:lpstr>
      <vt:lpstr>Júpiter</vt:lpstr>
      <vt:lpstr>Júpiter</vt:lpstr>
      <vt:lpstr>Júpiter</vt:lpstr>
      <vt:lpstr>PowerPoint Presentation</vt:lpstr>
      <vt:lpstr>Saturno</vt:lpstr>
      <vt:lpstr>Saturno</vt:lpstr>
      <vt:lpstr>Saturno</vt:lpstr>
      <vt:lpstr>Saturno</vt:lpstr>
      <vt:lpstr>8. La historia del Martinismo</vt:lpstr>
      <vt:lpstr>Interno y externo</vt:lpstr>
      <vt:lpstr>Interno y externo</vt:lpstr>
      <vt:lpstr>Todos somos humanos…</vt:lpstr>
      <vt:lpstr>Sabiduría-Tontería</vt:lpstr>
      <vt:lpstr>Sabiduría-Tontería</vt:lpstr>
      <vt:lpstr>La máscara</vt:lpstr>
      <vt:lpstr>La máscara</vt:lpstr>
      <vt:lpstr>La máscara</vt:lpstr>
      <vt:lpstr>La máscara</vt:lpstr>
      <vt:lpstr>PowerPoint Presentation</vt:lpstr>
      <vt:lpstr>¿Tolerancia?</vt:lpstr>
      <vt:lpstr>El ego</vt:lpstr>
      <vt:lpstr>La capa</vt:lpstr>
      <vt:lpstr>La multiplicación</vt:lpstr>
      <vt:lpstr>La multiplicación</vt:lpstr>
      <vt:lpstr>La multiplicación</vt:lpstr>
      <vt:lpstr>PowerPoint Presentation</vt:lpstr>
      <vt:lpstr>Riqueza-Pobreza</vt:lpstr>
      <vt:lpstr>Riqueza-Pobreza</vt:lpstr>
      <vt:lpstr>Riqueza-Pobreza</vt:lpstr>
      <vt:lpstr>PowerPoint Presentation</vt:lpstr>
      <vt:lpstr>Fecundidad-Infecundidad</vt:lpstr>
      <vt:lpstr>PowerPoint Presentation</vt:lpstr>
      <vt:lpstr>Vida - Muerte</vt:lpstr>
      <vt:lpstr>PowerPoint Presentation</vt:lpstr>
      <vt:lpstr>Dominio - Dependencia</vt:lpstr>
      <vt:lpstr>PowerPoint Presentation</vt:lpstr>
      <vt:lpstr>Paz - Guerra</vt:lpstr>
      <vt:lpstr>PowerPoint Presentation</vt:lpstr>
      <vt:lpstr>Belleza - Fealdad</vt:lpstr>
      <vt:lpstr>PowerPoint Presentation</vt:lpstr>
      <vt:lpstr>PowerPoint Presentation</vt:lpstr>
      <vt:lpstr>9. El Ritual de Apertura y Clausura</vt:lpstr>
      <vt:lpstr>El Ritual comienza…</vt:lpstr>
      <vt:lpstr>Las tres luces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 invocación</vt:lpstr>
      <vt:lpstr>PowerPoint Presentation</vt:lpstr>
      <vt:lpstr>PowerPoint Presentation</vt:lpstr>
      <vt:lpstr>PowerPoint Presentation</vt:lpstr>
      <vt:lpstr>La Apertura</vt:lpstr>
      <vt:lpstr>PowerPoint Presentation</vt:lpstr>
      <vt:lpstr>La Clausura</vt:lpstr>
      <vt:lpstr>PowerPoint Presentation</vt:lpstr>
      <vt:lpstr>PowerPoint Presentation</vt:lpstr>
      <vt:lpstr>En los Rituales más antiguos…</vt:lpstr>
      <vt:lpstr>El Aegis</vt:lpstr>
      <vt:lpstr>La Clausura continúa…</vt:lpstr>
      <vt:lpstr>La Clausura continúa…</vt:lpstr>
      <vt:lpstr>PowerPoint Presentation</vt:lpstr>
      <vt:lpstr>La proclamación anterior es pura Cábala cristiana. Para Pico della Mirandola, fundador de esta corriente, el Tetragrama (yod-hé-vav-hé) realmente no tenía sonido, y sólo con la adición de shin, conformando el nombre IESCHOUA, adquiría las características de Verbo y se transformaba en el sonido creador (o causa de emanación) del Universo.</vt:lpstr>
      <vt:lpstr>PowerPoint Presentation</vt:lpstr>
      <vt:lpstr>PowerPoint Presentation</vt:lpstr>
      <vt:lpstr>Algunas variantes</vt:lpstr>
      <vt:lpstr>PowerPoint Presentation</vt:lpstr>
      <vt:lpstr>PowerPoint Presentation</vt:lpstr>
      <vt:lpstr>10. El Ritual de Iniciación</vt:lpstr>
      <vt:lpstr>PowerPoint Presentation</vt:lpstr>
      <vt:lpstr>PowerPoint Presentation</vt:lpstr>
      <vt:lpstr>La Iniciación consta de 13 fases (“ pasos”)</vt:lpstr>
      <vt:lpstr>PowerPoint Presentation</vt:lpstr>
      <vt:lpstr>PowerPoint Presentation</vt:lpstr>
      <vt:lpstr>II. El Examen</vt:lpstr>
      <vt:lpstr>III. El Velo Negro</vt:lpstr>
      <vt:lpstr>PowerPoint Presentation</vt:lpstr>
      <vt:lpstr>PowerPoint Presentation</vt:lpstr>
      <vt:lpstr>PowerPoint Presentation</vt:lpstr>
      <vt:lpstr>PowerPoint Presentation</vt:lpstr>
      <vt:lpstr>PowerPoint Presentation</vt:lpstr>
      <vt:lpstr>PowerPoint Presentation</vt:lpstr>
      <vt:lpstr>VI. El Pantáculo</vt:lpstr>
      <vt:lpstr>PowerPoint Presentation</vt:lpstr>
      <vt:lpstr>VII. El Juramento</vt:lpstr>
      <vt:lpstr>PowerPoint Presentation</vt:lpstr>
      <vt:lpstr>PowerPoint Presentation</vt:lpstr>
      <vt:lpstr>PowerPoint Presentation</vt:lpstr>
      <vt:lpstr>PowerPoint Presentation</vt:lpstr>
      <vt:lpstr>IX. El Maestro señala las columnas y dice “…Ante ti está lo que queda de este Templo destruido por la envidia y el orgullo. Pero el Santuario del Templo vive de nuevo y otra vez es el asilo de las verdades augustas y eternas...Y es en el Nombre de esta Verdad que ahora voy a recibirte en el Segundo Grado...”</vt:lpstr>
      <vt:lpstr>PowerPoint Presentation</vt:lpstr>
      <vt:lpstr>X. Comienza el Ritual de Consagración</vt:lpstr>
      <vt:lpstr>PowerPoint Presentation</vt:lpstr>
      <vt:lpstr>XI. El Maestro coloca la espada sobre el hombro derecho del Candidato: “Estudia los Misterios del Arte Regio y recuerda tu Juramento. Arma tu pecho con la Coraza de la Verdad, la Fidelidad y la Constancia.”  </vt:lpstr>
      <vt:lpstr>XI. El Maestro coloca la espada sobre el hombro izquierdo del Candidato: “Sé el primero en Sabiduría y en Valor, y combate el mal, que es causado por la insensatez y la ignorancia”  </vt:lpstr>
      <vt:lpstr>XII. “En el nombre de los Maestros del Conocimiento, del Poder y de la Sabiduría, y de acuerdo con la práctica de nuestros antecesores, yo te instalo como Hermano en el Segundo Grado de nuestra Orden y te infundo el Hálito Misterioso que, según nuestro Venerado Maestro, el Filósofo Desconocido, hace de ti un Iniciado” Entonces, el Maestro toma la cabeza del Candidato con sus dos manos y sopla suavemente sobre ella. Esta práctica, de carácter gnóstico, es altamente simbólica e iniciática, y busca que el Ritual trascienda lo meramente formal, para transformarse en una Iniciación real y efectiva. De esta forma, el Candidato se incorpora plenamente a la cadena Martinista. </vt:lpstr>
      <vt:lpstr>PowerPoint Presentation</vt:lpstr>
      <vt:lpstr>PowerPoint Presentation</vt:lpstr>
      <vt:lpstr>Algunas variantes</vt:lpstr>
      <vt:lpstr>PowerPoint Presentation</vt:lpstr>
      <vt:lpstr>PowerPoint Presentation</vt:lpstr>
      <vt:lpstr>11. Las enseñanzas de Martínez Pasquales</vt:lpstr>
      <vt:lpstr>La doctrina de los Elus Cohen</vt:lpstr>
      <vt:lpstr>La Unidad</vt:lpstr>
      <vt:lpstr>PowerPoint Presentation</vt:lpstr>
      <vt:lpstr>PowerPoint Presentation</vt:lpstr>
      <vt:lpstr>Un Dios imperfecto</vt:lpstr>
      <vt:lpstr>PowerPoint Presentation</vt:lpstr>
      <vt:lpstr>Las enseñanzas</vt:lpstr>
      <vt:lpstr>PowerPoint Presentation</vt:lpstr>
      <vt:lpstr>PowerPoint Presentation</vt:lpstr>
      <vt:lpstr>PowerPoint Presentation</vt:lpstr>
      <vt:lpstr>PowerPoint Presentation</vt:lpstr>
      <vt:lpstr>PowerPoint Presentation</vt:lpstr>
      <vt:lpstr>La «Inmensidad Superceleste»</vt:lpstr>
      <vt:lpstr>PowerPoint Presentation</vt:lpstr>
      <vt:lpstr>PowerPoint Presentation</vt:lpstr>
      <vt:lpstr>PowerPoint Presentation</vt:lpstr>
      <vt:lpstr>La «Inmensidad Celeste»</vt:lpstr>
      <vt:lpstr>El «Mundo Terrestre»</vt:lpstr>
      <vt:lpstr>El «Mundo Terrestre»</vt:lpstr>
      <vt:lpstr>PowerPoint Presentation</vt:lpstr>
      <vt:lpstr>PowerPoint Presentation</vt:lpstr>
      <vt:lpstr>El Hombre</vt:lpstr>
      <vt:lpstr>La Reintegración</vt:lpstr>
      <vt:lpstr>La Reintegración</vt:lpstr>
      <vt:lpstr>La Reintegración</vt:lpstr>
      <vt:lpstr>La Reintegración</vt:lpstr>
      <vt:lpstr>Pasquales hoy</vt:lpstr>
      <vt:lpstr>Pasquales hoy</vt:lpstr>
      <vt:lpstr>PowerPoint Presentation</vt:lpstr>
      <vt:lpstr>PowerPoint Presentation</vt:lpstr>
      <vt:lpstr>PowerPoint Presentation</vt:lpstr>
      <vt:lpstr>PowerPoint Presentation</vt:lpstr>
      <vt:lpstr>12. Instrucción</vt:lpstr>
      <vt:lpstr>Los temas principales abordados en este grado son…</vt:lpstr>
      <vt:lpstr>PowerPoint Presentation</vt:lpstr>
      <vt:lpstr>El tiempo cíclico</vt:lpstr>
      <vt:lpstr>El tiempo cíclico</vt:lpstr>
      <vt:lpstr>La montaña simbólica</vt:lpstr>
      <vt:lpstr>El Ánima Mundi</vt:lpstr>
      <vt:lpstr>PowerPoint Presentation</vt:lpstr>
      <vt:lpstr>PowerPoint Presentation</vt:lpstr>
      <vt:lpstr>Simbolismos en la Iniciación</vt:lpstr>
      <vt:lpstr>Simbolismos en la Iniciación</vt:lpstr>
      <vt:lpstr>La letra he</vt:lpstr>
      <vt:lpstr>La letra hei</vt:lpstr>
      <vt:lpstr>La letra hei</vt:lpstr>
      <vt:lpstr>PowerPoint Presentation</vt:lpstr>
      <vt:lpstr>PowerPoint Presentation</vt:lpstr>
      <vt:lpstr>PowerPoint Presentation</vt:lpstr>
      <vt:lpstr>PowerPoint Presentation</vt:lpstr>
      <vt:lpstr>La Pirámide</vt:lpstr>
      <vt:lpstr>El Arco</vt:lpstr>
      <vt:lpstr>PowerPoint Presentation</vt:lpstr>
      <vt:lpstr>PowerPoint Presentation</vt:lpstr>
      <vt:lpstr>PowerPoint Presentation</vt:lpstr>
      <vt:lpstr>PowerPoint Presentation</vt:lpstr>
      <vt:lpstr>La edad</vt:lpstr>
      <vt:lpstr>PowerPoint Presentation</vt:lpstr>
      <vt:lpstr>PowerPoint Presentation</vt:lpstr>
      <vt:lpstr>PowerPoint Presentation</vt:lpstr>
      <vt:lpstr>La «caridad»</vt:lpstr>
      <vt:lpstr>La letra he o hei</vt:lpstr>
      <vt:lpstr>La letra he o hei</vt:lpstr>
      <vt:lpstr>PowerPoint Presentation</vt:lpstr>
      <vt:lpstr>PowerPoint Presentation</vt:lpstr>
      <vt:lpstr>PowerPoint Presentation</vt:lpstr>
      <vt:lpstr>PowerPoint Presentation</vt:lpstr>
      <vt:lpstr>Dr. Jorge Norberto Cornejo Buenos Aires - Argentina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dc:creator>
  <cp:lastModifiedBy>Emilio</cp:lastModifiedBy>
  <cp:revision>1066</cp:revision>
  <cp:lastPrinted>1601-01-01T00:00:00Z</cp:lastPrinted>
  <dcterms:created xsi:type="dcterms:W3CDTF">1601-01-01T00:00:00Z</dcterms:created>
  <dcterms:modified xsi:type="dcterms:W3CDTF">2016-06-16T01:08:16Z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