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18"/>
  </p:notesMasterIdLst>
  <p:sldIdLst>
    <p:sldId id="550" r:id="rId2"/>
    <p:sldId id="1338" r:id="rId3"/>
    <p:sldId id="1185" r:id="rId4"/>
    <p:sldId id="1349" r:id="rId5"/>
    <p:sldId id="1343" r:id="rId6"/>
    <p:sldId id="1351" r:id="rId7"/>
    <p:sldId id="1353" r:id="rId8"/>
    <p:sldId id="1352" r:id="rId9"/>
    <p:sldId id="1344" r:id="rId10"/>
    <p:sldId id="1345" r:id="rId11"/>
    <p:sldId id="1346" r:id="rId12"/>
    <p:sldId id="1339" r:id="rId13"/>
    <p:sldId id="1350" r:id="rId14"/>
    <p:sldId id="1347" r:id="rId15"/>
    <p:sldId id="1333" r:id="rId16"/>
    <p:sldId id="757" r:id="rId17"/>
  </p:sldIdLst>
  <p:sldSz cx="9144000" cy="6858000" type="screen4x3"/>
  <p:notesSz cx="6858000" cy="9144000"/>
  <p:defaultTextStyle>
    <a:defPPr>
      <a:defRPr lang="es-ES_trad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00FF"/>
    <a:srgbClr val="0000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3" d="100"/>
          <a:sy n="43" d="100"/>
        </p:scale>
        <p:origin x="-126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12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046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es-ES_tradnl"/>
          </a:p>
        </p:txBody>
      </p:sp>
      <p:sp>
        <p:nvSpPr>
          <p:cNvPr id="19046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s-ES_tradnl"/>
          </a:p>
        </p:txBody>
      </p:sp>
      <p:sp>
        <p:nvSpPr>
          <p:cNvPr id="184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9"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s-ES_tradnl" noProof="0" smtClean="0"/>
              <a:t>Haga clic para modificar el estilo de texto del patrón</a:t>
            </a:r>
          </a:p>
          <a:p>
            <a:pPr lvl="1"/>
            <a:r>
              <a:rPr lang="es-ES_tradnl" noProof="0" smtClean="0"/>
              <a:t>Segundo nivel</a:t>
            </a:r>
          </a:p>
          <a:p>
            <a:pPr lvl="2"/>
            <a:r>
              <a:rPr lang="es-ES_tradnl" noProof="0" smtClean="0"/>
              <a:t>Tercer nivel</a:t>
            </a:r>
          </a:p>
          <a:p>
            <a:pPr lvl="3"/>
            <a:r>
              <a:rPr lang="es-ES_tradnl" noProof="0" smtClean="0"/>
              <a:t>Cuarto nivel</a:t>
            </a:r>
          </a:p>
          <a:p>
            <a:pPr lvl="4"/>
            <a:r>
              <a:rPr lang="es-ES_tradnl" noProof="0" smtClean="0"/>
              <a:t>Quinto nivel</a:t>
            </a:r>
          </a:p>
        </p:txBody>
      </p:sp>
      <p:sp>
        <p:nvSpPr>
          <p:cNvPr id="190470"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es-ES_tradnl"/>
          </a:p>
        </p:txBody>
      </p:sp>
      <p:sp>
        <p:nvSpPr>
          <p:cNvPr id="190471"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ADE3148C-4A84-4B8D-AEA3-8CD873394E29}" type="slidenum">
              <a:rPr lang="es-ES_tradnl"/>
              <a:pPr>
                <a:defRPr/>
              </a:pPr>
              <a:t>‹#›</a:t>
            </a:fld>
            <a:endParaRPr lang="es-ES_tradnl"/>
          </a:p>
        </p:txBody>
      </p:sp>
    </p:spTree>
    <p:extLst>
      <p:ext uri="{BB962C8B-B14F-4D97-AF65-F5344CB8AC3E}">
        <p14:creationId xmlns:p14="http://schemas.microsoft.com/office/powerpoint/2010/main" val="5032008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4BE29C6B-35B2-449A-84A5-F71F7AAAA6E4}" type="slidenum">
              <a:rPr lang="es-ES_tradnl"/>
              <a:pPr>
                <a:defRPr/>
              </a:pPr>
              <a:t>‹#›</a:t>
            </a:fld>
            <a:endParaRPr lang="es-ES_tradnl"/>
          </a:p>
        </p:txBody>
      </p:sp>
    </p:spTree>
    <p:extLst>
      <p:ext uri="{BB962C8B-B14F-4D97-AF65-F5344CB8AC3E}">
        <p14:creationId xmlns:p14="http://schemas.microsoft.com/office/powerpoint/2010/main" val="218026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D0EC1DBE-4043-4A84-8CE9-26E235BE3D89}" type="slidenum">
              <a:rPr lang="es-ES_tradnl"/>
              <a:pPr>
                <a:defRPr/>
              </a:pPr>
              <a:t>‹#›</a:t>
            </a:fld>
            <a:endParaRPr lang="es-ES_tradnl"/>
          </a:p>
        </p:txBody>
      </p:sp>
    </p:spTree>
    <p:extLst>
      <p:ext uri="{BB962C8B-B14F-4D97-AF65-F5344CB8AC3E}">
        <p14:creationId xmlns:p14="http://schemas.microsoft.com/office/powerpoint/2010/main" val="905820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B5AE021C-929D-48B0-A385-B88E700D392B}" type="slidenum">
              <a:rPr lang="es-ES_tradnl"/>
              <a:pPr>
                <a:defRPr/>
              </a:pPr>
              <a:t>‹#›</a:t>
            </a:fld>
            <a:endParaRPr lang="es-ES_tradnl"/>
          </a:p>
        </p:txBody>
      </p:sp>
    </p:spTree>
    <p:extLst>
      <p:ext uri="{BB962C8B-B14F-4D97-AF65-F5344CB8AC3E}">
        <p14:creationId xmlns:p14="http://schemas.microsoft.com/office/powerpoint/2010/main" val="2940147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8D4667C6-6DCD-419A-800A-A9FB46DD2ADE}" type="slidenum">
              <a:rPr lang="es-ES_tradnl"/>
              <a:pPr>
                <a:defRPr/>
              </a:pPr>
              <a:t>‹#›</a:t>
            </a:fld>
            <a:endParaRPr lang="es-ES_tradnl"/>
          </a:p>
        </p:txBody>
      </p:sp>
    </p:spTree>
    <p:extLst>
      <p:ext uri="{BB962C8B-B14F-4D97-AF65-F5344CB8AC3E}">
        <p14:creationId xmlns:p14="http://schemas.microsoft.com/office/powerpoint/2010/main" val="1102743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B22D42D8-F173-4958-9819-04F56503B923}" type="slidenum">
              <a:rPr lang="es-ES_tradnl"/>
              <a:pPr>
                <a:defRPr/>
              </a:pPr>
              <a:t>‹#›</a:t>
            </a:fld>
            <a:endParaRPr lang="es-ES_tradnl"/>
          </a:p>
        </p:txBody>
      </p:sp>
    </p:spTree>
    <p:extLst>
      <p:ext uri="{BB962C8B-B14F-4D97-AF65-F5344CB8AC3E}">
        <p14:creationId xmlns:p14="http://schemas.microsoft.com/office/powerpoint/2010/main" val="2036631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0C6CDECF-5CE7-4BE5-A138-BBD6C1FCF0CF}" type="slidenum">
              <a:rPr lang="es-ES_tradnl"/>
              <a:pPr>
                <a:defRPr/>
              </a:pPr>
              <a:t>‹#›</a:t>
            </a:fld>
            <a:endParaRPr lang="es-ES_tradnl"/>
          </a:p>
        </p:txBody>
      </p:sp>
    </p:spTree>
    <p:extLst>
      <p:ext uri="{BB962C8B-B14F-4D97-AF65-F5344CB8AC3E}">
        <p14:creationId xmlns:p14="http://schemas.microsoft.com/office/powerpoint/2010/main" val="976057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p:cNvSpPr>
            <a:spLocks noGrp="1" noChangeArrowheads="1"/>
          </p:cNvSpPr>
          <p:nvPr>
            <p:ph type="sldNum" sz="quarter" idx="12"/>
          </p:nvPr>
        </p:nvSpPr>
        <p:spPr>
          <a:ln/>
        </p:spPr>
        <p:txBody>
          <a:bodyPr/>
          <a:lstStyle>
            <a:lvl1pPr>
              <a:defRPr/>
            </a:lvl1pPr>
          </a:lstStyle>
          <a:p>
            <a:pPr>
              <a:defRPr/>
            </a:pPr>
            <a:fld id="{B5EE6536-CC0C-4389-8DCB-88FD3C3DAB05}" type="slidenum">
              <a:rPr lang="es-ES_tradnl"/>
              <a:pPr>
                <a:defRPr/>
              </a:pPr>
              <a:t>‹#›</a:t>
            </a:fld>
            <a:endParaRPr lang="es-ES_tradnl"/>
          </a:p>
        </p:txBody>
      </p:sp>
    </p:spTree>
    <p:extLst>
      <p:ext uri="{BB962C8B-B14F-4D97-AF65-F5344CB8AC3E}">
        <p14:creationId xmlns:p14="http://schemas.microsoft.com/office/powerpoint/2010/main" val="1392790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F9233714-B94A-4FD9-8470-84C58EA39ED1}" type="slidenum">
              <a:rPr lang="es-ES_tradnl"/>
              <a:pPr>
                <a:defRPr/>
              </a:pPr>
              <a:t>‹#›</a:t>
            </a:fld>
            <a:endParaRPr lang="es-ES_tradnl"/>
          </a:p>
        </p:txBody>
      </p:sp>
    </p:spTree>
    <p:extLst>
      <p:ext uri="{BB962C8B-B14F-4D97-AF65-F5344CB8AC3E}">
        <p14:creationId xmlns:p14="http://schemas.microsoft.com/office/powerpoint/2010/main" val="3325328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229E5FD9-1B6B-4F14-ACCA-40D82C350AA8}" type="slidenum">
              <a:rPr lang="es-ES_tradnl"/>
              <a:pPr>
                <a:defRPr/>
              </a:pPr>
              <a:t>‹#›</a:t>
            </a:fld>
            <a:endParaRPr lang="es-ES_tradnl"/>
          </a:p>
        </p:txBody>
      </p:sp>
    </p:spTree>
    <p:extLst>
      <p:ext uri="{BB962C8B-B14F-4D97-AF65-F5344CB8AC3E}">
        <p14:creationId xmlns:p14="http://schemas.microsoft.com/office/powerpoint/2010/main" val="2350640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B66D3DDB-0236-4827-929C-28378AAE2BB5}" type="slidenum">
              <a:rPr lang="es-ES_tradnl"/>
              <a:pPr>
                <a:defRPr/>
              </a:pPr>
              <a:t>‹#›</a:t>
            </a:fld>
            <a:endParaRPr lang="es-ES_tradnl"/>
          </a:p>
        </p:txBody>
      </p:sp>
    </p:spTree>
    <p:extLst>
      <p:ext uri="{BB962C8B-B14F-4D97-AF65-F5344CB8AC3E}">
        <p14:creationId xmlns:p14="http://schemas.microsoft.com/office/powerpoint/2010/main" val="4255477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6BE09265-A652-4F7F-9F40-38384E2C6882}" type="slidenum">
              <a:rPr lang="es-ES_tradnl"/>
              <a:pPr>
                <a:defRPr/>
              </a:pPr>
              <a:t>‹#›</a:t>
            </a:fld>
            <a:endParaRPr lang="es-ES_tradnl"/>
          </a:p>
        </p:txBody>
      </p:sp>
    </p:spTree>
    <p:extLst>
      <p:ext uri="{BB962C8B-B14F-4D97-AF65-F5344CB8AC3E}">
        <p14:creationId xmlns:p14="http://schemas.microsoft.com/office/powerpoint/2010/main" val="16964647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1EC1719D-2A84-4D48-9316-FBFE69C8C76D}" type="slidenum">
              <a:rPr lang="es-ES_tradnl"/>
              <a:pPr>
                <a:defRPr/>
              </a:pPr>
              <a:t>‹#›</a:t>
            </a:fld>
            <a:endParaRPr lang="es-ES_tradnl"/>
          </a:p>
        </p:txBody>
      </p:sp>
    </p:spTree>
    <p:extLst>
      <p:ext uri="{BB962C8B-B14F-4D97-AF65-F5344CB8AC3E}">
        <p14:creationId xmlns:p14="http://schemas.microsoft.com/office/powerpoint/2010/main" val="758042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74638"/>
            <a:ext cx="8229600" cy="5851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A5DEBF42-B58A-4324-A9DF-7261DCCB5769}" type="slidenum">
              <a:rPr lang="es-ES_tradnl"/>
              <a:pPr>
                <a:defRPr/>
              </a:pPr>
              <a:t>‹#›</a:t>
            </a:fld>
            <a:endParaRPr lang="es-ES_tradnl"/>
          </a:p>
        </p:txBody>
      </p:sp>
    </p:spTree>
    <p:extLst>
      <p:ext uri="{BB962C8B-B14F-4D97-AF65-F5344CB8AC3E}">
        <p14:creationId xmlns:p14="http://schemas.microsoft.com/office/powerpoint/2010/main" val="2326034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ítulo,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15D03D3C-D273-4E72-BD93-43174065277E}" type="slidenum">
              <a:rPr lang="es-ES_tradnl"/>
              <a:pPr>
                <a:defRPr/>
              </a:pPr>
              <a:t>‹#›</a:t>
            </a:fld>
            <a:endParaRPr lang="es-ES_tradnl"/>
          </a:p>
        </p:txBody>
      </p:sp>
    </p:spTree>
    <p:extLst>
      <p:ext uri="{BB962C8B-B14F-4D97-AF65-F5344CB8AC3E}">
        <p14:creationId xmlns:p14="http://schemas.microsoft.com/office/powerpoint/2010/main" val="1624159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OverObj" preserve="1">
  <p:cSld name="Título y texto encima de l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8229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57200" y="3938588"/>
            <a:ext cx="8229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00E2540B-C65D-4AD7-ADCD-8CF149521E1F}" type="slidenum">
              <a:rPr lang="es-ES_tradnl"/>
              <a:pPr>
                <a:defRPr/>
              </a:pPr>
              <a:t>‹#›</a:t>
            </a:fld>
            <a:endParaRPr lang="es-ES_tradnl"/>
          </a:p>
        </p:txBody>
      </p:sp>
    </p:spTree>
    <p:extLst>
      <p:ext uri="{BB962C8B-B14F-4D97-AF65-F5344CB8AC3E}">
        <p14:creationId xmlns:p14="http://schemas.microsoft.com/office/powerpoint/2010/main" val="27528906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verTx" preserve="1">
  <p:cSld name="Título y objetos encima del text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8229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3938588"/>
            <a:ext cx="8229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09272BD5-8050-4F75-9AA2-B104225D5D7D}" type="slidenum">
              <a:rPr lang="es-ES_tradnl"/>
              <a:pPr>
                <a:defRPr/>
              </a:pPr>
              <a:t>‹#›</a:t>
            </a:fld>
            <a:endParaRPr lang="es-ES_tradnl"/>
          </a:p>
        </p:txBody>
      </p:sp>
    </p:spTree>
    <p:extLst>
      <p:ext uri="{BB962C8B-B14F-4D97-AF65-F5344CB8AC3E}">
        <p14:creationId xmlns:p14="http://schemas.microsoft.com/office/powerpoint/2010/main" val="16316365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fourObj" preserve="1">
  <p:cSld name="Título y 4 objetos">
    <p:spTree>
      <p:nvGrpSpPr>
        <p:cNvPr id="1" name=""/>
        <p:cNvGrpSpPr/>
        <p:nvPr/>
      </p:nvGrpSpPr>
      <p:grpSpPr>
        <a:xfrm>
          <a:off x="0" y="0"/>
          <a:ext cx="0" cy="0"/>
          <a:chOff x="0" y="0"/>
          <a:chExt cx="0" cy="0"/>
        </a:xfrm>
      </p:grpSpPr>
      <p:sp>
        <p:nvSpPr>
          <p:cNvPr id="2" name="1 Título"/>
          <p:cNvSpPr>
            <a:spLocks noGrp="1"/>
          </p:cNvSpPr>
          <p:nvPr>
            <p:ph type="title" sz="quarter"/>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contenido"/>
          <p:cNvSpPr>
            <a:spLocks noGrp="1"/>
          </p:cNvSpPr>
          <p:nvPr>
            <p:ph sz="quarter" idx="1"/>
          </p:nvPr>
        </p:nvSpPr>
        <p:spPr>
          <a:xfrm>
            <a:off x="457200" y="1600200"/>
            <a:ext cx="4038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quarter" idx="2"/>
          </p:nvPr>
        </p:nvSpPr>
        <p:spPr>
          <a:xfrm>
            <a:off x="4648200" y="1600200"/>
            <a:ext cx="4038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contenido"/>
          <p:cNvSpPr>
            <a:spLocks noGrp="1"/>
          </p:cNvSpPr>
          <p:nvPr>
            <p:ph sz="quarter" idx="3"/>
          </p:nvPr>
        </p:nvSpPr>
        <p:spPr>
          <a:xfrm>
            <a:off x="457200" y="3938588"/>
            <a:ext cx="4038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contenido"/>
          <p:cNvSpPr>
            <a:spLocks noGrp="1"/>
          </p:cNvSpPr>
          <p:nvPr>
            <p:ph sz="quarter" idx="4"/>
          </p:nvPr>
        </p:nvSpPr>
        <p:spPr>
          <a:xfrm>
            <a:off x="4648200" y="3938588"/>
            <a:ext cx="4038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42C65873-371A-4C5A-A886-3AF1FC1828E4}" type="slidenum">
              <a:rPr lang="es-ES_tradnl"/>
              <a:pPr>
                <a:defRPr/>
              </a:pPr>
              <a:t>‹#›</a:t>
            </a:fld>
            <a:endParaRPr lang="es-ES_tradnl"/>
          </a:p>
        </p:txBody>
      </p:sp>
    </p:spTree>
    <p:extLst>
      <p:ext uri="{BB962C8B-B14F-4D97-AF65-F5344CB8AC3E}">
        <p14:creationId xmlns:p14="http://schemas.microsoft.com/office/powerpoint/2010/main" val="2768272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ClipArt" preserve="1">
  <p:cSld name="Título y texto e imágenes prediseñada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imágenes prediseñadas"/>
          <p:cNvSpPr>
            <a:spLocks noGrp="1"/>
          </p:cNvSpPr>
          <p:nvPr>
            <p:ph type="clipArt" sz="half" idx="2"/>
          </p:nvPr>
        </p:nvSpPr>
        <p:spPr>
          <a:xfrm>
            <a:off x="4648200" y="1600200"/>
            <a:ext cx="4038600" cy="4525963"/>
          </a:xfrm>
        </p:spPr>
        <p:txBody>
          <a:bodyPr/>
          <a:lstStyle/>
          <a:p>
            <a:pPr lvl="0"/>
            <a:endParaRPr lang="es-AR"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3785C708-52F7-4728-A71B-89E370240F5D}" type="slidenum">
              <a:rPr lang="es-ES_tradnl"/>
              <a:pPr>
                <a:defRPr/>
              </a:pPr>
              <a:t>‹#›</a:t>
            </a:fld>
            <a:endParaRPr lang="es-ES_tradnl"/>
          </a:p>
        </p:txBody>
      </p:sp>
    </p:spTree>
    <p:extLst>
      <p:ext uri="{BB962C8B-B14F-4D97-AF65-F5344CB8AC3E}">
        <p14:creationId xmlns:p14="http://schemas.microsoft.com/office/powerpoint/2010/main" val="2455397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386052"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es-ES_tradnl"/>
          </a:p>
        </p:txBody>
      </p:sp>
      <p:sp>
        <p:nvSpPr>
          <p:cNvPr id="386053"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es-ES_tradnl"/>
          </a:p>
        </p:txBody>
      </p:sp>
      <p:sp>
        <p:nvSpPr>
          <p:cNvPr id="386054"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96C14AF1-D83B-412D-BC32-263BC3ECE70A}" type="slidenum">
              <a:rPr lang="es-ES_tradnl"/>
              <a:pPr>
                <a:defRPr/>
              </a:pPr>
              <a:t>‹#›</a:t>
            </a:fld>
            <a:endParaRPr lang="es-ES_tradnl"/>
          </a:p>
        </p:txBody>
      </p:sp>
    </p:spTree>
  </p:cSld>
  <p:clrMap bg1="dk2" tx1="lt1" bg2="dk1"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7.xml"/><Relationship Id="rId4" Type="http://schemas.openxmlformats.org/officeDocument/2006/relationships/image" Target="../media/image14.wmf"/></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339975"/>
            <a:ext cx="7772400" cy="1470025"/>
          </a:xfrm>
        </p:spPr>
        <p:txBody>
          <a:bodyPr/>
          <a:lstStyle/>
          <a:p>
            <a:pPr eaLnBrk="1" hangingPunct="1"/>
            <a:r>
              <a:rPr lang="es-MX" smtClean="0"/>
              <a:t>Asociado - Complementos</a:t>
            </a:r>
            <a:endParaRPr lang="es-ES_tradnl" smtClean="0"/>
          </a:p>
        </p:txBody>
      </p:sp>
      <p:sp>
        <p:nvSpPr>
          <p:cNvPr id="518147" name="Rectangle 3"/>
          <p:cNvSpPr>
            <a:spLocks noGrp="1" noChangeArrowheads="1"/>
          </p:cNvSpPr>
          <p:nvPr>
            <p:ph type="subTitle" idx="1"/>
          </p:nvPr>
        </p:nvSpPr>
        <p:spPr/>
        <p:txBody>
          <a:bodyPr/>
          <a:lstStyle/>
          <a:p>
            <a:pPr eaLnBrk="1" hangingPunct="1"/>
            <a:r>
              <a:rPr lang="es-MX" smtClean="0"/>
              <a:t>Primer Grado del Martinismo</a:t>
            </a:r>
            <a:endParaRPr lang="es-ES_tradnl" smtClean="0"/>
          </a:p>
        </p:txBody>
      </p:sp>
      <p:pic>
        <p:nvPicPr>
          <p:cNvPr id="2055" name="Picture 7" descr="http://4.bp.blogspot.com/-0Sxg6ml3g8U/UPqbsiu_0tI/AAAAAAAAECM/1sX8FPF6Tsk/s1600/MARTINISMO+%25281%25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8375" y="66675"/>
            <a:ext cx="2206625"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9" descr="http://www.ordenmartinista.org/images/Espada-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5791200"/>
            <a:ext cx="3933825"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8147">
                                            <p:txEl>
                                              <p:pRg st="0" end="0"/>
                                            </p:txEl>
                                          </p:spTgt>
                                        </p:tgtEl>
                                        <p:attrNameLst>
                                          <p:attrName>style.visibility</p:attrName>
                                        </p:attrNameLst>
                                      </p:cBhvr>
                                      <p:to>
                                        <p:strVal val="visible"/>
                                      </p:to>
                                    </p:set>
                                    <p:animEffect transition="in" filter="blinds(horizontal)">
                                      <p:cBhvr>
                                        <p:cTn id="7" dur="500"/>
                                        <p:tgtEl>
                                          <p:spTgt spid="5181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2055"/>
                                        </p:tgtEl>
                                        <p:attrNameLst>
                                          <p:attrName>style.visibility</p:attrName>
                                        </p:attrNameLst>
                                      </p:cBhvr>
                                      <p:to>
                                        <p:strVal val="visible"/>
                                      </p:to>
                                    </p:set>
                                    <p:animEffect transition="in" filter="box(out)">
                                      <p:cBhvr>
                                        <p:cTn id="12" dur="2000"/>
                                        <p:tgtEl>
                                          <p:spTgt spid="2055"/>
                                        </p:tgtEl>
                                      </p:cBhvr>
                                    </p:animEffect>
                                  </p:childTnLst>
                                </p:cTn>
                              </p:par>
                              <p:par>
                                <p:cTn id="13" presetID="4" presetClass="entr" presetSubtype="32" fill="hold" nodeType="withEffect">
                                  <p:stCondLst>
                                    <p:cond delay="0"/>
                                  </p:stCondLst>
                                  <p:childTnLst>
                                    <p:set>
                                      <p:cBhvr>
                                        <p:cTn id="14" dur="1" fill="hold">
                                          <p:stCondLst>
                                            <p:cond delay="0"/>
                                          </p:stCondLst>
                                        </p:cTn>
                                        <p:tgtEl>
                                          <p:spTgt spid="2057"/>
                                        </p:tgtEl>
                                        <p:attrNameLst>
                                          <p:attrName>style.visibility</p:attrName>
                                        </p:attrNameLst>
                                      </p:cBhvr>
                                      <p:to>
                                        <p:strVal val="visible"/>
                                      </p:to>
                                    </p:set>
                                    <p:animEffect transition="in" filter="box(out)">
                                      <p:cBhvr>
                                        <p:cTn id="15" dur="2000"/>
                                        <p:tgtEl>
                                          <p:spTgt spid="2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147"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48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913"/>
            <a:ext cx="9144000"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7" name="Text Box 7"/>
          <p:cNvSpPr txBox="1">
            <a:spLocks noChangeArrowheads="1"/>
          </p:cNvSpPr>
          <p:nvPr/>
        </p:nvSpPr>
        <p:spPr bwMode="auto">
          <a:xfrm>
            <a:off x="4953000" y="4456113"/>
            <a:ext cx="26098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a:ea typeface="Arial Unicode MS" pitchFamily="34" charset="-128"/>
                <a:cs typeface="Arial Unicode MS" pitchFamily="34" charset="-128"/>
              </a:rPr>
              <a:t>Una fotografía antigua</a:t>
            </a:r>
          </a:p>
          <a:p>
            <a:pPr eaLnBrk="1" hangingPunct="1"/>
            <a:r>
              <a:rPr lang="es-AR" b="1">
                <a:ea typeface="Arial Unicode MS" pitchFamily="34" charset="-128"/>
                <a:cs typeface="Arial Unicode MS" pitchFamily="34" charset="-128"/>
              </a:rPr>
              <a:t>del Templo Martinista</a:t>
            </a:r>
          </a:p>
          <a:p>
            <a:pPr eaLnBrk="1" hangingPunct="1"/>
            <a:r>
              <a:rPr lang="es-AR" b="1">
                <a:ea typeface="Arial Unicode MS" pitchFamily="34" charset="-128"/>
                <a:cs typeface="Arial Unicode MS" pitchFamily="34" charset="-128"/>
              </a:rPr>
              <a:t>de la OMT en</a:t>
            </a:r>
          </a:p>
          <a:p>
            <a:pPr eaLnBrk="1" hangingPunct="1"/>
            <a:r>
              <a:rPr lang="es-AR" b="1">
                <a:ea typeface="Arial Unicode MS" pitchFamily="34" charset="-128"/>
                <a:cs typeface="Arial Unicode MS" pitchFamily="34" charset="-128"/>
              </a:rPr>
              <a:t>San José, California.</a:t>
            </a:r>
            <a:endParaRPr lang="es-ES_tradnl" b="1">
              <a:ea typeface="Arial Unicode MS" pitchFamily="34" charset="-128"/>
              <a:cs typeface="Arial Unicode MS" pitchFamily="34" charset="-128"/>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4822"/>
                                        </p:tgtEl>
                                        <p:attrNameLst>
                                          <p:attrName>style.visibility</p:attrName>
                                        </p:attrNameLst>
                                      </p:cBhvr>
                                      <p:to>
                                        <p:strVal val="visible"/>
                                      </p:to>
                                    </p:set>
                                    <p:animEffect transition="in" filter="box(out)">
                                      <p:cBhvr>
                                        <p:cTn id="7" dur="2000"/>
                                        <p:tgtEl>
                                          <p:spTgt spid="348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7"/>
                                        </p:tgtEl>
                                        <p:attrNameLst>
                                          <p:attrName>style.visibility</p:attrName>
                                        </p:attrNameLst>
                                      </p:cBhvr>
                                      <p:to>
                                        <p:strVal val="visible"/>
                                      </p:to>
                                    </p:set>
                                    <p:animEffect transition="in" filter="fade">
                                      <p:cBhvr>
                                        <p:cTn id="12" dur="2000"/>
                                        <p:tgtEl>
                                          <p:spTgt spid="5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7" name="Text Box 11"/>
          <p:cNvSpPr txBox="1">
            <a:spLocks noChangeArrowheads="1"/>
          </p:cNvSpPr>
          <p:nvPr/>
        </p:nvSpPr>
        <p:spPr bwMode="auto">
          <a:xfrm>
            <a:off x="381000" y="1898650"/>
            <a:ext cx="2378075"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sz="1600">
                <a:ea typeface="Arial Unicode MS" pitchFamily="34" charset="-128"/>
                <a:cs typeface="Arial Unicode MS" pitchFamily="34" charset="-128"/>
              </a:rPr>
              <a:t>El Templo Martinista de</a:t>
            </a:r>
          </a:p>
          <a:p>
            <a:pPr eaLnBrk="1" hangingPunct="1"/>
            <a:r>
              <a:rPr lang="es-MX" sz="1600">
                <a:ea typeface="Arial Unicode MS" pitchFamily="34" charset="-128"/>
                <a:cs typeface="Arial Unicode MS" pitchFamily="34" charset="-128"/>
              </a:rPr>
              <a:t>Taller, según los Rituales</a:t>
            </a:r>
            <a:r>
              <a:rPr lang="es-AR" sz="1600">
                <a:ea typeface="Arial Unicode MS" pitchFamily="34" charset="-128"/>
                <a:cs typeface="Arial Unicode MS" pitchFamily="34" charset="-128"/>
              </a:rPr>
              <a:t> actuales de la OMT.</a:t>
            </a:r>
          </a:p>
          <a:p>
            <a:pPr eaLnBrk="1" hangingPunct="1"/>
            <a:r>
              <a:rPr lang="es-AR" sz="1600">
                <a:ea typeface="Arial Unicode MS" pitchFamily="34" charset="-128"/>
                <a:cs typeface="Arial Unicode MS" pitchFamily="34" charset="-128"/>
              </a:rPr>
              <a:t>Los “Talleres” son cuerpos menores de la OMT, regidos por sólo tres Oficiales: Maestro, Orador y Centinela.</a:t>
            </a:r>
            <a:endParaRPr lang="es-MX" sz="1600">
              <a:ea typeface="Arial Unicode MS" pitchFamily="34" charset="-128"/>
              <a:cs typeface="Arial Unicode MS" pitchFamily="34" charset="-128"/>
            </a:endParaRPr>
          </a:p>
        </p:txBody>
      </p:sp>
      <p:pic>
        <p:nvPicPr>
          <p:cNvPr id="512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6750" y="0"/>
            <a:ext cx="4865688"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126"/>
                                        </p:tgtEl>
                                        <p:attrNameLst>
                                          <p:attrName>style.visibility</p:attrName>
                                        </p:attrNameLst>
                                      </p:cBhvr>
                                      <p:to>
                                        <p:strVal val="visible"/>
                                      </p:to>
                                    </p:set>
                                    <p:animEffect transition="in" filter="box(out)">
                                      <p:cBhvr>
                                        <p:cTn id="7" dur="3000"/>
                                        <p:tgtEl>
                                          <p:spTgt spid="51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5547"/>
                                        </p:tgtEl>
                                        <p:attrNameLst>
                                          <p:attrName>style.visibility</p:attrName>
                                        </p:attrNameLst>
                                      </p:cBhvr>
                                      <p:to>
                                        <p:strVal val="visible"/>
                                      </p:to>
                                    </p:set>
                                    <p:animEffect transition="in" filter="fade">
                                      <p:cBhvr>
                                        <p:cTn id="12" dur="2000"/>
                                        <p:tgtEl>
                                          <p:spTgt spid="655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7" name="Text Box 11"/>
          <p:cNvSpPr txBox="1">
            <a:spLocks noChangeArrowheads="1"/>
          </p:cNvSpPr>
          <p:nvPr/>
        </p:nvSpPr>
        <p:spPr bwMode="auto">
          <a:xfrm>
            <a:off x="533400" y="2362200"/>
            <a:ext cx="2378075"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sz="1600">
                <a:ea typeface="Arial Unicode MS" pitchFamily="34" charset="-128"/>
                <a:cs typeface="Arial Unicode MS" pitchFamily="34" charset="-128"/>
              </a:rPr>
              <a:t>El Templo Martinista de</a:t>
            </a:r>
          </a:p>
          <a:p>
            <a:pPr eaLnBrk="1" hangingPunct="1"/>
            <a:r>
              <a:rPr lang="es-MX" sz="1600">
                <a:ea typeface="Arial Unicode MS" pitchFamily="34" charset="-128"/>
                <a:cs typeface="Arial Unicode MS" pitchFamily="34" charset="-128"/>
              </a:rPr>
              <a:t>Heptada, según los Rituales</a:t>
            </a:r>
            <a:r>
              <a:rPr lang="es-AR" sz="1600">
                <a:ea typeface="Arial Unicode MS" pitchFamily="34" charset="-128"/>
                <a:cs typeface="Arial Unicode MS" pitchFamily="34" charset="-128"/>
              </a:rPr>
              <a:t> actuales de la OMT. Nótese que</a:t>
            </a:r>
          </a:p>
          <a:p>
            <a:pPr eaLnBrk="1" hangingPunct="1"/>
            <a:r>
              <a:rPr lang="es-MX" sz="1600">
                <a:ea typeface="Arial Unicode MS" pitchFamily="34" charset="-128"/>
                <a:cs typeface="Arial Unicode MS" pitchFamily="34" charset="-128"/>
              </a:rPr>
              <a:t>ahora el Pantáculo se</a:t>
            </a:r>
          </a:p>
          <a:p>
            <a:pPr eaLnBrk="1" hangingPunct="1"/>
            <a:r>
              <a:rPr lang="es-MX" sz="1600">
                <a:ea typeface="Arial Unicode MS" pitchFamily="34" charset="-128"/>
                <a:cs typeface="Arial Unicode MS" pitchFamily="34" charset="-128"/>
              </a:rPr>
              <a:t>coloca al Oriente, y</a:t>
            </a:r>
          </a:p>
          <a:p>
            <a:pPr eaLnBrk="1" hangingPunct="1"/>
            <a:r>
              <a:rPr lang="es-MX" sz="1600">
                <a:ea typeface="Arial Unicode MS" pitchFamily="34" charset="-128"/>
                <a:cs typeface="Arial Unicode MS" pitchFamily="34" charset="-128"/>
              </a:rPr>
              <a:t>no entre el Altar y la</a:t>
            </a:r>
          </a:p>
          <a:p>
            <a:pPr eaLnBrk="1" hangingPunct="1"/>
            <a:r>
              <a:rPr lang="es-MX" sz="1600">
                <a:ea typeface="Arial Unicode MS" pitchFamily="34" charset="-128"/>
                <a:cs typeface="Arial Unicode MS" pitchFamily="34" charset="-128"/>
              </a:rPr>
              <a:t>mesa del Maestro.</a:t>
            </a:r>
          </a:p>
        </p:txBody>
      </p:sp>
      <p:pic>
        <p:nvPicPr>
          <p:cNvPr id="717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3429000"/>
            <a:ext cx="5105400" cy="339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25400"/>
            <a:ext cx="5105400" cy="340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box(out)">
                                      <p:cBhvr>
                                        <p:cTn id="7" dur="2000"/>
                                        <p:tgtEl>
                                          <p:spTgt spid="7172"/>
                                        </p:tgtEl>
                                      </p:cBhvr>
                                    </p:animEffect>
                                  </p:childTnLst>
                                </p:cTn>
                              </p:par>
                              <p:par>
                                <p:cTn id="8" presetID="4" presetClass="entr" presetSubtype="32" fill="hold" nodeType="withEffect">
                                  <p:stCondLst>
                                    <p:cond delay="0"/>
                                  </p:stCondLst>
                                  <p:childTnLst>
                                    <p:set>
                                      <p:cBhvr>
                                        <p:cTn id="9" dur="1" fill="hold">
                                          <p:stCondLst>
                                            <p:cond delay="0"/>
                                          </p:stCondLst>
                                        </p:cTn>
                                        <p:tgtEl>
                                          <p:spTgt spid="7171"/>
                                        </p:tgtEl>
                                        <p:attrNameLst>
                                          <p:attrName>style.visibility</p:attrName>
                                        </p:attrNameLst>
                                      </p:cBhvr>
                                      <p:to>
                                        <p:strVal val="visible"/>
                                      </p:to>
                                    </p:set>
                                    <p:animEffect transition="in" filter="box(out)">
                                      <p:cBhvr>
                                        <p:cTn id="10" dur="2000"/>
                                        <p:tgtEl>
                                          <p:spTgt spid="717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5547"/>
                                        </p:tgtEl>
                                        <p:attrNameLst>
                                          <p:attrName>style.visibility</p:attrName>
                                        </p:attrNameLst>
                                      </p:cBhvr>
                                      <p:to>
                                        <p:strVal val="visible"/>
                                      </p:to>
                                    </p:set>
                                    <p:animEffect transition="in" filter="fade">
                                      <p:cBhvr>
                                        <p:cTn id="15" dur="2000"/>
                                        <p:tgtEl>
                                          <p:spTgt spid="655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0"/>
            <a:ext cx="5105400" cy="6865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2057400"/>
            <a:ext cx="2327275" cy="459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a:spLocks noChangeArrowheads="1"/>
          </p:cNvSpPr>
          <p:nvPr/>
        </p:nvSpPr>
        <p:spPr bwMode="auto">
          <a:xfrm>
            <a:off x="228600" y="838200"/>
            <a:ext cx="31511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Una lectura alquímica de las</a:t>
            </a:r>
          </a:p>
          <a:p>
            <a:pPr eaLnBrk="1" hangingPunct="1"/>
            <a:r>
              <a:rPr lang="es-MX"/>
              <a:t>tres rosas sobre la mesa del</a:t>
            </a:r>
          </a:p>
          <a:p>
            <a:pPr eaLnBrk="1" hangingPunct="1"/>
            <a:r>
              <a:rPr lang="es-MX"/>
              <a:t>Maestro:</a:t>
            </a:r>
            <a:endParaRPr lang="es-AR"/>
          </a:p>
        </p:txBody>
      </p:sp>
      <p:pic>
        <p:nvPicPr>
          <p:cNvPr id="5" name="Picture 8" descr="http://kalden.home.xs4all.nl/calli/images/Br-shin.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 y="3019425"/>
            <a:ext cx="3238500" cy="246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ox(out)">
                                      <p:cBhvr>
                                        <p:cTn id="7" dur="2000"/>
                                        <p:tgtEl>
                                          <p:spTgt spid="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8195"/>
                                        </p:tgtEl>
                                        <p:attrNameLst>
                                          <p:attrName>style.visibility</p:attrName>
                                        </p:attrNameLst>
                                      </p:cBhvr>
                                      <p:to>
                                        <p:strVal val="visible"/>
                                      </p:to>
                                    </p:set>
                                    <p:animEffect transition="in" filter="fade">
                                      <p:cBhvr>
                                        <p:cTn id="17" dur="2000"/>
                                        <p:tgtEl>
                                          <p:spTgt spid="819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xit" presetSubtype="32" fill="hold" nodeType="clickEffect">
                                  <p:stCondLst>
                                    <p:cond delay="0"/>
                                  </p:stCondLst>
                                  <p:childTnLst>
                                    <p:animEffect transition="out" filter="diamond(out)">
                                      <p:cBhvr>
                                        <p:cTn id="21" dur="2000"/>
                                        <p:tgtEl>
                                          <p:spTgt spid="8195"/>
                                        </p:tgtEl>
                                      </p:cBhvr>
                                    </p:animEffect>
                                    <p:set>
                                      <p:cBhvr>
                                        <p:cTn id="22" dur="1" fill="hold">
                                          <p:stCondLst>
                                            <p:cond delay="1999"/>
                                          </p:stCondLst>
                                        </p:cTn>
                                        <p:tgtEl>
                                          <p:spTgt spid="8195"/>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32"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ircle(out)">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4600" y="0"/>
            <a:ext cx="4953000" cy="693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0" name="Text Box 4"/>
          <p:cNvSpPr txBox="1">
            <a:spLocks noChangeArrowheads="1"/>
          </p:cNvSpPr>
          <p:nvPr/>
        </p:nvSpPr>
        <p:spPr bwMode="auto">
          <a:xfrm>
            <a:off x="212725" y="1027113"/>
            <a:ext cx="2241550" cy="4760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t>El Templo </a:t>
            </a:r>
          </a:p>
          <a:p>
            <a:pPr eaLnBrk="1" hangingPunct="1"/>
            <a:r>
              <a:rPr lang="es-AR"/>
              <a:t>Martinista,</a:t>
            </a:r>
          </a:p>
          <a:p>
            <a:pPr eaLnBrk="1" hangingPunct="1"/>
            <a:r>
              <a:rPr lang="es-AR"/>
              <a:t>preparado para</a:t>
            </a:r>
          </a:p>
          <a:p>
            <a:pPr eaLnBrk="1" hangingPunct="1"/>
            <a:r>
              <a:rPr lang="es-AR"/>
              <a:t>una Iniciación,</a:t>
            </a:r>
          </a:p>
          <a:p>
            <a:pPr eaLnBrk="1" hangingPunct="1"/>
            <a:r>
              <a:rPr lang="es-AR"/>
              <a:t>según los</a:t>
            </a:r>
          </a:p>
          <a:p>
            <a:pPr eaLnBrk="1" hangingPunct="1"/>
            <a:r>
              <a:rPr lang="es-AR"/>
              <a:t>Rituales actuales</a:t>
            </a:r>
          </a:p>
          <a:p>
            <a:pPr eaLnBrk="1" hangingPunct="1"/>
            <a:r>
              <a:rPr lang="es-AR"/>
              <a:t>de la OMT.</a:t>
            </a:r>
          </a:p>
          <a:p>
            <a:pPr eaLnBrk="1" hangingPunct="1"/>
            <a:r>
              <a:rPr lang="es-AR"/>
              <a:t>La “M” indica la</a:t>
            </a:r>
          </a:p>
          <a:p>
            <a:pPr eaLnBrk="1" hangingPunct="1"/>
            <a:r>
              <a:rPr lang="es-AR"/>
              <a:t>posición del</a:t>
            </a:r>
          </a:p>
          <a:p>
            <a:pPr eaLnBrk="1" hangingPunct="1"/>
            <a:r>
              <a:rPr lang="es-AR"/>
              <a:t>Maestro en diversos</a:t>
            </a:r>
          </a:p>
          <a:p>
            <a:pPr eaLnBrk="1" hangingPunct="1"/>
            <a:r>
              <a:rPr lang="es-AR"/>
              <a:t>momentos del </a:t>
            </a:r>
          </a:p>
          <a:p>
            <a:pPr eaLnBrk="1" hangingPunct="1"/>
            <a:r>
              <a:rPr lang="es-AR"/>
              <a:t>Ritual.</a:t>
            </a:r>
          </a:p>
          <a:p>
            <a:pPr eaLnBrk="1" hangingPunct="1"/>
            <a:r>
              <a:rPr lang="es-AR"/>
              <a:t>El “Recipiente” es</a:t>
            </a:r>
          </a:p>
          <a:p>
            <a:pPr eaLnBrk="1" hangingPunct="1"/>
            <a:r>
              <a:rPr lang="es-AR"/>
              <a:t>donde se quema</a:t>
            </a:r>
          </a:p>
          <a:p>
            <a:pPr eaLnBrk="1" hangingPunct="1"/>
            <a:r>
              <a:rPr lang="es-AR"/>
              <a:t>el Juramento y</a:t>
            </a:r>
          </a:p>
          <a:p>
            <a:pPr eaLnBrk="1" hangingPunct="1"/>
            <a:r>
              <a:rPr lang="es-AR"/>
              <a:t>se recogen sus</a:t>
            </a:r>
          </a:p>
          <a:p>
            <a:pPr eaLnBrk="1" hangingPunct="1"/>
            <a:r>
              <a:rPr lang="es-AR"/>
              <a:t>cenizas.</a:t>
            </a:r>
            <a:endParaRPr lang="es-ES_tradnl"/>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box(out)">
                                      <p:cBhvr>
                                        <p:cTn id="7" dur="2000"/>
                                        <p:tgtEl>
                                          <p:spTgt spid="194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60"/>
                                        </p:tgtEl>
                                        <p:attrNameLst>
                                          <p:attrName>style.visibility</p:attrName>
                                        </p:attrNameLst>
                                      </p:cBhvr>
                                      <p:to>
                                        <p:strVal val="visible"/>
                                      </p:to>
                                    </p:set>
                                    <p:animEffect transition="in" filter="fade">
                                      <p:cBhvr>
                                        <p:cTn id="12" dur="20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2063" y="0"/>
            <a:ext cx="4325937"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8" name="Text Box 6"/>
          <p:cNvSpPr txBox="1">
            <a:spLocks noChangeArrowheads="1"/>
          </p:cNvSpPr>
          <p:nvPr/>
        </p:nvSpPr>
        <p:spPr bwMode="auto">
          <a:xfrm>
            <a:off x="212725" y="1103313"/>
            <a:ext cx="18351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t>Disposición</a:t>
            </a:r>
          </a:p>
          <a:p>
            <a:pPr eaLnBrk="1" hangingPunct="1"/>
            <a:r>
              <a:rPr lang="es-AR"/>
              <a:t>simbólica de</a:t>
            </a:r>
          </a:p>
          <a:p>
            <a:pPr eaLnBrk="1" hangingPunct="1"/>
            <a:r>
              <a:rPr lang="es-AR"/>
              <a:t>luces y Oficiales</a:t>
            </a:r>
          </a:p>
          <a:p>
            <a:pPr eaLnBrk="1" hangingPunct="1"/>
            <a:r>
              <a:rPr lang="es-AR"/>
              <a:t>en el Templo.</a:t>
            </a:r>
            <a:endParaRPr lang="es-ES_tradnl"/>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box(out)">
                                      <p:cBhvr>
                                        <p:cTn id="7" dur="2000"/>
                                        <p:tgtEl>
                                          <p:spTgt spid="133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318"/>
                                        </p:tgtEl>
                                        <p:attrNameLst>
                                          <p:attrName>style.visibility</p:attrName>
                                        </p:attrNameLst>
                                      </p:cBhvr>
                                      <p:to>
                                        <p:strVal val="visible"/>
                                      </p:to>
                                    </p:set>
                                    <p:animEffect transition="in" filter="fade">
                                      <p:cBhvr>
                                        <p:cTn id="12" dur="2000"/>
                                        <p:tgtEl>
                                          <p:spTgt spid="13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41300"/>
            <a:ext cx="3343275" cy="320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416300"/>
            <a:ext cx="3352800" cy="321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4300" y="207963"/>
            <a:ext cx="3416300" cy="6421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013" name="Text Box 5"/>
          <p:cNvSpPr txBox="1">
            <a:spLocks noChangeArrowheads="1"/>
          </p:cNvSpPr>
          <p:nvPr/>
        </p:nvSpPr>
        <p:spPr bwMode="auto">
          <a:xfrm>
            <a:off x="2971800" y="722313"/>
            <a:ext cx="2597150" cy="366712"/>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a:ea typeface="Arial Unicode MS" pitchFamily="34" charset="-128"/>
                <a:cs typeface="Arial Unicode MS" pitchFamily="34" charset="-128"/>
              </a:rPr>
              <a:t>Túnica, capa y cordón</a:t>
            </a:r>
            <a:endParaRPr lang="es-ES_tradnl" b="1">
              <a:ea typeface="Arial Unicode MS" pitchFamily="34" charset="-128"/>
              <a:cs typeface="Arial Unicode MS" pitchFamily="34" charset="-128"/>
            </a:endParaRP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box(out)">
                                      <p:cBhvr>
                                        <p:cTn id="7" dur="2000"/>
                                        <p:tgtEl>
                                          <p:spTgt spid="18434"/>
                                        </p:tgtEl>
                                      </p:cBhvr>
                                    </p:animEffect>
                                  </p:childTnLst>
                                </p:cTn>
                              </p:par>
                              <p:par>
                                <p:cTn id="8" presetID="4" presetClass="entr" presetSubtype="32" fill="hold" nodeType="withEffect">
                                  <p:stCondLst>
                                    <p:cond delay="0"/>
                                  </p:stCondLst>
                                  <p:childTnLst>
                                    <p:set>
                                      <p:cBhvr>
                                        <p:cTn id="9" dur="1" fill="hold">
                                          <p:stCondLst>
                                            <p:cond delay="0"/>
                                          </p:stCondLst>
                                        </p:cTn>
                                        <p:tgtEl>
                                          <p:spTgt spid="18435"/>
                                        </p:tgtEl>
                                        <p:attrNameLst>
                                          <p:attrName>style.visibility</p:attrName>
                                        </p:attrNameLst>
                                      </p:cBhvr>
                                      <p:to>
                                        <p:strVal val="visible"/>
                                      </p:to>
                                    </p:set>
                                    <p:animEffect transition="in" filter="box(out)">
                                      <p:cBhvr>
                                        <p:cTn id="10" dur="2000"/>
                                        <p:tgtEl>
                                          <p:spTgt spid="18435"/>
                                        </p:tgtEl>
                                      </p:cBhvr>
                                    </p:animEffect>
                                  </p:childTnLst>
                                </p:cTn>
                              </p:par>
                              <p:par>
                                <p:cTn id="11" presetID="4" presetClass="entr" presetSubtype="32"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ox(out)">
                                      <p:cBhvr>
                                        <p:cTn id="13" dur="2000"/>
                                        <p:tgtEl>
                                          <p:spTgt spid="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3013"/>
                                        </p:tgtEl>
                                        <p:attrNameLst>
                                          <p:attrName>style.visibility</p:attrName>
                                        </p:attrNameLst>
                                      </p:cBhvr>
                                      <p:to>
                                        <p:strVal val="visible"/>
                                      </p:to>
                                    </p:set>
                                    <p:animEffect transition="in" filter="fade">
                                      <p:cBhvr>
                                        <p:cTn id="18" dur="2000"/>
                                        <p:tgtEl>
                                          <p:spTgt spid="43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Picture 3"/>
          <p:cNvSpPr>
            <a:spLocks noChangeAspect="1" noChangeArrowheads="1"/>
          </p:cNvSpPr>
          <p:nvPr/>
        </p:nvSpPr>
        <p:spPr bwMode="auto">
          <a:xfrm rot="10800000">
            <a:off x="3302000" y="0"/>
            <a:ext cx="5537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439300" name="Text Box 4"/>
          <p:cNvSpPr txBox="1">
            <a:spLocks noChangeArrowheads="1"/>
          </p:cNvSpPr>
          <p:nvPr/>
        </p:nvSpPr>
        <p:spPr bwMode="auto">
          <a:xfrm>
            <a:off x="1031875" y="220663"/>
            <a:ext cx="71088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t>Joya del Hermano Asociado. Los puntos de abajo son negro y rojo, </a:t>
            </a:r>
          </a:p>
          <a:p>
            <a:pPr algn="ctr" eaLnBrk="1" hangingPunct="1"/>
            <a:r>
              <a:rPr lang="es-MX"/>
              <a:t>el de arriba blanco. El triángulo es dorado.</a:t>
            </a:r>
            <a:endParaRPr lang="es-AR"/>
          </a:p>
        </p:txBody>
      </p:sp>
      <p:pic>
        <p:nvPicPr>
          <p:cNvPr id="92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95400"/>
            <a:ext cx="8716963" cy="531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box(out)">
                                      <p:cBhvr>
                                        <p:cTn id="7" dur="2000"/>
                                        <p:tgtEl>
                                          <p:spTgt spid="92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39300"/>
                                        </p:tgtEl>
                                        <p:attrNameLst>
                                          <p:attrName>style.visibility</p:attrName>
                                        </p:attrNameLst>
                                      </p:cBhvr>
                                      <p:to>
                                        <p:strVal val="visible"/>
                                      </p:to>
                                    </p:set>
                                    <p:animEffect transition="in" filter="box(out)">
                                      <p:cBhvr>
                                        <p:cTn id="12" dur="2000"/>
                                        <p:tgtEl>
                                          <p:spTgt spid="439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30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Picture 3"/>
          <p:cNvSpPr>
            <a:spLocks noChangeAspect="1" noChangeArrowheads="1"/>
          </p:cNvSpPr>
          <p:nvPr/>
        </p:nvSpPr>
        <p:spPr bwMode="auto">
          <a:xfrm rot="10800000">
            <a:off x="3302000" y="0"/>
            <a:ext cx="5537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439300" name="Text Box 4"/>
          <p:cNvSpPr txBox="1">
            <a:spLocks noChangeArrowheads="1"/>
          </p:cNvSpPr>
          <p:nvPr/>
        </p:nvSpPr>
        <p:spPr bwMode="auto">
          <a:xfrm>
            <a:off x="1912938" y="152400"/>
            <a:ext cx="52498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t>Joya del Iniciado. Los triángulos son rojo y negro,</a:t>
            </a:r>
          </a:p>
          <a:p>
            <a:pPr algn="ctr" eaLnBrk="1" hangingPunct="1"/>
            <a:r>
              <a:rPr lang="es-MX"/>
              <a:t>el punto central blanco, el resto azul.</a:t>
            </a:r>
            <a:endParaRPr lang="es-AR"/>
          </a:p>
        </p:txBody>
      </p:sp>
      <p:pic>
        <p:nvPicPr>
          <p:cNvPr id="1024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14400"/>
            <a:ext cx="8809038" cy="591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box(out)">
                                      <p:cBhvr>
                                        <p:cTn id="7" dur="2000"/>
                                        <p:tgtEl>
                                          <p:spTgt spid="102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39300"/>
                                        </p:tgtEl>
                                        <p:attrNameLst>
                                          <p:attrName>style.visibility</p:attrName>
                                        </p:attrNameLst>
                                      </p:cBhvr>
                                      <p:to>
                                        <p:strVal val="visible"/>
                                      </p:to>
                                    </p:set>
                                    <p:animEffect transition="in" filter="box(out)">
                                      <p:cBhvr>
                                        <p:cTn id="12" dur="2000"/>
                                        <p:tgtEl>
                                          <p:spTgt spid="439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30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Picture 3"/>
          <p:cNvSpPr>
            <a:spLocks noChangeAspect="1" noChangeArrowheads="1"/>
          </p:cNvSpPr>
          <p:nvPr/>
        </p:nvSpPr>
        <p:spPr bwMode="auto">
          <a:xfrm rot="10800000">
            <a:off x="3302000" y="0"/>
            <a:ext cx="5537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439300" name="Text Box 4"/>
          <p:cNvSpPr txBox="1">
            <a:spLocks noChangeArrowheads="1"/>
          </p:cNvSpPr>
          <p:nvPr/>
        </p:nvSpPr>
        <p:spPr bwMode="auto">
          <a:xfrm>
            <a:off x="1085850" y="239713"/>
            <a:ext cx="7067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Joya del Maestro. Todas las líneas, puntos y letras son de color oro.</a:t>
            </a:r>
          </a:p>
        </p:txBody>
      </p:sp>
      <p:pic>
        <p:nvPicPr>
          <p:cNvPr id="1126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990600"/>
            <a:ext cx="9142412"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box(out)">
                                      <p:cBhvr>
                                        <p:cTn id="7" dur="2000"/>
                                        <p:tgtEl>
                                          <p:spTgt spid="112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39300"/>
                                        </p:tgtEl>
                                        <p:attrNameLst>
                                          <p:attrName>style.visibility</p:attrName>
                                        </p:attrNameLst>
                                      </p:cBhvr>
                                      <p:to>
                                        <p:strVal val="visible"/>
                                      </p:to>
                                    </p:set>
                                    <p:animEffect transition="in" filter="box(out)">
                                      <p:cBhvr>
                                        <p:cTn id="12" dur="2000"/>
                                        <p:tgtEl>
                                          <p:spTgt spid="439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30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5338"/>
            <a:ext cx="9144000" cy="1566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2" name="Rectangle 4"/>
          <p:cNvSpPr>
            <a:spLocks noChangeArrowheads="1"/>
          </p:cNvSpPr>
          <p:nvPr/>
        </p:nvSpPr>
        <p:spPr bwMode="auto">
          <a:xfrm>
            <a:off x="709613" y="2803525"/>
            <a:ext cx="7721600" cy="344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s-ES_tradnl" altLang="ko-KR" sz="2000">
                <a:ea typeface="Arial Unicode MS" pitchFamily="34" charset="-128"/>
                <a:cs typeface="Arial Unicode MS" pitchFamily="34" charset="-128"/>
              </a:rPr>
              <a:t>“Si el círculo simboliza la limitación del mundo material, igualmente representa toda la Creación, en todas sus fases. En el primer caso, se le llama </a:t>
            </a:r>
            <a:r>
              <a:rPr lang="es-ES_tradnl" altLang="ko-KR" sz="2000" i="1">
                <a:ea typeface="Arial Unicode MS" pitchFamily="34" charset="-128"/>
                <a:cs typeface="Arial Unicode MS" pitchFamily="34" charset="-128"/>
              </a:rPr>
              <a:t>“círculo</a:t>
            </a:r>
            <a:r>
              <a:rPr lang="es-ES_tradnl" altLang="ko-KR" sz="2000">
                <a:ea typeface="Arial Unicode MS" pitchFamily="34" charset="-128"/>
                <a:cs typeface="Arial Unicode MS" pitchFamily="34" charset="-128"/>
              </a:rPr>
              <a:t> </a:t>
            </a:r>
            <a:r>
              <a:rPr lang="es-ES_tradnl" altLang="ko-KR" sz="2000" i="1">
                <a:ea typeface="Arial Unicode MS" pitchFamily="34" charset="-128"/>
                <a:cs typeface="Arial Unicode MS" pitchFamily="34" charset="-128"/>
              </a:rPr>
              <a:t>artificial”</a:t>
            </a:r>
            <a:r>
              <a:rPr lang="es-ES_tradnl" altLang="ko-KR" sz="2000">
                <a:ea typeface="Arial Unicode MS" pitchFamily="34" charset="-128"/>
                <a:cs typeface="Arial Unicode MS" pitchFamily="34" charset="-128"/>
              </a:rPr>
              <a:t>. En el segundo, se le nombra </a:t>
            </a:r>
            <a:r>
              <a:rPr lang="es-ES_tradnl" altLang="ko-KR" sz="2000" i="1">
                <a:ea typeface="Arial Unicode MS" pitchFamily="34" charset="-128"/>
                <a:cs typeface="Arial Unicode MS" pitchFamily="34" charset="-128"/>
              </a:rPr>
              <a:t>“círculo natural”</a:t>
            </a:r>
            <a:r>
              <a:rPr lang="es-ES_tradnl" altLang="ko-KR" sz="2000">
                <a:ea typeface="Arial Unicode MS" pitchFamily="34" charset="-128"/>
                <a:cs typeface="Arial Unicode MS" pitchFamily="34" charset="-128"/>
              </a:rPr>
              <a:t>, ya que se crea por la expansión natural de su centro y crece en todas las direcciones simultáneamente, sin que sea posible saber dónde se encuentra su centro o su circunferencia. </a:t>
            </a:r>
          </a:p>
          <a:p>
            <a:pPr algn="ctr"/>
            <a:r>
              <a:rPr lang="es-ES_tradnl" altLang="ko-KR" sz="2000">
                <a:ea typeface="Arial Unicode MS" pitchFamily="34" charset="-128"/>
                <a:cs typeface="Arial Unicode MS" pitchFamily="34" charset="-128"/>
              </a:rPr>
              <a:t>Por esa razón, el círculo natural es el símbolo de la Creación, en su aspecto de totalidad.  En la Tradición Martinista, se representa por el número diez, escrito con el número 1 rodeado de un círculo. Por lo que se refiere al círculo artificial, asociado al mundo material, corresponde al número 9.”</a:t>
            </a: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box(out)">
                                      <p:cBhvr>
                                        <p:cTn id="7" dur="2000"/>
                                        <p:tgtEl>
                                          <p:spTgt spid="122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12292"/>
                                        </p:tgtEl>
                                        <p:attrNameLst>
                                          <p:attrName>style.visibility</p:attrName>
                                        </p:attrNameLst>
                                      </p:cBhvr>
                                      <p:to>
                                        <p:strVal val="visible"/>
                                      </p:to>
                                    </p:set>
                                    <p:animEffect transition="in" filter="wedge">
                                      <p:cBhvr>
                                        <p:cTn id="12" dur="20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90550"/>
            <a:ext cx="9220200" cy="245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5" name="Rectangle 5"/>
          <p:cNvSpPr>
            <a:spLocks noChangeArrowheads="1"/>
          </p:cNvSpPr>
          <p:nvPr/>
        </p:nvSpPr>
        <p:spPr bwMode="auto">
          <a:xfrm>
            <a:off x="512763" y="3413125"/>
            <a:ext cx="8174037" cy="28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s-ES_tradnl" altLang="ko-KR" sz="2000">
                <a:ea typeface="Arial Unicode MS" pitchFamily="34" charset="-128"/>
                <a:cs typeface="Arial Unicode MS" pitchFamily="34" charset="-128"/>
              </a:rPr>
              <a:t>La Tradición Martinista atribuye a la cruz el número cuatro. </a:t>
            </a:r>
          </a:p>
          <a:p>
            <a:pPr algn="ctr"/>
            <a:r>
              <a:rPr lang="es-ES_tradnl" altLang="ko-KR" sz="2000">
                <a:ea typeface="Arial Unicode MS" pitchFamily="34" charset="-128"/>
                <a:cs typeface="Arial Unicode MS" pitchFamily="34" charset="-128"/>
              </a:rPr>
              <a:t>Desde el punto de vista esotérico, la cruz tiene un vínculo particular </a:t>
            </a:r>
          </a:p>
          <a:p>
            <a:pPr algn="ctr"/>
            <a:r>
              <a:rPr lang="es-ES_tradnl" altLang="ko-KR" sz="2000">
                <a:ea typeface="Arial Unicode MS" pitchFamily="34" charset="-128"/>
                <a:cs typeface="Arial Unicode MS" pitchFamily="34" charset="-128"/>
              </a:rPr>
              <a:t>con el cuadrado, asociado al</a:t>
            </a:r>
          </a:p>
          <a:p>
            <a:pPr algn="ctr"/>
            <a:r>
              <a:rPr lang="es-ES_tradnl" altLang="ko-KR" sz="2000">
                <a:ea typeface="Arial Unicode MS" pitchFamily="34" charset="-128"/>
                <a:cs typeface="Arial Unicode MS" pitchFamily="34" charset="-128"/>
              </a:rPr>
              <a:t>mismo número. En efecto, éste puede construirse a partir de una cruz, </a:t>
            </a:r>
          </a:p>
          <a:p>
            <a:pPr algn="ctr"/>
            <a:r>
              <a:rPr lang="es-ES_tradnl" altLang="ko-KR" sz="2000">
                <a:ea typeface="Arial Unicode MS" pitchFamily="34" charset="-128"/>
                <a:cs typeface="Arial Unicode MS" pitchFamily="34" charset="-128"/>
              </a:rPr>
              <a:t>como lomuestra el esquema. En el mismo se advierte que se</a:t>
            </a:r>
          </a:p>
          <a:p>
            <a:pPr algn="ctr"/>
            <a:r>
              <a:rPr lang="es-ES_tradnl" altLang="ko-KR" sz="2000">
                <a:ea typeface="Arial Unicode MS" pitchFamily="34" charset="-128"/>
                <a:cs typeface="Arial Unicode MS" pitchFamily="34" charset="-128"/>
              </a:rPr>
              <a:t>puede descomponer un cuadrado en cuatro escuadras, </a:t>
            </a:r>
          </a:p>
          <a:p>
            <a:pPr algn="ctr"/>
            <a:r>
              <a:rPr lang="es-ES_tradnl" altLang="ko-KR" sz="2000">
                <a:ea typeface="Arial Unicode MS" pitchFamily="34" charset="-128"/>
                <a:cs typeface="Arial Unicode MS" pitchFamily="34" charset="-128"/>
              </a:rPr>
              <a:t>el cambio de orientación de las cuatro escuadras forma una cruz. </a:t>
            </a:r>
          </a:p>
          <a:p>
            <a:pPr algn="ctr"/>
            <a:r>
              <a:rPr lang="es-ES_tradnl" altLang="ko-KR" sz="2000">
                <a:ea typeface="Arial Unicode MS" pitchFamily="34" charset="-128"/>
                <a:cs typeface="Arial Unicode MS" pitchFamily="34" charset="-128"/>
              </a:rPr>
              <a:t>Existen numerosas relaciones entre la cruz, el cuadrado y el</a:t>
            </a:r>
          </a:p>
          <a:p>
            <a:pPr algn="ctr"/>
            <a:r>
              <a:rPr lang="es-ES_tradnl" altLang="ko-KR" sz="2000">
                <a:ea typeface="Arial Unicode MS" pitchFamily="34" charset="-128"/>
                <a:cs typeface="Arial Unicode MS" pitchFamily="34" charset="-128"/>
              </a:rPr>
              <a:t>punto, es decir, la unidad.</a:t>
            </a: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964"/>
                                        </p:tgtEl>
                                        <p:attrNameLst>
                                          <p:attrName>style.visibility</p:attrName>
                                        </p:attrNameLst>
                                      </p:cBhvr>
                                      <p:to>
                                        <p:strVal val="visible"/>
                                      </p:to>
                                    </p:set>
                                    <p:animEffect transition="in" filter="box(out)">
                                      <p:cBhvr>
                                        <p:cTn id="7" dur="2000"/>
                                        <p:tgtEl>
                                          <p:spTgt spid="409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40965"/>
                                        </p:tgtEl>
                                        <p:attrNameLst>
                                          <p:attrName>style.visibility</p:attrName>
                                        </p:attrNameLst>
                                      </p:cBhvr>
                                      <p:to>
                                        <p:strVal val="visible"/>
                                      </p:to>
                                    </p:set>
                                    <p:animEffect transition="in" filter="wedge">
                                      <p:cBhvr>
                                        <p:cTn id="12" dur="2000"/>
                                        <p:tgtEl>
                                          <p:spTgt spid="40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4" name="Text Box 6"/>
          <p:cNvSpPr txBox="1">
            <a:spLocks noChangeArrowheads="1"/>
          </p:cNvSpPr>
          <p:nvPr/>
        </p:nvSpPr>
        <p:spPr bwMode="auto">
          <a:xfrm>
            <a:off x="171450" y="1752600"/>
            <a:ext cx="21907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Diversos esquemas simbólicos utilizados en la OMT</a:t>
            </a:r>
            <a:endParaRPr lang="es-ES_tradnl"/>
          </a:p>
        </p:txBody>
      </p:sp>
      <p:pic>
        <p:nvPicPr>
          <p:cNvPr id="1638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1738" y="0"/>
            <a:ext cx="5740400"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6389"/>
                                        </p:tgtEl>
                                        <p:attrNameLst>
                                          <p:attrName>style.visibility</p:attrName>
                                        </p:attrNameLst>
                                      </p:cBhvr>
                                      <p:to>
                                        <p:strVal val="visible"/>
                                      </p:to>
                                    </p:set>
                                    <p:animEffect transition="in" filter="box(out)">
                                      <p:cBhvr>
                                        <p:cTn id="7" dur="2000"/>
                                        <p:tgtEl>
                                          <p:spTgt spid="163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894"/>
                                        </p:tgtEl>
                                        <p:attrNameLst>
                                          <p:attrName>style.visibility</p:attrName>
                                        </p:attrNameLst>
                                      </p:cBhvr>
                                      <p:to>
                                        <p:strVal val="visible"/>
                                      </p:to>
                                    </p:set>
                                    <p:animEffect transition="in" filter="fade">
                                      <p:cBhvr>
                                        <p:cTn id="12" dur="2000"/>
                                        <p:tgtEl>
                                          <p:spTgt spid="37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13" y="160338"/>
            <a:ext cx="9094787" cy="654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box(out)">
                                      <p:cBhvr>
                                        <p:cTn id="7" dur="20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p:txBody>
          <a:bodyPr/>
          <a:lstStyle/>
          <a:p>
            <a:pPr eaLnBrk="1" hangingPunct="1"/>
            <a:r>
              <a:rPr lang="es-AR" smtClean="0"/>
              <a:t>Dr. Jorge Norberto Cornejo</a:t>
            </a:r>
            <a:br>
              <a:rPr lang="es-AR" smtClean="0"/>
            </a:br>
            <a:r>
              <a:rPr lang="es-AR" smtClean="0"/>
              <a:t>Buenos Aires - Argentina</a:t>
            </a:r>
            <a:endParaRPr lang="es-ES_tradnl" smtClean="0"/>
          </a:p>
        </p:txBody>
      </p:sp>
      <p:sp>
        <p:nvSpPr>
          <p:cNvPr id="17411" name="Rectangle 3"/>
          <p:cNvSpPr>
            <a:spLocks noGrp="1" noChangeArrowheads="1"/>
          </p:cNvSpPr>
          <p:nvPr>
            <p:ph type="subTitle" idx="1"/>
          </p:nvPr>
        </p:nvSpPr>
        <p:spPr/>
        <p:txBody>
          <a:bodyPr/>
          <a:lstStyle/>
          <a:p>
            <a:pPr eaLnBrk="1" hangingPunct="1"/>
            <a:r>
              <a:rPr lang="es-AR" smtClean="0"/>
              <a:t>mognitor1@yahoo.com.ar</a:t>
            </a:r>
            <a:endParaRPr lang="es-ES_tradnl"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5">
      <a:dk1>
        <a:srgbClr val="808080"/>
      </a:dk1>
      <a:lt1>
        <a:srgbClr val="FFFFFF"/>
      </a:lt1>
      <a:dk2>
        <a:srgbClr val="000000"/>
      </a:dk2>
      <a:lt2>
        <a:srgbClr val="FFFFFF"/>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iseño predeterminado 13">
        <a:dk1>
          <a:srgbClr val="000000"/>
        </a:dk1>
        <a:lt1>
          <a:srgbClr val="000000"/>
        </a:lt1>
        <a:dk2>
          <a:srgbClr val="000000"/>
        </a:dk2>
        <a:lt2>
          <a:srgbClr val="808080"/>
        </a:lt2>
        <a:accent1>
          <a:srgbClr val="BBE0E3"/>
        </a:accent1>
        <a:accent2>
          <a:srgbClr val="333399"/>
        </a:accent2>
        <a:accent3>
          <a:srgbClr val="AAAAAA"/>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14">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
      <a:clrScheme name="Diseño predeterminado 15">
        <a:dk1>
          <a:srgbClr val="808080"/>
        </a:dk1>
        <a:lt1>
          <a:srgbClr val="FFFFFF"/>
        </a:lt1>
        <a:dk2>
          <a:srgbClr val="000000"/>
        </a:dk2>
        <a:lt2>
          <a:srgbClr val="FFFFFF"/>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10054</TotalTime>
  <Words>478</Words>
  <Application>Microsoft Office PowerPoint</Application>
  <PresentationFormat>On-screen Show (4:3)</PresentationFormat>
  <Paragraphs>59</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Arial Unicode MS</vt:lpstr>
      <vt:lpstr>Diseño predeterminado</vt:lpstr>
      <vt:lpstr>Asociado - Complementos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 Jorge Norberto Cornejo Buenos Aires - Argentina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dc:creator>
  <cp:lastModifiedBy>Emilio</cp:lastModifiedBy>
  <cp:revision>812</cp:revision>
  <cp:lastPrinted>1601-01-01T00:00:00Z</cp:lastPrinted>
  <dcterms:created xsi:type="dcterms:W3CDTF">1601-01-01T00:00:00Z</dcterms:created>
  <dcterms:modified xsi:type="dcterms:W3CDTF">2016-07-02T23:56:25Z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