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651" r:id="rId2"/>
    <p:sldId id="606" r:id="rId3"/>
    <p:sldId id="607" r:id="rId4"/>
    <p:sldId id="608" r:id="rId5"/>
    <p:sldId id="609" r:id="rId6"/>
    <p:sldId id="652" r:id="rId7"/>
    <p:sldId id="666" r:id="rId8"/>
    <p:sldId id="343" r:id="rId9"/>
    <p:sldId id="610" r:id="rId10"/>
    <p:sldId id="378" r:id="rId11"/>
    <p:sldId id="611" r:id="rId12"/>
    <p:sldId id="612" r:id="rId13"/>
    <p:sldId id="615" r:id="rId14"/>
    <p:sldId id="623" r:id="rId15"/>
    <p:sldId id="613" r:id="rId16"/>
    <p:sldId id="653" r:id="rId17"/>
    <p:sldId id="654" r:id="rId18"/>
    <p:sldId id="661" r:id="rId19"/>
    <p:sldId id="662" r:id="rId20"/>
    <p:sldId id="656" r:id="rId21"/>
    <p:sldId id="379" r:id="rId22"/>
    <p:sldId id="616" r:id="rId23"/>
    <p:sldId id="380" r:id="rId24"/>
    <p:sldId id="617" r:id="rId25"/>
    <p:sldId id="618" r:id="rId26"/>
    <p:sldId id="619" r:id="rId27"/>
    <p:sldId id="620" r:id="rId28"/>
    <p:sldId id="621" r:id="rId29"/>
    <p:sldId id="381" r:id="rId30"/>
    <p:sldId id="622" r:id="rId31"/>
    <p:sldId id="624" r:id="rId32"/>
    <p:sldId id="321" r:id="rId33"/>
    <p:sldId id="625" r:id="rId34"/>
    <p:sldId id="479" r:id="rId35"/>
    <p:sldId id="626" r:id="rId36"/>
    <p:sldId id="558" r:id="rId37"/>
    <p:sldId id="605" r:id="rId38"/>
    <p:sldId id="468" r:id="rId39"/>
    <p:sldId id="357" r:id="rId40"/>
    <p:sldId id="358" r:id="rId41"/>
    <p:sldId id="538" r:id="rId42"/>
    <p:sldId id="386" r:id="rId43"/>
    <p:sldId id="458" r:id="rId44"/>
    <p:sldId id="627" r:id="rId45"/>
    <p:sldId id="372" r:id="rId46"/>
    <p:sldId id="470" r:id="rId47"/>
    <p:sldId id="519" r:id="rId48"/>
    <p:sldId id="504" r:id="rId49"/>
    <p:sldId id="503" r:id="rId50"/>
    <p:sldId id="629" r:id="rId51"/>
    <p:sldId id="599" r:id="rId52"/>
    <p:sldId id="630" r:id="rId53"/>
    <p:sldId id="659" r:id="rId54"/>
    <p:sldId id="660" r:id="rId55"/>
    <p:sldId id="631" r:id="rId56"/>
    <p:sldId id="632" r:id="rId57"/>
    <p:sldId id="633" r:id="rId58"/>
    <p:sldId id="634" r:id="rId59"/>
    <p:sldId id="635" r:id="rId60"/>
    <p:sldId id="636" r:id="rId61"/>
    <p:sldId id="637" r:id="rId62"/>
    <p:sldId id="638" r:id="rId63"/>
    <p:sldId id="643" r:id="rId64"/>
    <p:sldId id="644" r:id="rId65"/>
    <p:sldId id="645" r:id="rId66"/>
    <p:sldId id="646" r:id="rId67"/>
    <p:sldId id="657" r:id="rId68"/>
    <p:sldId id="658" r:id="rId69"/>
    <p:sldId id="648" r:id="rId70"/>
    <p:sldId id="649" r:id="rId71"/>
    <p:sldId id="655" r:id="rId72"/>
    <p:sldId id="663" r:id="rId73"/>
    <p:sldId id="665" r:id="rId7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42D0DB60-466E-4B59-864B-E2D5F7E8F21A}" type="datetimeFigureOut">
              <a:rPr lang="es-ES"/>
              <a:pPr>
                <a:defRPr/>
              </a:pPr>
              <a:t>29/05/2019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6899AB0-349D-4FD7-A7C6-96406A79A683}"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5AF773BB-5591-48CF-974E-9523E121ED8F}" type="datetimeFigureOut">
              <a:rPr lang="es-ES"/>
              <a:pPr>
                <a:defRPr/>
              </a:pPr>
              <a:t>29/05/2019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54DE2EC-45F1-42F3-A39A-3A91BABF539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A8E31998-9ADE-437B-9763-94BAAD09E2A0}" type="datetimeFigureOut">
              <a:rPr lang="es-ES"/>
              <a:pPr>
                <a:defRPr/>
              </a:pPr>
              <a:t>29/05/2019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BB7AAAB-5A18-4BEB-B297-BFD04FA77F73}"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D2D5A3B5-4F4B-4005-B638-7C279FC4D1F4}" type="datetimeFigureOut">
              <a:rPr lang="es-ES"/>
              <a:pPr>
                <a:defRPr/>
              </a:pPr>
              <a:t>29/05/2019</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69B49A73-DFEC-41EA-992D-3627CE36EFD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1A1E4156-4743-4153-8272-7076AF56E7DC}" type="datetimeFigureOut">
              <a:rPr lang="es-ES"/>
              <a:pPr>
                <a:defRPr/>
              </a:pPr>
              <a:t>29/05/2019</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82367C47-DFED-4BA3-BB6C-11339E40BA67}"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6C1C41B0-7A81-44EF-93E4-2193E2505E5B}" type="datetimeFigureOut">
              <a:rPr lang="es-ES"/>
              <a:pPr>
                <a:defRPr/>
              </a:pPr>
              <a:t>29/05/2019</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694120D3-AC20-49F7-B5AF-23186E32DB39}"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706D4DE-627F-48AE-93A4-B34F8D559052}" type="datetimeFigureOut">
              <a:rPr lang="es-ES"/>
              <a:pPr>
                <a:defRPr/>
              </a:pPr>
              <a:t>29/05/2019</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D3E77F40-F4B7-4D52-9D36-671D099AF54D}"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A9242017-243B-4DDF-9EC5-FE04EDB5A813}" type="datetimeFigureOut">
              <a:rPr lang="es-ES"/>
              <a:pPr>
                <a:defRPr/>
              </a:pPr>
              <a:t>29/05/2019</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F9F5D97-1F3E-45E7-B1D7-57FD2EBA21C9}"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E2BCEBEF-5B76-4EF4-B8D9-888A3B950F8A}" type="datetimeFigureOut">
              <a:rPr lang="es-ES"/>
              <a:pPr>
                <a:defRPr/>
              </a:pPr>
              <a:t>29/05/2019</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04EECD28-6DD2-42F0-9C80-ECFF320850A3}"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6B4B7022-8CDE-43ED-8404-8325E00DFB2E}" type="datetimeFigureOut">
              <a:rPr lang="es-ES"/>
              <a:pPr>
                <a:defRPr/>
              </a:pPr>
              <a:t>29/05/2019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D13A16B-B640-4B7F-8A0C-2688E83A1F2A}"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DDA92457-C7FC-4448-8F9B-0FB9F330669F}" type="datetimeFigureOut">
              <a:rPr lang="es-ES"/>
              <a:pPr>
                <a:defRPr/>
              </a:pPr>
              <a:t>29/05/2019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4AB7175-42ED-4E44-88DC-5280EB3F6943}"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BD7A750-43CB-4386-82B4-84E5E86683FF}" type="datetimeFigureOut">
              <a:rPr lang="es-ES"/>
              <a:pPr>
                <a:defRPr/>
              </a:pPr>
              <a:t>29/05/2019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27EB91F-B8F6-4CDD-9933-8E22BE893E77}"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ibliotheque-numerique-patrimoniale.cu-alencon.f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1 Título"/>
          <p:cNvSpPr>
            <a:spLocks noGrp="1"/>
          </p:cNvSpPr>
          <p:nvPr>
            <p:ph type="ctrTitle"/>
          </p:nvPr>
        </p:nvSpPr>
        <p:spPr>
          <a:xfrm>
            <a:off x="685800" y="2463800"/>
            <a:ext cx="7772400" cy="1470025"/>
          </a:xfrm>
        </p:spPr>
        <p:txBody>
          <a:bodyPr/>
          <a:lstStyle/>
          <a:p>
            <a:r>
              <a:rPr lang="es-AR" dirty="0" smtClean="0">
                <a:solidFill>
                  <a:schemeClr val="bg1"/>
                </a:solidFill>
              </a:rPr>
              <a:t>Antiguos documentos masónicos del Rito de </a:t>
            </a:r>
            <a:r>
              <a:rPr lang="es-AR" dirty="0" err="1" smtClean="0">
                <a:solidFill>
                  <a:schemeClr val="bg1"/>
                </a:solidFill>
              </a:rPr>
              <a:t>Misraim</a:t>
            </a:r>
            <a:endParaRPr lang="es-AR" dirty="0" smtClean="0">
              <a:solidFill>
                <a:schemeClr val="bg1"/>
              </a:solidFill>
            </a:endParaRPr>
          </a:p>
        </p:txBody>
      </p:sp>
      <p:sp>
        <p:nvSpPr>
          <p:cNvPr id="13314" name="2 Subtítulo"/>
          <p:cNvSpPr>
            <a:spLocks noGrp="1"/>
          </p:cNvSpPr>
          <p:nvPr>
            <p:ph type="subTitle" idx="1"/>
          </p:nvPr>
        </p:nvSpPr>
        <p:spPr>
          <a:xfrm>
            <a:off x="1371600" y="4413250"/>
            <a:ext cx="6400800" cy="1752600"/>
          </a:xfrm>
        </p:spPr>
        <p:txBody>
          <a:bodyPr/>
          <a:lstStyle/>
          <a:p>
            <a:r>
              <a:rPr lang="es-AR" dirty="0" smtClean="0">
                <a:solidFill>
                  <a:schemeClr val="bg1"/>
                </a:solidFill>
              </a:rPr>
              <a:t>Estudio de los grados contenidos en los «Fondos </a:t>
            </a:r>
            <a:r>
              <a:rPr lang="es-AR" dirty="0" err="1" smtClean="0">
                <a:solidFill>
                  <a:schemeClr val="bg1"/>
                </a:solidFill>
              </a:rPr>
              <a:t>Gaborria</a:t>
            </a:r>
            <a:r>
              <a:rPr lang="es-AR" dirty="0" smtClean="0">
                <a:solidFill>
                  <a:schemeClr val="bg1"/>
                </a:solidFill>
              </a:rPr>
              <a:t>»</a:t>
            </a:r>
          </a:p>
        </p:txBody>
      </p:sp>
      <p:pic>
        <p:nvPicPr>
          <p:cNvPr id="13315" name="Picture 2" descr="Resultado de imagen para misraim rite"/>
          <p:cNvPicPr>
            <a:picLocks noChangeAspect="1" noChangeArrowheads="1"/>
          </p:cNvPicPr>
          <p:nvPr/>
        </p:nvPicPr>
        <p:blipFill>
          <a:blip r:embed="rId2"/>
          <a:srcRect/>
          <a:stretch>
            <a:fillRect/>
          </a:stretch>
        </p:blipFill>
        <p:spPr bwMode="auto">
          <a:xfrm>
            <a:off x="3413125" y="9525"/>
            <a:ext cx="2095500" cy="2124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Introducción</a:t>
            </a:r>
          </a:p>
        </p:txBody>
      </p:sp>
      <p:sp>
        <p:nvSpPr>
          <p:cNvPr id="3" name="2 Marcador de contenido"/>
          <p:cNvSpPr>
            <a:spLocks noGrp="1"/>
          </p:cNvSpPr>
          <p:nvPr>
            <p:ph idx="1"/>
          </p:nvPr>
        </p:nvSpPr>
        <p:spPr/>
        <p:txBody>
          <a:bodyPr/>
          <a:lstStyle/>
          <a:p>
            <a:r>
              <a:rPr lang="es-ES" sz="2600" dirty="0" smtClean="0">
                <a:solidFill>
                  <a:schemeClr val="bg1"/>
                </a:solidFill>
              </a:rPr>
              <a:t>Para aquellos interesados en la historia masónica, y especialmente en el origen y evolución de los Altos Grados, en algunas oportunidades Internet nos ofrece verdaderos tesoros de materiales para la investigación.</a:t>
            </a:r>
          </a:p>
          <a:p>
            <a:r>
              <a:rPr lang="es-ES" sz="2600" dirty="0" smtClean="0">
                <a:solidFill>
                  <a:schemeClr val="bg1"/>
                </a:solidFill>
              </a:rPr>
              <a:t>En este caso se trata de la “</a:t>
            </a:r>
            <a:r>
              <a:rPr lang="es-ES" sz="2600" dirty="0" err="1" smtClean="0">
                <a:solidFill>
                  <a:schemeClr val="bg1"/>
                </a:solidFill>
              </a:rPr>
              <a:t>Bibliotèque</a:t>
            </a:r>
            <a:r>
              <a:rPr lang="es-ES" sz="2600" dirty="0" smtClean="0">
                <a:solidFill>
                  <a:schemeClr val="bg1"/>
                </a:solidFill>
              </a:rPr>
              <a:t> </a:t>
            </a:r>
            <a:r>
              <a:rPr lang="es-ES" sz="2600" dirty="0" err="1" smtClean="0">
                <a:solidFill>
                  <a:schemeClr val="bg1"/>
                </a:solidFill>
              </a:rPr>
              <a:t>Numérique</a:t>
            </a:r>
            <a:r>
              <a:rPr lang="es-ES" sz="2600" dirty="0" smtClean="0">
                <a:solidFill>
                  <a:schemeClr val="bg1"/>
                </a:solidFill>
              </a:rPr>
              <a:t> </a:t>
            </a:r>
            <a:r>
              <a:rPr lang="es-ES" sz="2600" dirty="0" err="1" smtClean="0">
                <a:solidFill>
                  <a:schemeClr val="bg1"/>
                </a:solidFill>
              </a:rPr>
              <a:t>Patrimoniale</a:t>
            </a:r>
            <a:r>
              <a:rPr lang="es-ES" sz="2600" dirty="0" smtClean="0">
                <a:solidFill>
                  <a:schemeClr val="bg1"/>
                </a:solidFill>
              </a:rPr>
              <a:t>” de la localidad de </a:t>
            </a:r>
            <a:r>
              <a:rPr lang="es-ES" sz="2600" dirty="0" err="1" smtClean="0">
                <a:solidFill>
                  <a:schemeClr val="bg1"/>
                </a:solidFill>
              </a:rPr>
              <a:t>Alençon</a:t>
            </a:r>
            <a:r>
              <a:rPr lang="es-ES" sz="2600" dirty="0" smtClean="0">
                <a:solidFill>
                  <a:schemeClr val="bg1"/>
                </a:solidFill>
              </a:rPr>
              <a:t>, Francia.</a:t>
            </a:r>
          </a:p>
          <a:p>
            <a:r>
              <a:rPr lang="es-ES" sz="2600" dirty="0" smtClean="0">
                <a:solidFill>
                  <a:schemeClr val="bg1"/>
                </a:solidFill>
              </a:rPr>
              <a:t>Para aquellos interesados en la totalidad del contenido, la dirección es: </a:t>
            </a:r>
            <a:r>
              <a:rPr lang="es-ES" sz="2600" dirty="0" smtClean="0">
                <a:solidFill>
                  <a:schemeClr val="bg1"/>
                </a:solidFill>
                <a:hlinkClick r:id="rId2"/>
              </a:rPr>
              <a:t>https://bibliotheque-numerique-patrimoniale.cu-alencon.fr/</a:t>
            </a:r>
            <a:endParaRPr lang="es-ES" sz="2600" dirty="0" smtClean="0">
              <a:solidFill>
                <a:schemeClr val="bg1"/>
              </a:solidFill>
            </a:endParaRPr>
          </a:p>
          <a:p>
            <a:r>
              <a:rPr lang="es-ES" sz="2600" dirty="0" smtClean="0">
                <a:solidFill>
                  <a:schemeClr val="bg1"/>
                </a:solidFill>
              </a:rPr>
              <a:t>Una vez en la página, deben ingresar a los “Fondos </a:t>
            </a:r>
            <a:r>
              <a:rPr lang="es-ES" sz="2600" dirty="0" err="1" smtClean="0">
                <a:solidFill>
                  <a:schemeClr val="bg1"/>
                </a:solidFill>
              </a:rPr>
              <a:t>Gaborria</a:t>
            </a:r>
            <a:r>
              <a:rPr lang="es-ES" sz="2600" dirty="0" smtClean="0">
                <a:solidFill>
                  <a:schemeClr val="bg1"/>
                </a:solidFill>
              </a:rPr>
              <a:t>”. </a:t>
            </a:r>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Introducción</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Los “Fondos </a:t>
            </a:r>
            <a:r>
              <a:rPr lang="es-ES" sz="2400" dirty="0" err="1" smtClean="0">
                <a:solidFill>
                  <a:schemeClr val="bg1"/>
                </a:solidFill>
              </a:rPr>
              <a:t>Gaborria</a:t>
            </a:r>
            <a:r>
              <a:rPr lang="es-ES" sz="2400" dirty="0" smtClean="0">
                <a:solidFill>
                  <a:schemeClr val="bg1"/>
                </a:solidFill>
              </a:rPr>
              <a:t>” comprenden un conjunto de 255 documentos masónicos manuscritos, principalmente Rituales de los denominados “Altos Grados”.</a:t>
            </a:r>
          </a:p>
          <a:p>
            <a:r>
              <a:rPr lang="es-ES" sz="2400" dirty="0" smtClean="0">
                <a:solidFill>
                  <a:schemeClr val="bg1"/>
                </a:solidFill>
              </a:rPr>
              <a:t>Algunos de estos Rituales son del siglo XVIII y otros del siglo XIX.</a:t>
            </a:r>
          </a:p>
          <a:p>
            <a:r>
              <a:rPr lang="es-ES" sz="2400" dirty="0" smtClean="0">
                <a:solidFill>
                  <a:schemeClr val="bg1"/>
                </a:solidFill>
              </a:rPr>
              <a:t>Corresponden a distintos Ritos, pero en su mayoría pertenecen al Rito de </a:t>
            </a:r>
            <a:r>
              <a:rPr lang="es-ES" sz="2400" dirty="0" err="1" smtClean="0">
                <a:solidFill>
                  <a:schemeClr val="bg1"/>
                </a:solidFill>
              </a:rPr>
              <a:t>Misraim</a:t>
            </a:r>
            <a:r>
              <a:rPr lang="es-ES" sz="2400" dirty="0" smtClean="0">
                <a:solidFill>
                  <a:schemeClr val="bg1"/>
                </a:solidFill>
              </a:rPr>
              <a:t>.</a:t>
            </a:r>
          </a:p>
          <a:p>
            <a:r>
              <a:rPr lang="es-ES" sz="2400" dirty="0" smtClean="0">
                <a:solidFill>
                  <a:schemeClr val="bg1"/>
                </a:solidFill>
              </a:rPr>
              <a:t>Esto plantea un problema de datación, porque algunos de estos Rituales están fechados en el siglo XVIII, y todas las fuentes autorizadas indican que el Rito de </a:t>
            </a:r>
            <a:r>
              <a:rPr lang="es-ES" sz="2400" dirty="0" err="1" smtClean="0">
                <a:solidFill>
                  <a:schemeClr val="bg1"/>
                </a:solidFill>
              </a:rPr>
              <a:t>Misraim</a:t>
            </a:r>
            <a:r>
              <a:rPr lang="es-ES" sz="2400" dirty="0" smtClean="0">
                <a:solidFill>
                  <a:schemeClr val="bg1"/>
                </a:solidFill>
              </a:rPr>
              <a:t> dio principio en el siglo XIX.</a:t>
            </a:r>
          </a:p>
          <a:p>
            <a:r>
              <a:rPr lang="es-ES" sz="2400" dirty="0" smtClean="0">
                <a:solidFill>
                  <a:schemeClr val="bg1"/>
                </a:solidFill>
              </a:rPr>
              <a:t>Nosotros no podemos resolver la cuestión, que podría modificar toda la historia conocida del Rito de </a:t>
            </a:r>
            <a:r>
              <a:rPr lang="es-ES" sz="2400" dirty="0" err="1" smtClean="0">
                <a:solidFill>
                  <a:schemeClr val="bg1"/>
                </a:solidFill>
              </a:rPr>
              <a:t>Misraim</a:t>
            </a:r>
            <a:r>
              <a:rPr lang="es-ES" sz="2400" dirty="0" smtClean="0">
                <a:solidFill>
                  <a:schemeClr val="bg1"/>
                </a:solidFill>
              </a:rPr>
              <a:t>.</a:t>
            </a:r>
          </a:p>
          <a:p>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Introducción</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Los Rituales en cuestión están en francés, son obviamente manuscritos y por ello de muy difícil lectura.</a:t>
            </a:r>
          </a:p>
          <a:p>
            <a:r>
              <a:rPr lang="es-ES" sz="2400" dirty="0" smtClean="0">
                <a:solidFill>
                  <a:schemeClr val="bg1"/>
                </a:solidFill>
              </a:rPr>
              <a:t>Analizarlos completamente es una tarea ciclópea.</a:t>
            </a:r>
          </a:p>
          <a:p>
            <a:r>
              <a:rPr lang="es-ES" sz="2400" dirty="0" smtClean="0">
                <a:solidFill>
                  <a:schemeClr val="bg1"/>
                </a:solidFill>
              </a:rPr>
              <a:t>Pero algunos de ellos nos ofrecen algo que puede simplificar nuestro trabajo: la presencia de dibujos de cuadros y símbolos masónicos.</a:t>
            </a:r>
          </a:p>
          <a:p>
            <a:r>
              <a:rPr lang="es-ES" sz="2400" dirty="0" smtClean="0">
                <a:solidFill>
                  <a:schemeClr val="bg1"/>
                </a:solidFill>
              </a:rPr>
              <a:t>Por ello, en este trabajo hemos elegido concentrarnos en la parte iconográfica de estos documentos.</a:t>
            </a:r>
          </a:p>
          <a:p>
            <a:r>
              <a:rPr lang="es-ES" sz="2400" dirty="0" smtClean="0">
                <a:solidFill>
                  <a:schemeClr val="bg1"/>
                </a:solidFill>
              </a:rPr>
              <a:t>Los dibujos referidos están en color y en ellos se conjugan la calidad artística con una cierta ingenuidad característica de otras épocas.</a:t>
            </a:r>
          </a:p>
          <a:p>
            <a:r>
              <a:rPr lang="es-ES" sz="2400" dirty="0" smtClean="0">
                <a:solidFill>
                  <a:schemeClr val="bg1"/>
                </a:solidFill>
              </a:rPr>
              <a:t>Sea como fuere, todos ellos son de gran valor.</a:t>
            </a:r>
          </a:p>
          <a:p>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Introducción</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Uno debe entonces estar profundamente agradecido a tres categorías de personas:</a:t>
            </a:r>
          </a:p>
          <a:p>
            <a:r>
              <a:rPr lang="es-ES" sz="2400" dirty="0" smtClean="0">
                <a:solidFill>
                  <a:schemeClr val="bg1"/>
                </a:solidFill>
              </a:rPr>
              <a:t>a aquellos masones de otros siglos que realmente trabajaron, y nos dejaron estos simbólicos dibujos,</a:t>
            </a:r>
          </a:p>
          <a:p>
            <a:r>
              <a:rPr lang="es-ES" sz="2400" dirty="0" smtClean="0">
                <a:solidFill>
                  <a:schemeClr val="bg1"/>
                </a:solidFill>
              </a:rPr>
              <a:t>a los que se interesaron por preservarlos, y dejaron ese legado para la posteridad y</a:t>
            </a:r>
          </a:p>
          <a:p>
            <a:r>
              <a:rPr lang="es-ES" sz="2400" dirty="0" smtClean="0">
                <a:solidFill>
                  <a:schemeClr val="bg1"/>
                </a:solidFill>
              </a:rPr>
              <a:t>a la “</a:t>
            </a:r>
            <a:r>
              <a:rPr lang="es-ES" sz="2400" dirty="0" err="1" smtClean="0">
                <a:solidFill>
                  <a:schemeClr val="bg1"/>
                </a:solidFill>
              </a:rPr>
              <a:t>Bibliotèque</a:t>
            </a:r>
            <a:r>
              <a:rPr lang="es-ES" sz="2400" dirty="0" smtClean="0">
                <a:solidFill>
                  <a:schemeClr val="bg1"/>
                </a:solidFill>
              </a:rPr>
              <a:t> </a:t>
            </a:r>
            <a:r>
              <a:rPr lang="es-ES" sz="2400" dirty="0" err="1" smtClean="0">
                <a:solidFill>
                  <a:schemeClr val="bg1"/>
                </a:solidFill>
              </a:rPr>
              <a:t>Numérique</a:t>
            </a:r>
            <a:r>
              <a:rPr lang="es-ES" sz="2400" dirty="0" smtClean="0">
                <a:solidFill>
                  <a:schemeClr val="bg1"/>
                </a:solidFill>
              </a:rPr>
              <a:t> </a:t>
            </a:r>
            <a:r>
              <a:rPr lang="es-ES" sz="2400" dirty="0" err="1" smtClean="0">
                <a:solidFill>
                  <a:schemeClr val="bg1"/>
                </a:solidFill>
              </a:rPr>
              <a:t>Patrimoniale</a:t>
            </a:r>
            <a:r>
              <a:rPr lang="es-ES" sz="2400" dirty="0" smtClean="0">
                <a:solidFill>
                  <a:schemeClr val="bg1"/>
                </a:solidFill>
              </a:rPr>
              <a:t>” de </a:t>
            </a:r>
            <a:r>
              <a:rPr lang="es-ES" sz="2400" dirty="0" err="1" smtClean="0">
                <a:solidFill>
                  <a:schemeClr val="bg1"/>
                </a:solidFill>
              </a:rPr>
              <a:t>Alençon</a:t>
            </a:r>
            <a:r>
              <a:rPr lang="es-ES" sz="2400" dirty="0" smtClean="0">
                <a:solidFill>
                  <a:schemeClr val="bg1"/>
                </a:solidFill>
              </a:rPr>
              <a:t>, que no sólo ha conservado estos documentos, sino que los ha puesto a disposición de todos los interesados.</a:t>
            </a:r>
          </a:p>
          <a:p>
            <a:r>
              <a:rPr lang="es-ES" sz="2400" dirty="0" smtClean="0">
                <a:solidFill>
                  <a:schemeClr val="bg1"/>
                </a:solidFill>
              </a:rPr>
              <a:t>Toda esta documentación es de acceso libre y puede consultarse en la dirección previamente referida.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Los grados</a:t>
            </a:r>
          </a:p>
        </p:txBody>
      </p:sp>
      <p:sp>
        <p:nvSpPr>
          <p:cNvPr id="3" name="2 Marcador de contenido"/>
          <p:cNvSpPr>
            <a:spLocks noGrp="1"/>
          </p:cNvSpPr>
          <p:nvPr>
            <p:ph idx="1"/>
          </p:nvPr>
        </p:nvSpPr>
        <p:spPr>
          <a:xfrm>
            <a:off x="285750" y="1600200"/>
            <a:ext cx="8572500" cy="4525963"/>
          </a:xfrm>
        </p:spPr>
        <p:txBody>
          <a:bodyPr/>
          <a:lstStyle/>
          <a:p>
            <a:r>
              <a:rPr lang="es-ES" sz="2200" dirty="0" smtClean="0">
                <a:solidFill>
                  <a:schemeClr val="bg1"/>
                </a:solidFill>
              </a:rPr>
              <a:t>Los Rituales que en esta colección presentan Cuadros o gráficos que pueden ser interpretados son los siguientes:</a:t>
            </a:r>
          </a:p>
          <a:p>
            <a:r>
              <a:rPr lang="es-ES" sz="2200" dirty="0" smtClean="0">
                <a:solidFill>
                  <a:schemeClr val="bg1"/>
                </a:solidFill>
              </a:rPr>
              <a:t>Secretario Íntimo</a:t>
            </a:r>
          </a:p>
          <a:p>
            <a:r>
              <a:rPr lang="es-ES" sz="2200" dirty="0" smtClean="0">
                <a:solidFill>
                  <a:schemeClr val="bg1"/>
                </a:solidFill>
              </a:rPr>
              <a:t>Arco Real</a:t>
            </a:r>
          </a:p>
          <a:p>
            <a:r>
              <a:rPr lang="es-ES" sz="2200" dirty="0" smtClean="0">
                <a:solidFill>
                  <a:schemeClr val="bg1"/>
                </a:solidFill>
              </a:rPr>
              <a:t>Príncipe de Jerusalén</a:t>
            </a:r>
          </a:p>
          <a:p>
            <a:r>
              <a:rPr lang="es-ES" sz="2200" dirty="0" smtClean="0">
                <a:solidFill>
                  <a:schemeClr val="bg1"/>
                </a:solidFill>
              </a:rPr>
              <a:t>Caballero de Occidente</a:t>
            </a:r>
          </a:p>
          <a:p>
            <a:r>
              <a:rPr lang="es-ES" sz="2200" dirty="0" smtClean="0">
                <a:solidFill>
                  <a:schemeClr val="bg1"/>
                </a:solidFill>
              </a:rPr>
              <a:t>Caballero Sublime Filósofo</a:t>
            </a:r>
          </a:p>
          <a:p>
            <a:r>
              <a:rPr lang="es-ES" sz="2200" dirty="0" smtClean="0">
                <a:solidFill>
                  <a:schemeClr val="bg1"/>
                </a:solidFill>
              </a:rPr>
              <a:t>Soberano de los Soberanos</a:t>
            </a:r>
          </a:p>
          <a:p>
            <a:r>
              <a:rPr lang="es-ES" sz="2200" dirty="0" smtClean="0">
                <a:solidFill>
                  <a:schemeClr val="bg1"/>
                </a:solidFill>
              </a:rPr>
              <a:t>Soberano Comandante del Templo</a:t>
            </a:r>
          </a:p>
          <a:p>
            <a:r>
              <a:rPr lang="es-ES" sz="2200" dirty="0" smtClean="0">
                <a:solidFill>
                  <a:schemeClr val="bg1"/>
                </a:solidFill>
              </a:rPr>
              <a:t>Caballero del Sol</a:t>
            </a:r>
          </a:p>
          <a:p>
            <a:r>
              <a:rPr lang="es-ES" sz="2200" dirty="0" smtClean="0">
                <a:solidFill>
                  <a:schemeClr val="bg1"/>
                </a:solidFill>
              </a:rPr>
              <a:t>Caballero </a:t>
            </a:r>
            <a:r>
              <a:rPr lang="es-ES" sz="2200" dirty="0" err="1" smtClean="0">
                <a:solidFill>
                  <a:schemeClr val="bg1"/>
                </a:solidFill>
              </a:rPr>
              <a:t>Kadosh</a:t>
            </a:r>
            <a:endParaRPr lang="es-ES" sz="2200" dirty="0" smtClean="0">
              <a:solidFill>
                <a:schemeClr val="bg1"/>
              </a:solidFill>
            </a:endParaRPr>
          </a:p>
          <a:p>
            <a:r>
              <a:rPr lang="es-ES" sz="2200" dirty="0" smtClean="0">
                <a:solidFill>
                  <a:schemeClr val="bg1"/>
                </a:solidFill>
              </a:rPr>
              <a:t>Caballero del León</a:t>
            </a:r>
          </a:p>
          <a:p>
            <a:r>
              <a:rPr lang="es-ES" sz="2200" dirty="0" smtClean="0">
                <a:solidFill>
                  <a:schemeClr val="bg1"/>
                </a:solidFill>
              </a:rPr>
              <a:t>Caballero de la Cábala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linds(horizontal)">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blinds(horizontal)">
                                      <p:cBhvr>
                                        <p:cTn id="62" dur="5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blinds(horizontal)">
                                      <p:cBhvr>
                                        <p:cTn id="6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1" name="Picture 3"/>
          <p:cNvPicPr>
            <a:picLocks noChangeAspect="1" noChangeArrowheads="1"/>
          </p:cNvPicPr>
          <p:nvPr/>
        </p:nvPicPr>
        <p:blipFill>
          <a:blip r:embed="rId2"/>
          <a:srcRect/>
          <a:stretch>
            <a:fillRect/>
          </a:stretch>
        </p:blipFill>
        <p:spPr bwMode="auto">
          <a:xfrm>
            <a:off x="1788680" y="0"/>
            <a:ext cx="5566640" cy="6858000"/>
          </a:xfrm>
          <a:prstGeom prst="rect">
            <a:avLst/>
          </a:prstGeom>
          <a:noFill/>
          <a:ln w="9525">
            <a:noFill/>
            <a:miter lim="800000"/>
            <a:headEnd/>
            <a:tailEnd/>
          </a:ln>
          <a:effectLst/>
        </p:spPr>
      </p:pic>
      <p:sp>
        <p:nvSpPr>
          <p:cNvPr id="3" name="5 CuadroTexto"/>
          <p:cNvSpPr txBox="1">
            <a:spLocks noChangeArrowheads="1"/>
          </p:cNvSpPr>
          <p:nvPr/>
        </p:nvSpPr>
        <p:spPr bwMode="auto">
          <a:xfrm>
            <a:off x="128588" y="1844675"/>
            <a:ext cx="1338828" cy="1477328"/>
          </a:xfrm>
          <a:prstGeom prst="rect">
            <a:avLst/>
          </a:prstGeom>
          <a:noFill/>
          <a:ln w="9525">
            <a:noFill/>
            <a:miter lim="800000"/>
            <a:headEnd/>
            <a:tailEnd/>
          </a:ln>
        </p:spPr>
        <p:txBody>
          <a:bodyPr wrap="none">
            <a:spAutoFit/>
          </a:bodyPr>
          <a:lstStyle/>
          <a:p>
            <a:r>
              <a:rPr lang="es-AR" dirty="0" smtClean="0">
                <a:solidFill>
                  <a:schemeClr val="bg1"/>
                </a:solidFill>
              </a:rPr>
              <a:t>El diseño</a:t>
            </a:r>
          </a:p>
          <a:p>
            <a:r>
              <a:rPr lang="es-AR" dirty="0" smtClean="0">
                <a:solidFill>
                  <a:schemeClr val="bg1"/>
                </a:solidFill>
              </a:rPr>
              <a:t>del Templo</a:t>
            </a:r>
          </a:p>
          <a:p>
            <a:r>
              <a:rPr lang="es-AR" dirty="0">
                <a:solidFill>
                  <a:schemeClr val="bg1"/>
                </a:solidFill>
              </a:rPr>
              <a:t>d</a:t>
            </a:r>
            <a:r>
              <a:rPr lang="es-AR" dirty="0" smtClean="0">
                <a:solidFill>
                  <a:schemeClr val="bg1"/>
                </a:solidFill>
              </a:rPr>
              <a:t>e acuerdo</a:t>
            </a:r>
          </a:p>
          <a:p>
            <a:r>
              <a:rPr lang="es-AR" dirty="0">
                <a:solidFill>
                  <a:schemeClr val="bg1"/>
                </a:solidFill>
              </a:rPr>
              <a:t>c</a:t>
            </a:r>
            <a:r>
              <a:rPr lang="es-AR" dirty="0" smtClean="0">
                <a:solidFill>
                  <a:schemeClr val="bg1"/>
                </a:solidFill>
              </a:rPr>
              <a:t>on estos</a:t>
            </a:r>
          </a:p>
          <a:p>
            <a:r>
              <a:rPr lang="es-AR" dirty="0" smtClean="0">
                <a:solidFill>
                  <a:schemeClr val="bg1"/>
                </a:solidFill>
              </a:rPr>
              <a:t>Rituales.</a:t>
            </a:r>
            <a:endParaRPr lang="es-AR" dirty="0">
              <a:solidFill>
                <a:schemeClr val="bg1"/>
              </a:solidFill>
            </a:endParaRPr>
          </a:p>
        </p:txBody>
      </p:sp>
    </p:spTree>
    <p:extLst>
      <p:ext uri="{BB962C8B-B14F-4D97-AF65-F5344CB8AC3E}">
        <p14:creationId xmlns:p14="http://schemas.microsoft.com/office/powerpoint/2010/main" val="2146157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4211"/>
                                        </p:tgtEl>
                                        <p:attrNameLst>
                                          <p:attrName>style.visibility</p:attrName>
                                        </p:attrNameLst>
                                      </p:cBhvr>
                                      <p:to>
                                        <p:strVal val="visible"/>
                                      </p:to>
                                    </p:set>
                                    <p:animEffect transition="in" filter="box(out)">
                                      <p:cBhvr>
                                        <p:cTn id="7" dur="2000"/>
                                        <p:tgtEl>
                                          <p:spTgt spid="942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218613" cy="6802438"/>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Secretario Íntimo</a:t>
            </a:r>
          </a:p>
        </p:txBody>
      </p:sp>
      <p:sp>
        <p:nvSpPr>
          <p:cNvPr id="3" name="2 Marcador de contenido"/>
          <p:cNvSpPr>
            <a:spLocks noGrp="1"/>
          </p:cNvSpPr>
          <p:nvPr>
            <p:ph idx="1"/>
          </p:nvPr>
        </p:nvSpPr>
        <p:spPr>
          <a:xfrm>
            <a:off x="285750" y="1600200"/>
            <a:ext cx="8572500" cy="4525963"/>
          </a:xfrm>
        </p:spPr>
        <p:txBody>
          <a:bodyPr/>
          <a:lstStyle/>
          <a:p>
            <a:r>
              <a:rPr lang="es-ES" sz="2400" smtClean="0">
                <a:solidFill>
                  <a:schemeClr val="bg1"/>
                </a:solidFill>
              </a:rPr>
              <a:t>En la imagen precedente mostramos una parte de la portada del Ritual de Secretario Íntimo, sexto grado tanto del Rito Escocés como del Rito de Misraim.</a:t>
            </a:r>
          </a:p>
          <a:p>
            <a:r>
              <a:rPr lang="es-ES" sz="2400" smtClean="0">
                <a:solidFill>
                  <a:schemeClr val="bg1"/>
                </a:solidFill>
              </a:rPr>
              <a:t>Notemos que el grado también se denomina «Maestro por Curiosidad», término que conserva actualmente, y «Maestro Inglés», denominación que prácticamente se ha perdido.</a:t>
            </a:r>
          </a:p>
          <a:p>
            <a:r>
              <a:rPr lang="es-ES" sz="2400" smtClean="0">
                <a:solidFill>
                  <a:schemeClr val="bg1"/>
                </a:solidFill>
              </a:rPr>
              <a:t>Daría la impresión que, en estos documentos, este grado reviste mayor importancia que la que se le concede en los sistemas actuales.</a:t>
            </a:r>
          </a:p>
          <a:p>
            <a:r>
              <a:rPr lang="es-ES" sz="2400" smtClean="0">
                <a:solidFill>
                  <a:schemeClr val="bg1"/>
                </a:solidFill>
              </a:rPr>
              <a:t>Por otra parte, se establecía una continuidad estrecha entre este grado y el que le precede (Maestro Perfecto).</a:t>
            </a:r>
          </a:p>
          <a:p>
            <a:r>
              <a:rPr lang="es-ES" sz="2400" smtClean="0">
                <a:solidFill>
                  <a:schemeClr val="bg1"/>
                </a:solidFill>
              </a:rPr>
              <a:t>Debajo del título hay un dibujo muy interesante, que vemos en la imagen que sigue.</a:t>
            </a:r>
          </a:p>
          <a:p>
            <a:endParaRPr lang="es-ES" sz="24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Marcador de contenido"/>
          <p:cNvSpPr>
            <a:spLocks noGrp="1"/>
          </p:cNvSpPr>
          <p:nvPr>
            <p:ph idx="1"/>
          </p:nvPr>
        </p:nvSpPr>
        <p:spPr/>
        <p:txBody>
          <a:bodyPr/>
          <a:lstStyle/>
          <a:p>
            <a:pPr eaLnBrk="1" hangingPunct="1"/>
            <a:endParaRPr lang="es-AR" smtClean="0"/>
          </a:p>
        </p:txBody>
      </p:sp>
      <p:pic>
        <p:nvPicPr>
          <p:cNvPr id="2050" name="Picture 2"/>
          <p:cNvPicPr>
            <a:picLocks noChangeAspect="1" noChangeArrowheads="1"/>
          </p:cNvPicPr>
          <p:nvPr/>
        </p:nvPicPr>
        <p:blipFill>
          <a:blip r:embed="rId2"/>
          <a:srcRect/>
          <a:stretch>
            <a:fillRect/>
          </a:stretch>
        </p:blipFill>
        <p:spPr bwMode="auto">
          <a:xfrm>
            <a:off x="1165225" y="0"/>
            <a:ext cx="681355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Secretario Íntimo</a:t>
            </a:r>
          </a:p>
        </p:txBody>
      </p:sp>
      <p:sp>
        <p:nvSpPr>
          <p:cNvPr id="3" name="2 Marcador de contenido"/>
          <p:cNvSpPr>
            <a:spLocks noGrp="1"/>
          </p:cNvSpPr>
          <p:nvPr>
            <p:ph idx="1"/>
          </p:nvPr>
        </p:nvSpPr>
        <p:spPr>
          <a:xfrm>
            <a:off x="285750" y="1600200"/>
            <a:ext cx="8572500" cy="4525963"/>
          </a:xfrm>
        </p:spPr>
        <p:txBody>
          <a:bodyPr/>
          <a:lstStyle/>
          <a:p>
            <a:r>
              <a:rPr lang="es-ES" sz="2400" smtClean="0">
                <a:solidFill>
                  <a:schemeClr val="bg1"/>
                </a:solidFill>
              </a:rPr>
              <a:t>Dicho dibujo es en realidad un Cuadro del grado.</a:t>
            </a:r>
          </a:p>
          <a:p>
            <a:r>
              <a:rPr lang="es-ES" sz="2400" smtClean="0">
                <a:solidFill>
                  <a:schemeClr val="bg1"/>
                </a:solidFill>
              </a:rPr>
              <a:t>En la parte superior vemos una ventana rodeada por nubes, y en el centro de la ventana la letra J, que en realidad corresponde a la letra hebrea yod.</a:t>
            </a:r>
          </a:p>
          <a:p>
            <a:r>
              <a:rPr lang="es-ES" sz="2400" smtClean="0">
                <a:solidFill>
                  <a:schemeClr val="bg1"/>
                </a:solidFill>
              </a:rPr>
              <a:t>Ese símbolo era frecuente en los Cuadros del Secretario Íntimo del siglo XIX, pero no siempre se lo encuentra en los actuales.</a:t>
            </a:r>
          </a:p>
          <a:p>
            <a:r>
              <a:rPr lang="es-ES" sz="2400" smtClean="0">
                <a:solidFill>
                  <a:schemeClr val="bg1"/>
                </a:solidFill>
              </a:rPr>
              <a:t>A veces, en lugar de la ventana, aparecía una puerta.</a:t>
            </a:r>
          </a:p>
          <a:p>
            <a:r>
              <a:rPr lang="es-ES" sz="2400" smtClean="0">
                <a:solidFill>
                  <a:schemeClr val="bg1"/>
                </a:solidFill>
              </a:rPr>
              <a:t>Sobre qué puede significar específicamente dicho símbolo compuesto, sólo podemos especular.</a:t>
            </a:r>
          </a:p>
          <a:p>
            <a:r>
              <a:rPr lang="es-ES" sz="2400" smtClean="0">
                <a:solidFill>
                  <a:schemeClr val="bg1"/>
                </a:solidFill>
              </a:rPr>
              <a:t>Parecería aludir a una visión trascendente, a una experiencia arquetípica, en la que se percibe un contenido representado por la letra yod, que con frecuencia se toma como símbolo del Sí-Mismo junguiano.</a:t>
            </a:r>
          </a:p>
          <a:p>
            <a:endParaRPr lang="es-ES" sz="24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Secretario Íntimo</a:t>
            </a:r>
          </a:p>
        </p:txBody>
      </p:sp>
      <p:sp>
        <p:nvSpPr>
          <p:cNvPr id="3" name="2 Marcador de contenido"/>
          <p:cNvSpPr>
            <a:spLocks noGrp="1"/>
          </p:cNvSpPr>
          <p:nvPr>
            <p:ph idx="1"/>
          </p:nvPr>
        </p:nvSpPr>
        <p:spPr>
          <a:xfrm>
            <a:off x="285750" y="1600200"/>
            <a:ext cx="8572500" cy="4525963"/>
          </a:xfrm>
        </p:spPr>
        <p:txBody>
          <a:bodyPr/>
          <a:lstStyle/>
          <a:p>
            <a:r>
              <a:rPr lang="es-ES" sz="2600" smtClean="0">
                <a:solidFill>
                  <a:schemeClr val="bg1"/>
                </a:solidFill>
              </a:rPr>
              <a:t>El hecho que la yod, el punto primordial, el núcleo creador, la fuente de todo el alfabeto, no se perciba en forma directa, sino a través de una ventana, puede tener un importante sentido psicológico.</a:t>
            </a:r>
          </a:p>
          <a:p>
            <a:r>
              <a:rPr lang="es-ES" sz="2600" smtClean="0">
                <a:solidFill>
                  <a:schemeClr val="bg1"/>
                </a:solidFill>
              </a:rPr>
              <a:t>Porque la visión directa del Sí-Mismo es reconocida como una experiencia perturbadora, a veces amenazadora del equilibrio psíquico, de donde lo más equilibrado es percibirlo a través de un cierto filtro, aquí simbolizado por la ventana.</a:t>
            </a:r>
          </a:p>
          <a:p>
            <a:r>
              <a:rPr lang="es-ES" sz="2600" smtClean="0">
                <a:solidFill>
                  <a:schemeClr val="bg1"/>
                </a:solidFill>
              </a:rPr>
              <a:t>Debajo de la ventana se representa el Templo de Salomón, y con color se resalta su puerta, que en la Leyenda del grado Hiram de Tiro atraviesa con violencia.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Secretario Íntimo</a:t>
            </a:r>
          </a:p>
        </p:txBody>
      </p:sp>
      <p:sp>
        <p:nvSpPr>
          <p:cNvPr id="3" name="2 Marcador de contenido"/>
          <p:cNvSpPr>
            <a:spLocks noGrp="1"/>
          </p:cNvSpPr>
          <p:nvPr>
            <p:ph idx="1"/>
          </p:nvPr>
        </p:nvSpPr>
        <p:spPr>
          <a:xfrm>
            <a:off x="107950" y="1423988"/>
            <a:ext cx="8858250" cy="4525962"/>
          </a:xfrm>
        </p:spPr>
        <p:txBody>
          <a:bodyPr/>
          <a:lstStyle/>
          <a:p>
            <a:r>
              <a:rPr lang="es-ES" sz="2400" smtClean="0">
                <a:solidFill>
                  <a:schemeClr val="bg1"/>
                </a:solidFill>
              </a:rPr>
              <a:t>Una interpretación algo aventurada de la ventana con la letra yod es la siguiente:</a:t>
            </a:r>
          </a:p>
          <a:p>
            <a:r>
              <a:rPr lang="es-ES" sz="2400" smtClean="0">
                <a:solidFill>
                  <a:schemeClr val="bg1"/>
                </a:solidFill>
              </a:rPr>
              <a:t>En hebreo, la letra he o hei se identifica con una ventana.</a:t>
            </a:r>
          </a:p>
          <a:p>
            <a:r>
              <a:rPr lang="es-ES" sz="2400" smtClean="0">
                <a:solidFill>
                  <a:schemeClr val="bg1"/>
                </a:solidFill>
              </a:rPr>
              <a:t>Por lo tanto, la yod en el centro de la ventana podría indicar yod-hei, es decir, Jah, una contracción de Jehová.</a:t>
            </a:r>
          </a:p>
          <a:p>
            <a:r>
              <a:rPr lang="es-ES" sz="2400" smtClean="0">
                <a:solidFill>
                  <a:schemeClr val="bg1"/>
                </a:solidFill>
              </a:rPr>
              <a:t>Agreguemos que Jah es una Palabra utilizada en los Rituales del grado.</a:t>
            </a:r>
          </a:p>
          <a:p>
            <a:r>
              <a:rPr lang="es-ES" sz="2400" smtClean="0">
                <a:solidFill>
                  <a:schemeClr val="bg1"/>
                </a:solidFill>
              </a:rPr>
              <a:t>Esta interpretación es sólo una hipótesis, resulta imposible saber la intención original de los creadores del símbolo.</a:t>
            </a:r>
          </a:p>
          <a:p>
            <a:r>
              <a:rPr lang="es-ES" sz="2400" smtClean="0">
                <a:solidFill>
                  <a:schemeClr val="bg1"/>
                </a:solidFill>
              </a:rPr>
              <a:t>Otra lectura posible es que, siendo la yod </a:t>
            </a:r>
            <a:r>
              <a:rPr lang="es-ES" sz="2400" i="1" smtClean="0">
                <a:solidFill>
                  <a:schemeClr val="bg1"/>
                </a:solidFill>
              </a:rPr>
              <a:t>“la única letra hebrea que está suspendida en el aire” </a:t>
            </a:r>
            <a:r>
              <a:rPr lang="es-ES" sz="2400" smtClean="0">
                <a:solidFill>
                  <a:schemeClr val="bg1"/>
                </a:solidFill>
              </a:rPr>
              <a:t>(se la escribe siempre flotando sobre el renglón, sin ningún apoyo), es iconográficamente correcto representarla “entre las nubes”.</a:t>
            </a:r>
          </a:p>
          <a:p>
            <a:endParaRPr lang="es-ES" sz="2400" smtClean="0">
              <a:solidFill>
                <a:schemeClr val="bg1"/>
              </a:solidFill>
            </a:endParaRPr>
          </a:p>
          <a:p>
            <a:pPr>
              <a:buFont typeface="Arial" charset="0"/>
              <a:buNone/>
            </a:pPr>
            <a:endParaRPr lang="es-ES" sz="24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ES" smtClean="0">
                <a:solidFill>
                  <a:schemeClr val="bg1"/>
                </a:solidFill>
              </a:rPr>
              <a:t>Secretario Íntimo</a:t>
            </a:r>
          </a:p>
        </p:txBody>
      </p:sp>
      <p:sp>
        <p:nvSpPr>
          <p:cNvPr id="3" name="2 Marcador de contenido"/>
          <p:cNvSpPr>
            <a:spLocks noGrp="1"/>
          </p:cNvSpPr>
          <p:nvPr>
            <p:ph idx="4294967295"/>
          </p:nvPr>
        </p:nvSpPr>
        <p:spPr>
          <a:xfrm>
            <a:off x="107950" y="1423988"/>
            <a:ext cx="8858250" cy="4525962"/>
          </a:xfrm>
        </p:spPr>
        <p:txBody>
          <a:bodyPr/>
          <a:lstStyle/>
          <a:p>
            <a:r>
              <a:rPr lang="es-ES" sz="2400" smtClean="0">
                <a:solidFill>
                  <a:schemeClr val="bg1"/>
                </a:solidFill>
              </a:rPr>
              <a:t>Otra interpretación para la presencia de la yod en el Cuadro de este grado es la siguiente:</a:t>
            </a:r>
          </a:p>
          <a:p>
            <a:r>
              <a:rPr lang="es-ES" sz="2400" smtClean="0">
                <a:solidFill>
                  <a:schemeClr val="bg1"/>
                </a:solidFill>
              </a:rPr>
              <a:t>La yod es la décima letra del alfabeto hebreo, por lo que corresponde al número 10.</a:t>
            </a:r>
          </a:p>
          <a:p>
            <a:r>
              <a:rPr lang="es-MX" sz="2400" smtClean="0">
                <a:solidFill>
                  <a:schemeClr val="bg1"/>
                </a:solidFill>
              </a:rPr>
              <a:t>Y el número 10 se considera Shelemut o Shelemoth, es decir, algo completo y ordenado.</a:t>
            </a:r>
          </a:p>
          <a:p>
            <a:r>
              <a:rPr lang="es-MX" sz="2400" smtClean="0">
                <a:solidFill>
                  <a:schemeClr val="bg1"/>
                </a:solidFill>
              </a:rPr>
              <a:t>Recordemos que Shelemoth es una Palabra que se pronuncia al dar el toque (que obviamente se da con la </a:t>
            </a:r>
            <a:r>
              <a:rPr lang="es-MX" sz="2400" i="1" smtClean="0">
                <a:solidFill>
                  <a:schemeClr val="bg1"/>
                </a:solidFill>
              </a:rPr>
              <a:t>mano</a:t>
            </a:r>
            <a:r>
              <a:rPr lang="es-MX" sz="2400" smtClean="0">
                <a:solidFill>
                  <a:schemeClr val="bg1"/>
                </a:solidFill>
              </a:rPr>
              <a:t>, otro de los simbolismos de la yod) con el significado de </a:t>
            </a:r>
            <a:r>
              <a:rPr lang="es-MX" sz="2400" i="1" smtClean="0">
                <a:solidFill>
                  <a:schemeClr val="bg1"/>
                </a:solidFill>
              </a:rPr>
              <a:t>perfección </a:t>
            </a:r>
            <a:r>
              <a:rPr lang="es-MX" sz="2400" smtClean="0">
                <a:solidFill>
                  <a:schemeClr val="bg1"/>
                </a:solidFill>
              </a:rPr>
              <a:t>o </a:t>
            </a:r>
            <a:r>
              <a:rPr lang="es-MX" sz="2400" i="1" smtClean="0">
                <a:solidFill>
                  <a:schemeClr val="bg1"/>
                </a:solidFill>
              </a:rPr>
              <a:t>completitud</a:t>
            </a:r>
            <a:r>
              <a:rPr lang="es-MX" sz="2400" smtClean="0">
                <a:solidFill>
                  <a:schemeClr val="bg1"/>
                </a:solidFill>
              </a:rPr>
              <a:t>, en este caso la perfección de la Alianza entre los dos reyes.</a:t>
            </a:r>
          </a:p>
          <a:p>
            <a:r>
              <a:rPr lang="es-MX" sz="2400" smtClean="0">
                <a:solidFill>
                  <a:schemeClr val="bg1"/>
                </a:solidFill>
              </a:rPr>
              <a:t>Contemplar la yod a través de la ventana sería entonces </a:t>
            </a:r>
            <a:r>
              <a:rPr lang="es-MX" sz="2400" i="1" smtClean="0">
                <a:solidFill>
                  <a:schemeClr val="bg1"/>
                </a:solidFill>
              </a:rPr>
              <a:t>«contemplar la Perfección»</a:t>
            </a:r>
            <a:r>
              <a:rPr lang="es-MX" sz="2400" smtClean="0">
                <a:solidFill>
                  <a:schemeClr val="bg1"/>
                </a:solidFill>
              </a:rPr>
              <a:t>.</a:t>
            </a:r>
            <a:endParaRPr lang="es-AR" sz="2400" smtClean="0">
              <a:solidFill>
                <a:schemeClr val="bg1"/>
              </a:solidFill>
            </a:endParaRPr>
          </a:p>
          <a:p>
            <a:endParaRPr lang="es-ES" sz="2400" smtClean="0">
              <a:solidFill>
                <a:schemeClr val="bg1"/>
              </a:solidFill>
            </a:endParaRPr>
          </a:p>
          <a:p>
            <a:endParaRPr lang="es-ES" sz="2400" smtClean="0">
              <a:solidFill>
                <a:schemeClr val="bg1"/>
              </a:solidFill>
            </a:endParaRPr>
          </a:p>
          <a:p>
            <a:pPr>
              <a:buFont typeface="Arial" charset="0"/>
              <a:buNone/>
            </a:pPr>
            <a:endParaRPr lang="es-ES" sz="24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Secretario Íntimo</a:t>
            </a:r>
          </a:p>
        </p:txBody>
      </p:sp>
      <p:sp>
        <p:nvSpPr>
          <p:cNvPr id="3" name="2 Marcador de contenido"/>
          <p:cNvSpPr>
            <a:spLocks noGrp="1"/>
          </p:cNvSpPr>
          <p:nvPr>
            <p:ph idx="1"/>
          </p:nvPr>
        </p:nvSpPr>
        <p:spPr>
          <a:xfrm>
            <a:off x="107950" y="1484313"/>
            <a:ext cx="8856663" cy="4525962"/>
          </a:xfrm>
        </p:spPr>
        <p:txBody>
          <a:bodyPr/>
          <a:lstStyle/>
          <a:p>
            <a:r>
              <a:rPr lang="es-ES" sz="2300" smtClean="0">
                <a:solidFill>
                  <a:schemeClr val="bg1"/>
                </a:solidFill>
              </a:rPr>
              <a:t>Más abajo se representa el dosel del Templo, negro con lágrimas grises y forrado con armiño, todos ellos símbolos de realeza.</a:t>
            </a:r>
          </a:p>
          <a:p>
            <a:r>
              <a:rPr lang="es-ES" sz="2300" smtClean="0">
                <a:solidFill>
                  <a:schemeClr val="bg1"/>
                </a:solidFill>
              </a:rPr>
              <a:t>La parte central del dosel remata en un triángulo.</a:t>
            </a:r>
          </a:p>
          <a:p>
            <a:r>
              <a:rPr lang="es-ES" sz="2300" smtClean="0">
                <a:solidFill>
                  <a:schemeClr val="bg1"/>
                </a:solidFill>
              </a:rPr>
              <a:t>Sutilmente, vemos representado un arco (invertido, estrictamente hablando una catenaria).</a:t>
            </a:r>
          </a:p>
          <a:p>
            <a:r>
              <a:rPr lang="es-ES" sz="2300" smtClean="0">
                <a:solidFill>
                  <a:schemeClr val="bg1"/>
                </a:solidFill>
              </a:rPr>
              <a:t>Esto quizás haya sido sólo una ayuda para el dibujo del dosel, pero tratándose de un grado de la Logia de Perfección la presencia de un arco es significativa.</a:t>
            </a:r>
          </a:p>
          <a:p>
            <a:r>
              <a:rPr lang="es-ES" sz="2300" smtClean="0">
                <a:solidFill>
                  <a:schemeClr val="bg1"/>
                </a:solidFill>
              </a:rPr>
              <a:t>Las letras A P P son las iniciales de Alianza – Promesa – Protección, que se dan como explicación de las Palabras del grado: Berith-Neder-Schelemoth, aunque la interpretación más acorde con el hebreo (y también con el simbolismo masónico), indicaría Perfección en lugar de Protección.</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Secretario Íntimo</a:t>
            </a:r>
          </a:p>
        </p:txBody>
      </p:sp>
      <p:sp>
        <p:nvSpPr>
          <p:cNvPr id="3" name="2 Marcador de contenido"/>
          <p:cNvSpPr>
            <a:spLocks noGrp="1"/>
          </p:cNvSpPr>
          <p:nvPr>
            <p:ph idx="1"/>
          </p:nvPr>
        </p:nvSpPr>
        <p:spPr>
          <a:xfrm>
            <a:off x="285750" y="1600200"/>
            <a:ext cx="8572500" cy="4525963"/>
          </a:xfrm>
        </p:spPr>
        <p:txBody>
          <a:bodyPr/>
          <a:lstStyle/>
          <a:p>
            <a:r>
              <a:rPr lang="es-ES" sz="2600" smtClean="0">
                <a:solidFill>
                  <a:schemeClr val="bg1"/>
                </a:solidFill>
              </a:rPr>
              <a:t>El dibujo inferior podemos conceder, con cierta indulgencia, que representa el ataúd de Hiram Abiff.</a:t>
            </a:r>
          </a:p>
          <a:p>
            <a:r>
              <a:rPr lang="es-ES" sz="2600" smtClean="0">
                <a:solidFill>
                  <a:schemeClr val="bg1"/>
                </a:solidFill>
              </a:rPr>
              <a:t>Sobre éste, parece haber un almohadón.</a:t>
            </a:r>
          </a:p>
          <a:p>
            <a:r>
              <a:rPr lang="es-ES" sz="2600" smtClean="0">
                <a:solidFill>
                  <a:schemeClr val="bg1"/>
                </a:solidFill>
              </a:rPr>
              <a:t>Pero no podemos determinar qué es lo que descansa sobre este último.</a:t>
            </a:r>
          </a:p>
          <a:p>
            <a:r>
              <a:rPr lang="es-ES" sz="2600" smtClean="0">
                <a:solidFill>
                  <a:schemeClr val="bg1"/>
                </a:solidFill>
              </a:rPr>
              <a:t>Quizás se esté representando un funeral masónico, y por lo tanto sobre el ataúd podrían colocarse el mandil de Hiram o bien la escuadra y el compás.</a:t>
            </a:r>
          </a:p>
          <a:p>
            <a:r>
              <a:rPr lang="es-ES" sz="2600" smtClean="0">
                <a:solidFill>
                  <a:schemeClr val="bg1"/>
                </a:solidFill>
              </a:rPr>
              <a:t>O quizás se quiso representar el pergamino del acuerdo entre Hiram de Tiro y Salomón, un símbolo fundamental en este grado.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14563" y="44450"/>
            <a:ext cx="4660900" cy="5426075"/>
          </a:xfrm>
          <a:prstGeom prst="rect">
            <a:avLst/>
          </a:prstGeom>
          <a:noFill/>
          <a:ln w="9525">
            <a:noFill/>
            <a:miter lim="800000"/>
            <a:headEnd/>
            <a:tailEnd/>
          </a:ln>
        </p:spPr>
      </p:pic>
      <p:sp>
        <p:nvSpPr>
          <p:cNvPr id="2" name="1 CuadroTexto"/>
          <p:cNvSpPr txBox="1">
            <a:spLocks noChangeArrowheads="1"/>
          </p:cNvSpPr>
          <p:nvPr/>
        </p:nvSpPr>
        <p:spPr bwMode="auto">
          <a:xfrm>
            <a:off x="250825" y="5541963"/>
            <a:ext cx="8456613" cy="1200150"/>
          </a:xfrm>
          <a:prstGeom prst="rect">
            <a:avLst/>
          </a:prstGeom>
          <a:noFill/>
          <a:ln w="9525">
            <a:noFill/>
            <a:miter lim="800000"/>
            <a:headEnd/>
            <a:tailEnd/>
          </a:ln>
        </p:spPr>
        <p:txBody>
          <a:bodyPr wrap="none">
            <a:spAutoFit/>
          </a:bodyPr>
          <a:lstStyle/>
          <a:p>
            <a:pPr algn="ctr"/>
            <a:r>
              <a:rPr lang="es-AR">
                <a:solidFill>
                  <a:schemeClr val="bg1"/>
                </a:solidFill>
              </a:rPr>
              <a:t>Este dibujo aparece en la segunda página del Ritual de Secretario Íntimo. Como </a:t>
            </a:r>
          </a:p>
          <a:p>
            <a:pPr algn="ctr"/>
            <a:r>
              <a:rPr lang="es-AR">
                <a:solidFill>
                  <a:schemeClr val="bg1"/>
                </a:solidFill>
              </a:rPr>
              <a:t>símbolo compuesto, actualmente ha desaparecido. El triángulo es un emblema</a:t>
            </a:r>
          </a:p>
          <a:p>
            <a:pPr algn="ctr"/>
            <a:r>
              <a:rPr lang="es-AR">
                <a:solidFill>
                  <a:schemeClr val="bg1"/>
                </a:solidFill>
              </a:rPr>
              <a:t>frecuente del grado, pero no el compás. Como este último identifica al Maestro</a:t>
            </a:r>
          </a:p>
          <a:p>
            <a:pPr algn="ctr"/>
            <a:r>
              <a:rPr lang="es-AR">
                <a:solidFill>
                  <a:schemeClr val="bg1"/>
                </a:solidFill>
              </a:rPr>
              <a:t>Perfecto, quizás se marque así la continuidad entre ambos grados.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2147888" y="9525"/>
            <a:ext cx="4800600" cy="6875463"/>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ES" smtClean="0">
                <a:solidFill>
                  <a:schemeClr val="bg1"/>
                </a:solidFill>
              </a:rPr>
              <a:t>Arco Real</a:t>
            </a:r>
          </a:p>
        </p:txBody>
      </p:sp>
      <p:sp>
        <p:nvSpPr>
          <p:cNvPr id="3" name="2 Marcador de contenido"/>
          <p:cNvSpPr>
            <a:spLocks noGrp="1"/>
          </p:cNvSpPr>
          <p:nvPr>
            <p:ph idx="4294967295"/>
          </p:nvPr>
        </p:nvSpPr>
        <p:spPr>
          <a:xfrm>
            <a:off x="285750" y="1600200"/>
            <a:ext cx="8572500" cy="4525963"/>
          </a:xfrm>
        </p:spPr>
        <p:txBody>
          <a:bodyPr/>
          <a:lstStyle/>
          <a:p>
            <a:r>
              <a:rPr lang="es-ES" sz="2300" dirty="0" smtClean="0">
                <a:solidFill>
                  <a:schemeClr val="bg1"/>
                </a:solidFill>
              </a:rPr>
              <a:t>A diferencia del Cuadro precedente, muy rico desde el punto de vista iconográfico, el del Arco Real es muy sencillo.</a:t>
            </a:r>
          </a:p>
          <a:p>
            <a:r>
              <a:rPr lang="es-ES" sz="2300" dirty="0" smtClean="0">
                <a:solidFill>
                  <a:schemeClr val="bg1"/>
                </a:solidFill>
              </a:rPr>
              <a:t>Advertimos que el grado ocupaba el número 31° en la escala de esta versión de </a:t>
            </a:r>
            <a:r>
              <a:rPr lang="es-ES" sz="2300" dirty="0" err="1" smtClean="0">
                <a:solidFill>
                  <a:schemeClr val="bg1"/>
                </a:solidFill>
              </a:rPr>
              <a:t>Misraim</a:t>
            </a:r>
            <a:r>
              <a:rPr lang="es-ES" sz="2300" dirty="0" smtClean="0">
                <a:solidFill>
                  <a:schemeClr val="bg1"/>
                </a:solidFill>
              </a:rPr>
              <a:t>.</a:t>
            </a:r>
          </a:p>
          <a:p>
            <a:r>
              <a:rPr lang="es-ES" sz="2300" dirty="0" smtClean="0">
                <a:solidFill>
                  <a:schemeClr val="bg1"/>
                </a:solidFill>
              </a:rPr>
              <a:t>Sólo se representan tres arcos, en lugar de los nueve del Rito Escocés, y se extraña la presencia de referencias visuales a la piedra clave.</a:t>
            </a:r>
          </a:p>
          <a:p>
            <a:r>
              <a:rPr lang="es-ES" sz="2300" dirty="0" smtClean="0">
                <a:solidFill>
                  <a:schemeClr val="bg1"/>
                </a:solidFill>
              </a:rPr>
              <a:t>Esto no tiene por qué sorprendernos: si analizamos las versiones actuales de los Ritos York, Escocés y </a:t>
            </a:r>
            <a:r>
              <a:rPr lang="es-ES" sz="2300" dirty="0" err="1" smtClean="0">
                <a:solidFill>
                  <a:schemeClr val="bg1"/>
                </a:solidFill>
              </a:rPr>
              <a:t>Misraim</a:t>
            </a:r>
            <a:r>
              <a:rPr lang="es-ES" sz="2300" dirty="0" smtClean="0">
                <a:solidFill>
                  <a:schemeClr val="bg1"/>
                </a:solidFill>
              </a:rPr>
              <a:t>, notaremos que la importancia reservada al simbolismo del Arco y la piedra clave es más acentuada en el Rito York, algo menos en el Escocés y aún menos en Memphis y/o </a:t>
            </a:r>
            <a:r>
              <a:rPr lang="es-ES" sz="2300" dirty="0" err="1" smtClean="0">
                <a:solidFill>
                  <a:schemeClr val="bg1"/>
                </a:solidFill>
              </a:rPr>
              <a:t>Misraim</a:t>
            </a:r>
            <a:r>
              <a:rPr lang="es-ES" sz="2300" dirty="0" smtClean="0">
                <a:solidFill>
                  <a:schemeClr val="bg1"/>
                </a:solidFill>
              </a:rPr>
              <a:t>.</a:t>
            </a:r>
          </a:p>
          <a:p>
            <a:endParaRPr lang="es-ES" sz="23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178175" y="-39688"/>
            <a:ext cx="5965825" cy="6897688"/>
          </a:xfrm>
          <a:prstGeom prst="rect">
            <a:avLst/>
          </a:prstGeom>
          <a:noFill/>
          <a:ln w="9525">
            <a:noFill/>
            <a:miter lim="800000"/>
            <a:headEnd/>
            <a:tailEnd/>
          </a:ln>
        </p:spPr>
      </p:pic>
      <p:sp>
        <p:nvSpPr>
          <p:cNvPr id="3" name="2 CuadroTexto"/>
          <p:cNvSpPr txBox="1">
            <a:spLocks noChangeArrowheads="1"/>
          </p:cNvSpPr>
          <p:nvPr/>
        </p:nvSpPr>
        <p:spPr bwMode="auto">
          <a:xfrm>
            <a:off x="285750" y="1771650"/>
            <a:ext cx="2678113" cy="2586038"/>
          </a:xfrm>
          <a:prstGeom prst="rect">
            <a:avLst/>
          </a:prstGeom>
          <a:solidFill>
            <a:srgbClr val="FF3300"/>
          </a:solidFill>
          <a:ln w="9525">
            <a:noFill/>
            <a:miter lim="800000"/>
            <a:headEnd/>
            <a:tailEnd/>
          </a:ln>
        </p:spPr>
        <p:txBody>
          <a:bodyPr>
            <a:spAutoFit/>
          </a:bodyPr>
          <a:lstStyle/>
          <a:p>
            <a:r>
              <a:rPr lang="es-AR" dirty="0">
                <a:solidFill>
                  <a:schemeClr val="bg1"/>
                </a:solidFill>
              </a:rPr>
              <a:t>La única imagen que</a:t>
            </a:r>
          </a:p>
          <a:p>
            <a:r>
              <a:rPr lang="es-AR" dirty="0">
                <a:solidFill>
                  <a:schemeClr val="bg1"/>
                </a:solidFill>
              </a:rPr>
              <a:t>aparece en el Príncipe de Jerusalén, en ese entonces grado </a:t>
            </a:r>
            <a:r>
              <a:rPr lang="es-AR" dirty="0" smtClean="0">
                <a:solidFill>
                  <a:schemeClr val="bg1"/>
                </a:solidFill>
              </a:rPr>
              <a:t>45 </a:t>
            </a:r>
            <a:r>
              <a:rPr lang="es-AR" dirty="0">
                <a:solidFill>
                  <a:schemeClr val="bg1"/>
                </a:solidFill>
              </a:rPr>
              <a:t>del Rito de </a:t>
            </a:r>
            <a:r>
              <a:rPr lang="es-AR" dirty="0" err="1" smtClean="0">
                <a:solidFill>
                  <a:schemeClr val="bg1"/>
                </a:solidFill>
              </a:rPr>
              <a:t>Misraim</a:t>
            </a:r>
            <a:r>
              <a:rPr lang="es-AR" dirty="0">
                <a:solidFill>
                  <a:schemeClr val="bg1"/>
                </a:solidFill>
              </a:rPr>
              <a:t>.</a:t>
            </a:r>
          </a:p>
          <a:p>
            <a:r>
              <a:rPr lang="es-AR" dirty="0">
                <a:solidFill>
                  <a:schemeClr val="bg1"/>
                </a:solidFill>
              </a:rPr>
              <a:t>La balanza equilibrada,</a:t>
            </a:r>
          </a:p>
          <a:p>
            <a:r>
              <a:rPr lang="es-AR" dirty="0">
                <a:solidFill>
                  <a:schemeClr val="bg1"/>
                </a:solidFill>
              </a:rPr>
              <a:t>símbolo de la justicia, es el emblema típico de ese grado.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4925" y="476250"/>
            <a:ext cx="9109075" cy="58166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de Occidente</a:t>
            </a:r>
          </a:p>
        </p:txBody>
      </p:sp>
      <p:sp>
        <p:nvSpPr>
          <p:cNvPr id="3" name="2 Marcador de contenido"/>
          <p:cNvSpPr>
            <a:spLocks noGrp="1"/>
          </p:cNvSpPr>
          <p:nvPr>
            <p:ph idx="1"/>
          </p:nvPr>
        </p:nvSpPr>
        <p:spPr>
          <a:xfrm>
            <a:off x="285750" y="1600200"/>
            <a:ext cx="8572500" cy="4525963"/>
          </a:xfrm>
        </p:spPr>
        <p:txBody>
          <a:bodyPr/>
          <a:lstStyle/>
          <a:p>
            <a:r>
              <a:rPr lang="es-ES" sz="3400" smtClean="0">
                <a:solidFill>
                  <a:schemeClr val="bg1"/>
                </a:solidFill>
              </a:rPr>
              <a:t>El grado de este título era el 47° en esta versión del Rito de Misraim.</a:t>
            </a:r>
          </a:p>
          <a:p>
            <a:r>
              <a:rPr lang="es-ES" sz="3400" smtClean="0">
                <a:solidFill>
                  <a:schemeClr val="bg1"/>
                </a:solidFill>
              </a:rPr>
              <a:t>Es similar al «Caballero de Oriente y Occidente», grado 17° del Rito Escocés Antiguo y Aceptado.</a:t>
            </a:r>
          </a:p>
          <a:p>
            <a:r>
              <a:rPr lang="es-ES" sz="3400" smtClean="0">
                <a:solidFill>
                  <a:schemeClr val="bg1"/>
                </a:solidFill>
              </a:rPr>
              <a:t>Como el mismo, está inspirado en el Apocalipsis bíblico, aunque tomado en una versión muy libre.</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425450" y="115888"/>
            <a:ext cx="8250238" cy="5329237"/>
          </a:xfrm>
          <a:prstGeom prst="rect">
            <a:avLst/>
          </a:prstGeom>
          <a:noFill/>
          <a:ln w="9525">
            <a:noFill/>
            <a:miter lim="800000"/>
            <a:headEnd/>
            <a:tailEnd/>
          </a:ln>
        </p:spPr>
      </p:pic>
      <p:sp>
        <p:nvSpPr>
          <p:cNvPr id="4" name="3 CuadroTexto"/>
          <p:cNvSpPr txBox="1">
            <a:spLocks noChangeArrowheads="1"/>
          </p:cNvSpPr>
          <p:nvPr/>
        </p:nvSpPr>
        <p:spPr bwMode="auto">
          <a:xfrm>
            <a:off x="211138" y="5561013"/>
            <a:ext cx="8682037" cy="1108075"/>
          </a:xfrm>
          <a:prstGeom prst="rect">
            <a:avLst/>
          </a:prstGeom>
          <a:noFill/>
          <a:ln w="9525">
            <a:noFill/>
            <a:miter lim="800000"/>
            <a:headEnd/>
            <a:tailEnd/>
          </a:ln>
        </p:spPr>
        <p:txBody>
          <a:bodyPr wrap="none">
            <a:spAutoFit/>
          </a:bodyPr>
          <a:lstStyle/>
          <a:p>
            <a:pPr algn="ctr"/>
            <a:r>
              <a:rPr lang="es-AR" sz="2200">
                <a:solidFill>
                  <a:schemeClr val="bg1"/>
                </a:solidFill>
              </a:rPr>
              <a:t>Debajo del título aparece este dibujo. Representa un altar de forma </a:t>
            </a:r>
          </a:p>
          <a:p>
            <a:pPr algn="ctr"/>
            <a:r>
              <a:rPr lang="es-AR" sz="2200">
                <a:solidFill>
                  <a:schemeClr val="bg1"/>
                </a:solidFill>
              </a:rPr>
              <a:t>casi cúbica y, sobre él, el libro del Apocalipsis, sellado con </a:t>
            </a:r>
          </a:p>
          <a:p>
            <a:pPr algn="ctr"/>
            <a:r>
              <a:rPr lang="es-AR" sz="2200">
                <a:solidFill>
                  <a:schemeClr val="bg1"/>
                </a:solidFill>
              </a:rPr>
              <a:t>los siete sellos simbólicos.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88900" y="5300663"/>
            <a:ext cx="8926513" cy="1477962"/>
          </a:xfrm>
          <a:prstGeom prst="rect">
            <a:avLst/>
          </a:prstGeom>
          <a:noFill/>
          <a:ln w="9525">
            <a:noFill/>
            <a:miter lim="800000"/>
            <a:headEnd/>
            <a:tailEnd/>
          </a:ln>
        </p:spPr>
        <p:txBody>
          <a:bodyPr wrap="none">
            <a:spAutoFit/>
          </a:bodyPr>
          <a:lstStyle/>
          <a:p>
            <a:pPr algn="ctr"/>
            <a:r>
              <a:rPr lang="es-AR">
                <a:solidFill>
                  <a:schemeClr val="bg1"/>
                </a:solidFill>
              </a:rPr>
              <a:t>El Ritual muestra este dibujo, posiblemente correspondiente a la joya del</a:t>
            </a:r>
          </a:p>
          <a:p>
            <a:pPr algn="ctr"/>
            <a:r>
              <a:rPr lang="es-AR">
                <a:solidFill>
                  <a:schemeClr val="bg1"/>
                </a:solidFill>
              </a:rPr>
              <a:t>grado. Es una placa heptágona, con el cordero en el centro.</a:t>
            </a:r>
          </a:p>
          <a:p>
            <a:pPr algn="ctr"/>
            <a:r>
              <a:rPr lang="es-AR">
                <a:solidFill>
                  <a:schemeClr val="bg1"/>
                </a:solidFill>
              </a:rPr>
              <a:t>Curiosamente, el cordero está recostado en la tierra y no sobre el Libro,</a:t>
            </a:r>
          </a:p>
          <a:p>
            <a:pPr algn="ctr"/>
            <a:r>
              <a:rPr lang="es-AR">
                <a:solidFill>
                  <a:schemeClr val="bg1"/>
                </a:solidFill>
              </a:rPr>
              <a:t>como es habitual. Las iniciales, muy conocidas en el Rito Escocés, son:</a:t>
            </a:r>
          </a:p>
          <a:p>
            <a:pPr algn="ctr"/>
            <a:r>
              <a:rPr lang="es-AR">
                <a:solidFill>
                  <a:schemeClr val="bg1"/>
                </a:solidFill>
              </a:rPr>
              <a:t>B (Belleza); D (Divinidad); S (Sabiduría); H (Honor); P (Poder); F (Fuerza); G (Gloria).</a:t>
            </a:r>
          </a:p>
        </p:txBody>
      </p:sp>
      <p:pic>
        <p:nvPicPr>
          <p:cNvPr id="3074" name="Picture 2"/>
          <p:cNvPicPr>
            <a:picLocks noChangeAspect="1" noChangeArrowheads="1"/>
          </p:cNvPicPr>
          <p:nvPr/>
        </p:nvPicPr>
        <p:blipFill>
          <a:blip r:embed="rId2"/>
          <a:srcRect/>
          <a:stretch>
            <a:fillRect/>
          </a:stretch>
        </p:blipFill>
        <p:spPr bwMode="auto">
          <a:xfrm>
            <a:off x="1646238" y="144463"/>
            <a:ext cx="5589587" cy="50355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34925" y="5373688"/>
            <a:ext cx="8891588" cy="1400175"/>
          </a:xfrm>
          <a:prstGeom prst="rect">
            <a:avLst/>
          </a:prstGeom>
          <a:noFill/>
          <a:ln w="9525">
            <a:noFill/>
            <a:miter lim="800000"/>
            <a:headEnd/>
            <a:tailEnd/>
          </a:ln>
        </p:spPr>
        <p:txBody>
          <a:bodyPr wrap="none">
            <a:spAutoFit/>
          </a:bodyPr>
          <a:lstStyle/>
          <a:p>
            <a:pPr algn="ctr"/>
            <a:r>
              <a:rPr lang="es-AR" sz="1700">
                <a:solidFill>
                  <a:schemeClr val="bg1"/>
                </a:solidFill>
              </a:rPr>
              <a:t>Otro heptágono, en la misma página que el anterior. En el centro, vemos</a:t>
            </a:r>
          </a:p>
          <a:p>
            <a:pPr algn="ctr"/>
            <a:r>
              <a:rPr lang="es-AR" sz="1700">
                <a:solidFill>
                  <a:schemeClr val="bg1"/>
                </a:solidFill>
              </a:rPr>
              <a:t>el conocido personaje del Apocalipsis con una espada en la boca, un cinturón dorado</a:t>
            </a:r>
          </a:p>
          <a:p>
            <a:pPr algn="ctr"/>
            <a:r>
              <a:rPr lang="es-AR" sz="1700">
                <a:solidFill>
                  <a:schemeClr val="bg1"/>
                </a:solidFill>
              </a:rPr>
              <a:t> y siete estrellas en su mano. Pero hay diferencias con la versión bíblica: allí es un</a:t>
            </a:r>
          </a:p>
          <a:p>
            <a:pPr algn="ctr"/>
            <a:r>
              <a:rPr lang="es-AR" sz="1700">
                <a:solidFill>
                  <a:schemeClr val="bg1"/>
                </a:solidFill>
              </a:rPr>
              <a:t>anciano de barba blanca; aquí un jovencito; allí se lo describe de cuerpo entero; aquí sólo</a:t>
            </a:r>
          </a:p>
          <a:p>
            <a:pPr algn="ctr"/>
            <a:r>
              <a:rPr lang="es-AR" sz="1700">
                <a:solidFill>
                  <a:schemeClr val="bg1"/>
                </a:solidFill>
              </a:rPr>
              <a:t>vemos el torso.</a:t>
            </a:r>
          </a:p>
        </p:txBody>
      </p:sp>
      <p:pic>
        <p:nvPicPr>
          <p:cNvPr id="4098" name="Picture 2"/>
          <p:cNvPicPr>
            <a:picLocks noChangeAspect="1" noChangeArrowheads="1"/>
          </p:cNvPicPr>
          <p:nvPr/>
        </p:nvPicPr>
        <p:blipFill>
          <a:blip r:embed="rId2"/>
          <a:srcRect/>
          <a:stretch>
            <a:fillRect/>
          </a:stretch>
        </p:blipFill>
        <p:spPr bwMode="auto">
          <a:xfrm>
            <a:off x="1628775" y="71438"/>
            <a:ext cx="5895975" cy="52292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357438" y="0"/>
            <a:ext cx="4267200" cy="68294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Sublime Filósofo</a:t>
            </a:r>
          </a:p>
        </p:txBody>
      </p:sp>
      <p:sp>
        <p:nvSpPr>
          <p:cNvPr id="3" name="2 Marcador de contenido"/>
          <p:cNvSpPr>
            <a:spLocks noGrp="1"/>
          </p:cNvSpPr>
          <p:nvPr>
            <p:ph idx="1"/>
          </p:nvPr>
        </p:nvSpPr>
        <p:spPr>
          <a:xfrm>
            <a:off x="285750" y="1600200"/>
            <a:ext cx="8572500" cy="4525963"/>
          </a:xfrm>
        </p:spPr>
        <p:txBody>
          <a:bodyPr/>
          <a:lstStyle/>
          <a:p>
            <a:r>
              <a:rPr lang="es-ES" sz="2800" dirty="0" smtClean="0">
                <a:solidFill>
                  <a:schemeClr val="bg1"/>
                </a:solidFill>
              </a:rPr>
              <a:t>La imagen precedente es realmente interesante.</a:t>
            </a:r>
          </a:p>
          <a:p>
            <a:r>
              <a:rPr lang="es-ES" sz="2800" dirty="0" smtClean="0">
                <a:solidFill>
                  <a:schemeClr val="bg1"/>
                </a:solidFill>
              </a:rPr>
              <a:t>Según indica la portada, se trata de un grado perteneciente simultáneamente al Rito Escocés Filosófico y al Rito de </a:t>
            </a:r>
            <a:r>
              <a:rPr lang="es-ES" sz="2800" dirty="0" err="1" smtClean="0">
                <a:solidFill>
                  <a:schemeClr val="bg1"/>
                </a:solidFill>
              </a:rPr>
              <a:t>Misraim</a:t>
            </a:r>
            <a:r>
              <a:rPr lang="es-ES" sz="2800" dirty="0" smtClean="0">
                <a:solidFill>
                  <a:schemeClr val="bg1"/>
                </a:solidFill>
              </a:rPr>
              <a:t>. En este último </a:t>
            </a:r>
            <a:r>
              <a:rPr lang="es-ES" sz="2800" dirty="0" smtClean="0">
                <a:solidFill>
                  <a:schemeClr val="bg1"/>
                </a:solidFill>
              </a:rPr>
              <a:t>era </a:t>
            </a:r>
            <a:r>
              <a:rPr lang="es-ES" sz="2800" dirty="0" smtClean="0">
                <a:solidFill>
                  <a:schemeClr val="bg1"/>
                </a:solidFill>
              </a:rPr>
              <a:t>el grado 53°.</a:t>
            </a:r>
          </a:p>
          <a:p>
            <a:r>
              <a:rPr lang="es-ES" sz="2800" dirty="0" smtClean="0">
                <a:solidFill>
                  <a:schemeClr val="bg1"/>
                </a:solidFill>
              </a:rPr>
              <a:t>Se agrega que es un </a:t>
            </a:r>
            <a:r>
              <a:rPr lang="es-ES" sz="2800" i="1" dirty="0" smtClean="0">
                <a:solidFill>
                  <a:schemeClr val="bg1"/>
                </a:solidFill>
              </a:rPr>
              <a:t>“grado alquímico alemán, de la colección de ? </a:t>
            </a:r>
            <a:r>
              <a:rPr lang="es-ES" sz="2800" i="1" dirty="0" err="1" smtClean="0">
                <a:solidFill>
                  <a:schemeClr val="bg1"/>
                </a:solidFill>
              </a:rPr>
              <a:t>Duchanteau</a:t>
            </a:r>
            <a:r>
              <a:rPr lang="es-ES" sz="2800" i="1" dirty="0" smtClean="0">
                <a:solidFill>
                  <a:schemeClr val="bg1"/>
                </a:solidFill>
              </a:rPr>
              <a:t>, quien profesó la teosofía en Bruselas…” </a:t>
            </a:r>
            <a:r>
              <a:rPr lang="es-ES" sz="2800" dirty="0" smtClean="0">
                <a:solidFill>
                  <a:schemeClr val="bg1"/>
                </a:solidFill>
              </a:rPr>
              <a:t>Se dice que dicha persona asistió en 1786 al Convento de los </a:t>
            </a:r>
            <a:r>
              <a:rPr lang="es-ES" sz="2800" dirty="0" err="1" smtClean="0">
                <a:solidFill>
                  <a:schemeClr val="bg1"/>
                </a:solidFill>
              </a:rPr>
              <a:t>Filaletas</a:t>
            </a:r>
            <a:r>
              <a:rPr lang="es-ES" sz="2800" dirty="0" smtClean="0">
                <a:solidFill>
                  <a:schemeClr val="bg1"/>
                </a:solidFill>
              </a:rPr>
              <a:t> en París y que fue </a:t>
            </a:r>
            <a:r>
              <a:rPr lang="es-ES" sz="2800" i="1" dirty="0" smtClean="0">
                <a:solidFill>
                  <a:schemeClr val="bg1"/>
                </a:solidFill>
              </a:rPr>
              <a:t>“víctima </a:t>
            </a:r>
            <a:r>
              <a:rPr lang="es-ES" sz="2800" dirty="0" smtClean="0">
                <a:solidFill>
                  <a:schemeClr val="bg1"/>
                </a:solidFill>
              </a:rPr>
              <a:t>(???) </a:t>
            </a:r>
            <a:r>
              <a:rPr lang="es-ES" sz="2800" i="1" dirty="0" smtClean="0">
                <a:solidFill>
                  <a:schemeClr val="bg1"/>
                </a:solidFill>
              </a:rPr>
              <a:t>del sistema de </a:t>
            </a:r>
            <a:r>
              <a:rPr lang="es-ES" sz="2800" i="1" dirty="0" err="1" smtClean="0">
                <a:solidFill>
                  <a:schemeClr val="bg1"/>
                </a:solidFill>
              </a:rPr>
              <a:t>Cagliostro</a:t>
            </a:r>
            <a:r>
              <a:rPr lang="es-ES" sz="2800" i="1" dirty="0" smtClean="0">
                <a:solidFill>
                  <a:schemeClr val="bg1"/>
                </a:solidFill>
              </a:rPr>
              <a:t>, sobre la regeneración física de los cuerpos”</a:t>
            </a:r>
            <a:r>
              <a:rPr lang="es-ES" sz="2800" dirty="0" smtClean="0">
                <a:solidFill>
                  <a:schemeClr val="bg1"/>
                </a:solidFill>
              </a:rPr>
              <a: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071938" y="26988"/>
            <a:ext cx="4429125" cy="6831012"/>
          </a:xfrm>
          <a:prstGeom prst="rect">
            <a:avLst/>
          </a:prstGeom>
          <a:noFill/>
          <a:ln w="9525">
            <a:noFill/>
            <a:miter lim="800000"/>
            <a:headEnd/>
            <a:tailEnd/>
          </a:ln>
        </p:spPr>
      </p:pic>
      <p:sp>
        <p:nvSpPr>
          <p:cNvPr id="3" name="2 CuadroTexto"/>
          <p:cNvSpPr txBox="1">
            <a:spLocks noChangeArrowheads="1"/>
          </p:cNvSpPr>
          <p:nvPr/>
        </p:nvSpPr>
        <p:spPr bwMode="auto">
          <a:xfrm>
            <a:off x="245815" y="188640"/>
            <a:ext cx="3894137" cy="6524863"/>
          </a:xfrm>
          <a:prstGeom prst="rect">
            <a:avLst/>
          </a:prstGeom>
          <a:noFill/>
          <a:ln w="9525">
            <a:noFill/>
            <a:miter lim="800000"/>
            <a:headEnd/>
            <a:tailEnd/>
          </a:ln>
        </p:spPr>
        <p:txBody>
          <a:bodyPr>
            <a:spAutoFit/>
          </a:bodyPr>
          <a:lstStyle/>
          <a:p>
            <a:r>
              <a:rPr lang="es-ES" sz="2200" dirty="0">
                <a:solidFill>
                  <a:schemeClr val="bg1"/>
                </a:solidFill>
              </a:rPr>
              <a:t>Se trata, por lo tanto, de un</a:t>
            </a:r>
          </a:p>
          <a:p>
            <a:r>
              <a:rPr lang="es-ES" sz="2200" dirty="0">
                <a:solidFill>
                  <a:schemeClr val="bg1"/>
                </a:solidFill>
              </a:rPr>
              <a:t>grado muy interesante, de</a:t>
            </a:r>
          </a:p>
          <a:p>
            <a:r>
              <a:rPr lang="es-ES" sz="2200" dirty="0">
                <a:solidFill>
                  <a:schemeClr val="bg1"/>
                </a:solidFill>
              </a:rPr>
              <a:t>carácter definidamente</a:t>
            </a:r>
          </a:p>
          <a:p>
            <a:r>
              <a:rPr lang="es-ES" sz="2200" dirty="0">
                <a:solidFill>
                  <a:schemeClr val="bg1"/>
                </a:solidFill>
              </a:rPr>
              <a:t>Rosacruz, tal como lo</a:t>
            </a:r>
          </a:p>
          <a:p>
            <a:r>
              <a:rPr lang="es-ES" sz="2200" dirty="0">
                <a:solidFill>
                  <a:schemeClr val="bg1"/>
                </a:solidFill>
              </a:rPr>
              <a:t>evidencia su </a:t>
            </a:r>
            <a:r>
              <a:rPr lang="es-ES" sz="2200" dirty="0" smtClean="0">
                <a:solidFill>
                  <a:schemeClr val="bg1"/>
                </a:solidFill>
              </a:rPr>
              <a:t>símbolo, en el</a:t>
            </a:r>
          </a:p>
          <a:p>
            <a:r>
              <a:rPr lang="es-ES" sz="2200" dirty="0">
                <a:solidFill>
                  <a:schemeClr val="bg1"/>
                </a:solidFill>
              </a:rPr>
              <a:t>q</a:t>
            </a:r>
            <a:r>
              <a:rPr lang="es-ES" sz="2200" dirty="0" smtClean="0">
                <a:solidFill>
                  <a:schemeClr val="bg1"/>
                </a:solidFill>
              </a:rPr>
              <a:t>ue la rosa se enrosca en</a:t>
            </a:r>
          </a:p>
          <a:p>
            <a:r>
              <a:rPr lang="es-ES" sz="2200" dirty="0">
                <a:solidFill>
                  <a:schemeClr val="bg1"/>
                </a:solidFill>
              </a:rPr>
              <a:t>f</a:t>
            </a:r>
            <a:r>
              <a:rPr lang="es-ES" sz="2200" dirty="0" smtClean="0">
                <a:solidFill>
                  <a:schemeClr val="bg1"/>
                </a:solidFill>
              </a:rPr>
              <a:t>orma </a:t>
            </a:r>
            <a:r>
              <a:rPr lang="es-ES" sz="2200" i="1" dirty="0" smtClean="0">
                <a:solidFill>
                  <a:schemeClr val="bg1"/>
                </a:solidFill>
              </a:rPr>
              <a:t>serpentina</a:t>
            </a:r>
            <a:r>
              <a:rPr lang="es-ES" sz="2200" dirty="0" smtClean="0">
                <a:solidFill>
                  <a:schemeClr val="bg1"/>
                </a:solidFill>
              </a:rPr>
              <a:t> en torno</a:t>
            </a:r>
          </a:p>
          <a:p>
            <a:r>
              <a:rPr lang="es-ES" sz="2200" dirty="0">
                <a:solidFill>
                  <a:schemeClr val="bg1"/>
                </a:solidFill>
              </a:rPr>
              <a:t>d</a:t>
            </a:r>
            <a:r>
              <a:rPr lang="es-ES" sz="2200" dirty="0" smtClean="0">
                <a:solidFill>
                  <a:schemeClr val="bg1"/>
                </a:solidFill>
              </a:rPr>
              <a:t>e la cruz.</a:t>
            </a:r>
            <a:endParaRPr lang="es-ES" sz="2200" dirty="0">
              <a:solidFill>
                <a:schemeClr val="bg1"/>
              </a:solidFill>
            </a:endParaRPr>
          </a:p>
          <a:p>
            <a:r>
              <a:rPr lang="es-ES" sz="2200" dirty="0">
                <a:solidFill>
                  <a:schemeClr val="bg1"/>
                </a:solidFill>
              </a:rPr>
              <a:t>La referencia a Alemania,</a:t>
            </a:r>
          </a:p>
          <a:p>
            <a:r>
              <a:rPr lang="es-ES" sz="2200" dirty="0">
                <a:solidFill>
                  <a:schemeClr val="bg1"/>
                </a:solidFill>
              </a:rPr>
              <a:t>donde la Hermandad</a:t>
            </a:r>
          </a:p>
          <a:p>
            <a:r>
              <a:rPr lang="es-ES" sz="2200" dirty="0">
                <a:solidFill>
                  <a:schemeClr val="bg1"/>
                </a:solidFill>
              </a:rPr>
              <a:t>Rosacruz tuvo su origen,</a:t>
            </a:r>
          </a:p>
          <a:p>
            <a:r>
              <a:rPr lang="es-ES" sz="2200" dirty="0">
                <a:solidFill>
                  <a:schemeClr val="bg1"/>
                </a:solidFill>
              </a:rPr>
              <a:t>y a la naturaleza alquímica</a:t>
            </a:r>
          </a:p>
          <a:p>
            <a:r>
              <a:rPr lang="es-ES" sz="2200" dirty="0">
                <a:solidFill>
                  <a:schemeClr val="bg1"/>
                </a:solidFill>
              </a:rPr>
              <a:t>del grado, es significativa,</a:t>
            </a:r>
          </a:p>
          <a:p>
            <a:r>
              <a:rPr lang="es-ES" sz="2200" dirty="0">
                <a:solidFill>
                  <a:schemeClr val="bg1"/>
                </a:solidFill>
              </a:rPr>
              <a:t>y nos hace pensar que</a:t>
            </a:r>
          </a:p>
          <a:p>
            <a:r>
              <a:rPr lang="es-ES" sz="2200" dirty="0">
                <a:solidFill>
                  <a:schemeClr val="bg1"/>
                </a:solidFill>
              </a:rPr>
              <a:t>estamos ante una de las</a:t>
            </a:r>
          </a:p>
          <a:p>
            <a:r>
              <a:rPr lang="es-ES" sz="2200" dirty="0">
                <a:solidFill>
                  <a:schemeClr val="bg1"/>
                </a:solidFill>
              </a:rPr>
              <a:t>primeras versiones de lo</a:t>
            </a:r>
          </a:p>
          <a:p>
            <a:r>
              <a:rPr lang="es-ES" sz="2200" dirty="0">
                <a:solidFill>
                  <a:schemeClr val="bg1"/>
                </a:solidFill>
              </a:rPr>
              <a:t>que luego sería el</a:t>
            </a:r>
          </a:p>
          <a:p>
            <a:r>
              <a:rPr lang="es-ES" sz="2200" dirty="0">
                <a:solidFill>
                  <a:schemeClr val="bg1"/>
                </a:solidFill>
              </a:rPr>
              <a:t>Caballero Rosacruz del</a:t>
            </a:r>
          </a:p>
          <a:p>
            <a:r>
              <a:rPr lang="es-ES" sz="2200" dirty="0">
                <a:solidFill>
                  <a:schemeClr val="bg1"/>
                </a:solidFill>
              </a:rPr>
              <a:t>Rito Escocés.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07950" y="30163"/>
            <a:ext cx="8874125" cy="6827837"/>
          </a:xfrm>
          <a:prstGeom prst="rect">
            <a:avLst/>
          </a:prstGeom>
          <a:noFill/>
          <a:ln w="9525">
            <a:noFill/>
            <a:miter lim="800000"/>
            <a:headEnd/>
            <a:tailEnd/>
          </a:ln>
        </p:spPr>
      </p:pic>
      <p:sp>
        <p:nvSpPr>
          <p:cNvPr id="2" name="1 CuadroTexto"/>
          <p:cNvSpPr txBox="1">
            <a:spLocks noChangeArrowheads="1"/>
          </p:cNvSpPr>
          <p:nvPr/>
        </p:nvSpPr>
        <p:spPr bwMode="auto">
          <a:xfrm>
            <a:off x="5076825" y="3048000"/>
            <a:ext cx="3702050" cy="3662363"/>
          </a:xfrm>
          <a:prstGeom prst="rect">
            <a:avLst/>
          </a:prstGeom>
          <a:solidFill>
            <a:schemeClr val="bg2"/>
          </a:solidFill>
          <a:ln w="9525">
            <a:noFill/>
            <a:miter lim="800000"/>
            <a:headEnd/>
            <a:tailEnd/>
          </a:ln>
        </p:spPr>
        <p:txBody>
          <a:bodyPr wrap="none">
            <a:spAutoFit/>
          </a:bodyPr>
          <a:lstStyle/>
          <a:p>
            <a:r>
              <a:rPr lang="es-AR">
                <a:solidFill>
                  <a:srgbClr val="FF0000"/>
                </a:solidFill>
              </a:rPr>
              <a:t>La imagen parece una fusión del</a:t>
            </a:r>
          </a:p>
          <a:p>
            <a:r>
              <a:rPr lang="es-AR">
                <a:solidFill>
                  <a:srgbClr val="FF0000"/>
                </a:solidFill>
              </a:rPr>
              <a:t>Caballero Rosacruz (18°) y el</a:t>
            </a:r>
          </a:p>
          <a:p>
            <a:r>
              <a:rPr lang="es-AR">
                <a:solidFill>
                  <a:srgbClr val="FF0000"/>
                </a:solidFill>
              </a:rPr>
              <a:t>Caballero del Sol (28°). Sobre la</a:t>
            </a:r>
          </a:p>
          <a:p>
            <a:r>
              <a:rPr lang="es-AR">
                <a:solidFill>
                  <a:srgbClr val="FF0000"/>
                </a:solidFill>
              </a:rPr>
              <a:t>Rosa-Cruz, el Sol, identificado</a:t>
            </a:r>
          </a:p>
          <a:p>
            <a:r>
              <a:rPr lang="es-AR">
                <a:solidFill>
                  <a:srgbClr val="FF0000"/>
                </a:solidFill>
              </a:rPr>
              <a:t>con el </a:t>
            </a:r>
            <a:r>
              <a:rPr lang="es-AR" i="1">
                <a:solidFill>
                  <a:srgbClr val="FF0000"/>
                </a:solidFill>
              </a:rPr>
              <a:t>Ánima</a:t>
            </a:r>
            <a:r>
              <a:rPr lang="es-AR">
                <a:solidFill>
                  <a:srgbClr val="FF0000"/>
                </a:solidFill>
              </a:rPr>
              <a:t> (el aspecto </a:t>
            </a:r>
          </a:p>
          <a:p>
            <a:r>
              <a:rPr lang="es-AR">
                <a:solidFill>
                  <a:srgbClr val="FF0000"/>
                </a:solidFill>
              </a:rPr>
              <a:t>emocional, ctónico, obscuro, del</a:t>
            </a:r>
          </a:p>
          <a:p>
            <a:r>
              <a:rPr lang="es-AR">
                <a:solidFill>
                  <a:srgbClr val="FF0000"/>
                </a:solidFill>
              </a:rPr>
              <a:t>Ser) y la Luna, identificada con</a:t>
            </a:r>
          </a:p>
          <a:p>
            <a:r>
              <a:rPr lang="es-AR">
                <a:solidFill>
                  <a:srgbClr val="FF0000"/>
                </a:solidFill>
              </a:rPr>
              <a:t>el </a:t>
            </a:r>
            <a:r>
              <a:rPr lang="es-AR" i="1">
                <a:solidFill>
                  <a:srgbClr val="FF0000"/>
                </a:solidFill>
              </a:rPr>
              <a:t>Spiritus</a:t>
            </a:r>
            <a:r>
              <a:rPr lang="es-AR">
                <a:solidFill>
                  <a:srgbClr val="FF0000"/>
                </a:solidFill>
              </a:rPr>
              <a:t> (lo intelectual, luminoso,</a:t>
            </a:r>
          </a:p>
          <a:p>
            <a:r>
              <a:rPr lang="es-AR">
                <a:solidFill>
                  <a:srgbClr val="FF0000"/>
                </a:solidFill>
              </a:rPr>
              <a:t>apolíneo). Como podemos</a:t>
            </a:r>
          </a:p>
          <a:p>
            <a:r>
              <a:rPr lang="es-AR">
                <a:solidFill>
                  <a:srgbClr val="FF0000"/>
                </a:solidFill>
              </a:rPr>
              <a:t>apreciar, el simbolismo que aquí</a:t>
            </a:r>
          </a:p>
          <a:p>
            <a:r>
              <a:rPr lang="es-AR">
                <a:solidFill>
                  <a:srgbClr val="FF0000"/>
                </a:solidFill>
              </a:rPr>
              <a:t>se asocia con el Sol y la Luna es</a:t>
            </a:r>
          </a:p>
          <a:p>
            <a:r>
              <a:rPr lang="es-AR">
                <a:solidFill>
                  <a:srgbClr val="FF0000"/>
                </a:solidFill>
              </a:rPr>
              <a:t>exactamente el opuesto al </a:t>
            </a:r>
          </a:p>
          <a:p>
            <a:r>
              <a:rPr lang="es-AR">
                <a:solidFill>
                  <a:srgbClr val="FF0000"/>
                </a:solidFill>
              </a:rPr>
              <a:t>habitual.</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07950" y="30163"/>
            <a:ext cx="8874125" cy="6827837"/>
          </a:xfrm>
          <a:prstGeom prst="rect">
            <a:avLst/>
          </a:prstGeom>
          <a:noFill/>
          <a:ln w="9525">
            <a:noFill/>
            <a:miter lim="800000"/>
            <a:headEnd/>
            <a:tailEnd/>
          </a:ln>
        </p:spPr>
      </p:pic>
      <p:sp>
        <p:nvSpPr>
          <p:cNvPr id="2" name="1 CuadroTexto"/>
          <p:cNvSpPr txBox="1">
            <a:spLocks noChangeArrowheads="1"/>
          </p:cNvSpPr>
          <p:nvPr/>
        </p:nvSpPr>
        <p:spPr bwMode="auto">
          <a:xfrm>
            <a:off x="5259388" y="3311525"/>
            <a:ext cx="3560762" cy="2781300"/>
          </a:xfrm>
          <a:prstGeom prst="rect">
            <a:avLst/>
          </a:prstGeom>
          <a:solidFill>
            <a:schemeClr val="bg2"/>
          </a:solidFill>
          <a:ln w="9525">
            <a:noFill/>
            <a:miter lim="800000"/>
            <a:headEnd/>
            <a:tailEnd/>
          </a:ln>
        </p:spPr>
        <p:txBody>
          <a:bodyPr wrap="none">
            <a:spAutoFit/>
          </a:bodyPr>
          <a:lstStyle/>
          <a:p>
            <a:r>
              <a:rPr lang="es-AR" sz="1600">
                <a:solidFill>
                  <a:srgbClr val="FF0000"/>
                </a:solidFill>
              </a:rPr>
              <a:t>La dualidad está aquí representada</a:t>
            </a:r>
          </a:p>
          <a:p>
            <a:r>
              <a:rPr lang="es-AR" sz="1600">
                <a:solidFill>
                  <a:srgbClr val="FF0000"/>
                </a:solidFill>
              </a:rPr>
              <a:t>por el símbolo alquímico de la sal:</a:t>
            </a:r>
          </a:p>
          <a:p>
            <a:r>
              <a:rPr lang="es-AR" sz="1600">
                <a:solidFill>
                  <a:srgbClr val="FF0000"/>
                </a:solidFill>
              </a:rPr>
              <a:t>en su posición habitual (con la línea</a:t>
            </a:r>
          </a:p>
          <a:p>
            <a:r>
              <a:rPr lang="es-AR" sz="1600">
                <a:solidFill>
                  <a:srgbClr val="FF0000"/>
                </a:solidFill>
              </a:rPr>
              <a:t>horizontal) se dice que simboliza lo</a:t>
            </a:r>
          </a:p>
          <a:p>
            <a:r>
              <a:rPr lang="es-AR" sz="1600">
                <a:solidFill>
                  <a:srgbClr val="FF0000"/>
                </a:solidFill>
              </a:rPr>
              <a:t>activo, y con la línea central en</a:t>
            </a:r>
          </a:p>
          <a:p>
            <a:r>
              <a:rPr lang="es-AR" sz="1600">
                <a:solidFill>
                  <a:srgbClr val="FF0000"/>
                </a:solidFill>
              </a:rPr>
              <a:t>posición vertical lo pasivo.</a:t>
            </a:r>
          </a:p>
          <a:p>
            <a:r>
              <a:rPr lang="es-AR" sz="1600">
                <a:solidFill>
                  <a:srgbClr val="FF0000"/>
                </a:solidFill>
              </a:rPr>
              <a:t>En los cuatro ángulos rectos de la</a:t>
            </a:r>
          </a:p>
          <a:p>
            <a:r>
              <a:rPr lang="es-AR" sz="1600">
                <a:solidFill>
                  <a:srgbClr val="FF0000"/>
                </a:solidFill>
              </a:rPr>
              <a:t>cruz vemos los símbolos de Marte,</a:t>
            </a:r>
          </a:p>
          <a:p>
            <a:r>
              <a:rPr lang="es-AR" sz="1600">
                <a:solidFill>
                  <a:srgbClr val="FF0000"/>
                </a:solidFill>
              </a:rPr>
              <a:t>Júpiter, Venus y Saturno.</a:t>
            </a:r>
          </a:p>
          <a:p>
            <a:r>
              <a:rPr lang="es-AR" sz="1600">
                <a:solidFill>
                  <a:srgbClr val="FF0000"/>
                </a:solidFill>
              </a:rPr>
              <a:t>Como también están el Sol y la Luna:</a:t>
            </a:r>
          </a:p>
          <a:p>
            <a:r>
              <a:rPr lang="es-AR" sz="1600">
                <a:solidFill>
                  <a:srgbClr val="FF0000"/>
                </a:solidFill>
              </a:rPr>
              <a:t>¿por qué no aparece Mercurio?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ES" smtClean="0">
                <a:solidFill>
                  <a:schemeClr val="bg1"/>
                </a:solidFill>
              </a:rPr>
              <a:t>Caballero Rosacruz</a:t>
            </a:r>
          </a:p>
        </p:txBody>
      </p:sp>
      <p:sp>
        <p:nvSpPr>
          <p:cNvPr id="3" name="2 Marcador de contenido"/>
          <p:cNvSpPr>
            <a:spLocks noGrp="1"/>
          </p:cNvSpPr>
          <p:nvPr>
            <p:ph idx="4294967295"/>
          </p:nvPr>
        </p:nvSpPr>
        <p:spPr>
          <a:xfrm>
            <a:off x="285750" y="1600200"/>
            <a:ext cx="8572500" cy="4525963"/>
          </a:xfrm>
        </p:spPr>
        <p:txBody>
          <a:bodyPr/>
          <a:lstStyle/>
          <a:p>
            <a:r>
              <a:rPr lang="es-ES" sz="2600" smtClean="0">
                <a:solidFill>
                  <a:schemeClr val="bg1"/>
                </a:solidFill>
              </a:rPr>
              <a:t>La primera página del “Caballero Sublime Filósofo” directamente lo denomina “Caballero Rosacruz”.</a:t>
            </a:r>
          </a:p>
          <a:p>
            <a:r>
              <a:rPr lang="es-ES" sz="2600" smtClean="0">
                <a:solidFill>
                  <a:schemeClr val="bg1"/>
                </a:solidFill>
              </a:rPr>
              <a:t>Dice que esta es la versión primitiva del grado, que según el Ritual se confería</a:t>
            </a:r>
            <a:r>
              <a:rPr lang="es-ES" sz="2600" i="1" smtClean="0">
                <a:solidFill>
                  <a:schemeClr val="bg1"/>
                </a:solidFill>
              </a:rPr>
              <a:t> “inmediatamente después del grado de Maestro”</a:t>
            </a:r>
            <a:r>
              <a:rPr lang="es-ES" sz="2600" smtClean="0">
                <a:solidFill>
                  <a:schemeClr val="bg1"/>
                </a:solidFill>
              </a:rPr>
              <a:t>.</a:t>
            </a:r>
          </a:p>
          <a:p>
            <a:r>
              <a:rPr lang="es-ES" sz="2600" smtClean="0">
                <a:solidFill>
                  <a:schemeClr val="bg1"/>
                </a:solidFill>
              </a:rPr>
              <a:t>El Ritual afirma que esto se modificó </a:t>
            </a:r>
            <a:r>
              <a:rPr lang="es-ES" sz="2600" i="1" smtClean="0">
                <a:solidFill>
                  <a:schemeClr val="bg1"/>
                </a:solidFill>
              </a:rPr>
              <a:t>“con las innovaciones de Ramsay”</a:t>
            </a:r>
            <a:r>
              <a:rPr lang="es-ES" sz="2600" smtClean="0">
                <a:solidFill>
                  <a:schemeClr val="bg1"/>
                </a:solidFill>
              </a:rPr>
              <a:t>.</a:t>
            </a:r>
          </a:p>
          <a:p>
            <a:r>
              <a:rPr lang="es-ES" sz="2600" smtClean="0">
                <a:solidFill>
                  <a:schemeClr val="bg1"/>
                </a:solidFill>
              </a:rPr>
              <a:t>Lamentablemente, no podemos leer correctamente si el grado se declara cristiano o no, pues se dice que </a:t>
            </a:r>
            <a:r>
              <a:rPr lang="es-ES" sz="2600" i="1" smtClean="0">
                <a:solidFill>
                  <a:schemeClr val="bg1"/>
                </a:solidFill>
              </a:rPr>
              <a:t>“transformó el puñal de la venganza de los asesinos de Hiram en….” </a:t>
            </a:r>
            <a:r>
              <a:rPr lang="es-ES" sz="2600" smtClean="0">
                <a:solidFill>
                  <a:schemeClr val="bg1"/>
                </a:solidFill>
              </a:rPr>
              <a:t>y  aquí se menciona a Jesús Cristo, pero la referencia es confusa.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14550" y="0"/>
            <a:ext cx="4933950" cy="6858000"/>
          </a:xfrm>
          <a:prstGeom prst="rect">
            <a:avLst/>
          </a:prstGeom>
          <a:noFill/>
          <a:ln w="9525">
            <a:noFill/>
            <a:miter lim="800000"/>
            <a:headEnd/>
            <a:tailEnd/>
          </a:ln>
        </p:spPr>
      </p:pic>
      <p:sp>
        <p:nvSpPr>
          <p:cNvPr id="2" name="1 CuadroTexto"/>
          <p:cNvSpPr txBox="1">
            <a:spLocks noChangeArrowheads="1"/>
          </p:cNvSpPr>
          <p:nvPr/>
        </p:nvSpPr>
        <p:spPr bwMode="auto">
          <a:xfrm>
            <a:off x="250825" y="2133600"/>
            <a:ext cx="1582738" cy="1200150"/>
          </a:xfrm>
          <a:prstGeom prst="rect">
            <a:avLst/>
          </a:prstGeom>
          <a:noFill/>
          <a:ln w="9525">
            <a:noFill/>
            <a:miter lim="800000"/>
            <a:headEnd/>
            <a:tailEnd/>
          </a:ln>
        </p:spPr>
        <p:txBody>
          <a:bodyPr wrap="none">
            <a:spAutoFit/>
          </a:bodyPr>
          <a:lstStyle/>
          <a:p>
            <a:r>
              <a:rPr lang="es-AR">
                <a:solidFill>
                  <a:schemeClr val="bg1"/>
                </a:solidFill>
              </a:rPr>
              <a:t>El Cuadro del</a:t>
            </a:r>
          </a:p>
          <a:p>
            <a:r>
              <a:rPr lang="es-AR">
                <a:solidFill>
                  <a:schemeClr val="bg1"/>
                </a:solidFill>
              </a:rPr>
              <a:t>grado, según</a:t>
            </a:r>
          </a:p>
          <a:p>
            <a:r>
              <a:rPr lang="es-AR">
                <a:solidFill>
                  <a:schemeClr val="bg1"/>
                </a:solidFill>
              </a:rPr>
              <a:t>el Ritual</a:t>
            </a:r>
          </a:p>
          <a:p>
            <a:r>
              <a:rPr lang="es-AR">
                <a:solidFill>
                  <a:schemeClr val="bg1"/>
                </a:solidFill>
              </a:rPr>
              <a:t>referido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out)">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Rosacruz</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En el Cuadro precedente vemos algunos símbolos ya conocidos del Rosacruz del Rito Escocés: la Rosa-Cruz, el águila y el pelícano, entre otros.</a:t>
            </a:r>
          </a:p>
          <a:p>
            <a:r>
              <a:rPr lang="es-ES" sz="2400" dirty="0" smtClean="0">
                <a:solidFill>
                  <a:schemeClr val="bg1"/>
                </a:solidFill>
              </a:rPr>
              <a:t>Pero también hay otros símbolos particulares: los cuatro compases y la pinza, por ejemplo, no se encuentran en el 18° escocés.</a:t>
            </a:r>
          </a:p>
          <a:p>
            <a:r>
              <a:rPr lang="es-ES" sz="2400" dirty="0" smtClean="0">
                <a:solidFill>
                  <a:schemeClr val="bg1"/>
                </a:solidFill>
              </a:rPr>
              <a:t>Algunos símbolos, como la columna </a:t>
            </a:r>
            <a:r>
              <a:rPr lang="es-ES" sz="2400" dirty="0" err="1" smtClean="0">
                <a:solidFill>
                  <a:schemeClr val="bg1"/>
                </a:solidFill>
              </a:rPr>
              <a:t>surmontada</a:t>
            </a:r>
            <a:r>
              <a:rPr lang="es-ES" sz="2400" dirty="0" smtClean="0">
                <a:solidFill>
                  <a:schemeClr val="bg1"/>
                </a:solidFill>
              </a:rPr>
              <a:t> por una cuerda con siete nudos recuerdan al Rosacruz de </a:t>
            </a:r>
            <a:r>
              <a:rPr lang="es-ES" sz="2400" dirty="0" err="1" smtClean="0">
                <a:solidFill>
                  <a:schemeClr val="bg1"/>
                </a:solidFill>
              </a:rPr>
              <a:t>Heredom</a:t>
            </a:r>
            <a:r>
              <a:rPr lang="es-ES" sz="2400" dirty="0" smtClean="0">
                <a:solidFill>
                  <a:schemeClr val="bg1"/>
                </a:solidFill>
              </a:rPr>
              <a:t> y </a:t>
            </a:r>
            <a:r>
              <a:rPr lang="es-ES" sz="2400" dirty="0" err="1" smtClean="0">
                <a:solidFill>
                  <a:schemeClr val="bg1"/>
                </a:solidFill>
              </a:rPr>
              <a:t>Kilwinning</a:t>
            </a:r>
            <a:r>
              <a:rPr lang="es-ES" sz="2400" dirty="0" smtClean="0">
                <a:solidFill>
                  <a:schemeClr val="bg1"/>
                </a:solidFill>
              </a:rPr>
              <a:t>.</a:t>
            </a:r>
          </a:p>
          <a:p>
            <a:r>
              <a:rPr lang="es-ES" sz="2400" dirty="0" smtClean="0">
                <a:solidFill>
                  <a:schemeClr val="bg1"/>
                </a:solidFill>
              </a:rPr>
              <a:t>El símbolo que figura en el centro combina triángulos, círculos y cuadrados y es una especie de cuadratura del círculo.</a:t>
            </a:r>
          </a:p>
          <a:p>
            <a:r>
              <a:rPr lang="es-ES" sz="2400" dirty="0" smtClean="0">
                <a:solidFill>
                  <a:schemeClr val="bg1"/>
                </a:solidFill>
              </a:rPr>
              <a:t>Esa combinación de figuras geométricas es frecuente en las distintas versiones del Rosacruz, pero dispuestas en una forma diferente a la que se presenta aquí.</a:t>
            </a:r>
          </a:p>
          <a:p>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10705" y="0"/>
            <a:ext cx="4981575" cy="6858000"/>
          </a:xfrm>
          <a:prstGeom prst="rect">
            <a:avLst/>
          </a:prstGeom>
          <a:noFill/>
          <a:ln w="9525">
            <a:noFill/>
            <a:miter lim="800000"/>
            <a:headEnd/>
            <a:tailEnd/>
          </a:ln>
        </p:spPr>
      </p:pic>
      <p:sp>
        <p:nvSpPr>
          <p:cNvPr id="2" name="1 CuadroTexto"/>
          <p:cNvSpPr txBox="1">
            <a:spLocks noChangeArrowheads="1"/>
          </p:cNvSpPr>
          <p:nvPr/>
        </p:nvSpPr>
        <p:spPr bwMode="auto">
          <a:xfrm>
            <a:off x="34925" y="1341438"/>
            <a:ext cx="1851789" cy="3139321"/>
          </a:xfrm>
          <a:prstGeom prst="rect">
            <a:avLst/>
          </a:prstGeom>
          <a:noFill/>
          <a:ln w="9525">
            <a:noFill/>
            <a:miter lim="800000"/>
            <a:headEnd/>
            <a:tailEnd/>
          </a:ln>
        </p:spPr>
        <p:txBody>
          <a:bodyPr wrap="none">
            <a:spAutoFit/>
          </a:bodyPr>
          <a:lstStyle/>
          <a:p>
            <a:r>
              <a:rPr lang="es-AR" dirty="0">
                <a:solidFill>
                  <a:schemeClr val="bg1"/>
                </a:solidFill>
              </a:rPr>
              <a:t>Este conjunto</a:t>
            </a:r>
          </a:p>
          <a:p>
            <a:r>
              <a:rPr lang="es-AR" dirty="0">
                <a:solidFill>
                  <a:schemeClr val="bg1"/>
                </a:solidFill>
              </a:rPr>
              <a:t>de símbolos</a:t>
            </a:r>
          </a:p>
          <a:p>
            <a:r>
              <a:rPr lang="es-AR" dirty="0">
                <a:solidFill>
                  <a:schemeClr val="bg1"/>
                </a:solidFill>
              </a:rPr>
              <a:t>aparece en</a:t>
            </a:r>
          </a:p>
          <a:p>
            <a:r>
              <a:rPr lang="es-AR" dirty="0">
                <a:solidFill>
                  <a:schemeClr val="bg1"/>
                </a:solidFill>
              </a:rPr>
              <a:t>una de las</a:t>
            </a:r>
          </a:p>
          <a:p>
            <a:r>
              <a:rPr lang="es-AR" dirty="0">
                <a:solidFill>
                  <a:schemeClr val="bg1"/>
                </a:solidFill>
              </a:rPr>
              <a:t>páginas del</a:t>
            </a:r>
          </a:p>
          <a:p>
            <a:r>
              <a:rPr lang="es-AR" dirty="0">
                <a:solidFill>
                  <a:schemeClr val="bg1"/>
                </a:solidFill>
              </a:rPr>
              <a:t>Ritual de este</a:t>
            </a:r>
          </a:p>
          <a:p>
            <a:r>
              <a:rPr lang="es-AR" dirty="0">
                <a:solidFill>
                  <a:schemeClr val="bg1"/>
                </a:solidFill>
              </a:rPr>
              <a:t>grado.</a:t>
            </a:r>
          </a:p>
          <a:p>
            <a:r>
              <a:rPr lang="es-AR" dirty="0">
                <a:solidFill>
                  <a:schemeClr val="bg1"/>
                </a:solidFill>
              </a:rPr>
              <a:t>A continuación,</a:t>
            </a:r>
          </a:p>
          <a:p>
            <a:r>
              <a:rPr lang="es-AR" dirty="0">
                <a:solidFill>
                  <a:schemeClr val="bg1"/>
                </a:solidFill>
              </a:rPr>
              <a:t>analizaremos</a:t>
            </a:r>
          </a:p>
          <a:p>
            <a:r>
              <a:rPr lang="es-AR" dirty="0">
                <a:solidFill>
                  <a:schemeClr val="bg1"/>
                </a:solidFill>
              </a:rPr>
              <a:t>los símbolos</a:t>
            </a:r>
          </a:p>
          <a:p>
            <a:r>
              <a:rPr lang="es-AR" dirty="0">
                <a:solidFill>
                  <a:schemeClr val="bg1"/>
                </a:solidFill>
              </a:rPr>
              <a:t>i</a:t>
            </a:r>
            <a:r>
              <a:rPr lang="es-AR" dirty="0" smtClean="0">
                <a:solidFill>
                  <a:schemeClr val="bg1"/>
                </a:solidFill>
              </a:rPr>
              <a:t>ndividualmente.</a:t>
            </a:r>
            <a:endParaRPr lang="es-AR" dirty="0">
              <a:solidFill>
                <a:schemeClr val="bg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0" y="3933825"/>
            <a:ext cx="9109075" cy="3138488"/>
          </a:xfrm>
          <a:prstGeom prst="rect">
            <a:avLst/>
          </a:prstGeom>
          <a:noFill/>
          <a:ln w="9525">
            <a:noFill/>
            <a:miter lim="800000"/>
            <a:headEnd/>
            <a:tailEnd/>
          </a:ln>
        </p:spPr>
        <p:txBody>
          <a:bodyPr>
            <a:spAutoFit/>
          </a:bodyPr>
          <a:lstStyle/>
          <a:p>
            <a:pPr algn="just"/>
            <a:r>
              <a:rPr lang="es-AR">
                <a:solidFill>
                  <a:schemeClr val="bg1"/>
                </a:solidFill>
              </a:rPr>
              <a:t>Estos símbolos revelan la naturaleza alquímica del grado. Se representan artísticamente los símbolos de los siete «planetas» de los antiguos, junto al metal alquímico correspondiente. Lo artístico del dibujo se aprecia sobre todo en los símbolos de Júpiter y Saturno. A los siete metales tradicionales se agrega el símbolo del antimonio, quizás como representación simbólica de la Materia Prima alquímica.</a:t>
            </a:r>
          </a:p>
          <a:p>
            <a:pPr algn="just"/>
            <a:r>
              <a:rPr lang="es-AR">
                <a:solidFill>
                  <a:schemeClr val="bg1"/>
                </a:solidFill>
              </a:rPr>
              <a:t>El triángulo rodeado por el círculo es un símbolo frecuente en la iconografía masónica. La inscripción dice que el «número tres es el más poderoso y sagrado de los números perfectos, repetido por una triple multiplicación de formas ideales». La alusión a «formas ideales» es filosóficamente profunda, y puede indicar una cierta concepción de lo que hoy llamaríamos «arquetipos».</a:t>
            </a:r>
          </a:p>
          <a:p>
            <a:pPr algn="just"/>
            <a:endParaRPr lang="es-AR">
              <a:solidFill>
                <a:schemeClr val="bg1"/>
              </a:solidFill>
            </a:endParaRPr>
          </a:p>
        </p:txBody>
      </p:sp>
      <p:pic>
        <p:nvPicPr>
          <p:cNvPr id="3" name="Picture 2"/>
          <p:cNvPicPr>
            <a:picLocks noChangeAspect="1" noChangeArrowheads="1"/>
          </p:cNvPicPr>
          <p:nvPr/>
        </p:nvPicPr>
        <p:blipFill>
          <a:blip r:embed="rId2"/>
          <a:srcRect/>
          <a:stretch>
            <a:fillRect/>
          </a:stretch>
        </p:blipFill>
        <p:spPr bwMode="auto">
          <a:xfrm>
            <a:off x="0" y="103188"/>
            <a:ext cx="9144000" cy="3659187"/>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909888" y="6350"/>
            <a:ext cx="5622925" cy="6851650"/>
          </a:xfrm>
          <a:prstGeom prst="rect">
            <a:avLst/>
          </a:prstGeom>
          <a:noFill/>
          <a:ln w="9525">
            <a:noFill/>
            <a:miter lim="800000"/>
            <a:headEnd/>
            <a:tailEnd/>
          </a:ln>
        </p:spPr>
      </p:pic>
      <p:sp>
        <p:nvSpPr>
          <p:cNvPr id="2" name="1 CuadroTexto"/>
          <p:cNvSpPr txBox="1">
            <a:spLocks noChangeArrowheads="1"/>
          </p:cNvSpPr>
          <p:nvPr/>
        </p:nvSpPr>
        <p:spPr bwMode="auto">
          <a:xfrm>
            <a:off x="250825" y="692150"/>
            <a:ext cx="2327275" cy="5632450"/>
          </a:xfrm>
          <a:prstGeom prst="rect">
            <a:avLst/>
          </a:prstGeom>
          <a:noFill/>
          <a:ln w="9525">
            <a:noFill/>
            <a:miter lim="800000"/>
            <a:headEnd/>
            <a:tailEnd/>
          </a:ln>
        </p:spPr>
        <p:txBody>
          <a:bodyPr wrap="none">
            <a:spAutoFit/>
          </a:bodyPr>
          <a:lstStyle/>
          <a:p>
            <a:r>
              <a:rPr lang="es-AR">
                <a:solidFill>
                  <a:schemeClr val="bg1"/>
                </a:solidFill>
              </a:rPr>
              <a:t>Este paralelepípedo</a:t>
            </a:r>
          </a:p>
          <a:p>
            <a:r>
              <a:rPr lang="es-AR">
                <a:solidFill>
                  <a:schemeClr val="bg1"/>
                </a:solidFill>
              </a:rPr>
              <a:t>creemos que, en su</a:t>
            </a:r>
          </a:p>
          <a:p>
            <a:r>
              <a:rPr lang="es-AR">
                <a:solidFill>
                  <a:schemeClr val="bg1"/>
                </a:solidFill>
              </a:rPr>
              <a:t>intención original,</a:t>
            </a:r>
          </a:p>
          <a:p>
            <a:r>
              <a:rPr lang="es-AR">
                <a:solidFill>
                  <a:schemeClr val="bg1"/>
                </a:solidFill>
              </a:rPr>
              <a:t>probablemente haya</a:t>
            </a:r>
          </a:p>
          <a:p>
            <a:r>
              <a:rPr lang="es-AR">
                <a:solidFill>
                  <a:schemeClr val="bg1"/>
                </a:solidFill>
              </a:rPr>
              <a:t>sido un cubo.</a:t>
            </a:r>
          </a:p>
          <a:p>
            <a:r>
              <a:rPr lang="es-AR">
                <a:solidFill>
                  <a:schemeClr val="bg1"/>
                </a:solidFill>
              </a:rPr>
              <a:t>Las tribus simbólicas</a:t>
            </a:r>
          </a:p>
          <a:p>
            <a:r>
              <a:rPr lang="es-AR">
                <a:solidFill>
                  <a:schemeClr val="bg1"/>
                </a:solidFill>
              </a:rPr>
              <a:t>se Israel se</a:t>
            </a:r>
          </a:p>
          <a:p>
            <a:r>
              <a:rPr lang="es-AR">
                <a:solidFill>
                  <a:schemeClr val="bg1"/>
                </a:solidFill>
              </a:rPr>
              <a:t>distribuyen en sus</a:t>
            </a:r>
          </a:p>
          <a:p>
            <a:r>
              <a:rPr lang="es-AR">
                <a:solidFill>
                  <a:schemeClr val="bg1"/>
                </a:solidFill>
              </a:rPr>
              <a:t>aristas.</a:t>
            </a:r>
          </a:p>
          <a:p>
            <a:r>
              <a:rPr lang="es-AR">
                <a:solidFill>
                  <a:schemeClr val="bg1"/>
                </a:solidFill>
              </a:rPr>
              <a:t>Lo curioso es que,</a:t>
            </a:r>
          </a:p>
          <a:p>
            <a:r>
              <a:rPr lang="es-AR">
                <a:solidFill>
                  <a:schemeClr val="bg1"/>
                </a:solidFill>
              </a:rPr>
              <a:t>en lugar de 12,</a:t>
            </a:r>
          </a:p>
          <a:p>
            <a:r>
              <a:rPr lang="es-AR">
                <a:solidFill>
                  <a:schemeClr val="bg1"/>
                </a:solidFill>
              </a:rPr>
              <a:t>aparecen sólo 10</a:t>
            </a:r>
          </a:p>
          <a:p>
            <a:r>
              <a:rPr lang="es-AR">
                <a:solidFill>
                  <a:schemeClr val="bg1"/>
                </a:solidFill>
              </a:rPr>
              <a:t>tribus.</a:t>
            </a:r>
          </a:p>
          <a:p>
            <a:r>
              <a:rPr lang="es-AR">
                <a:solidFill>
                  <a:schemeClr val="bg1"/>
                </a:solidFill>
              </a:rPr>
              <a:t>Ignoramos la razón</a:t>
            </a:r>
          </a:p>
          <a:p>
            <a:r>
              <a:rPr lang="es-AR">
                <a:solidFill>
                  <a:schemeClr val="bg1"/>
                </a:solidFill>
              </a:rPr>
              <a:t>de esto, y </a:t>
            </a:r>
          </a:p>
          <a:p>
            <a:r>
              <a:rPr lang="es-AR">
                <a:solidFill>
                  <a:schemeClr val="bg1"/>
                </a:solidFill>
              </a:rPr>
              <a:t>especialmente por</a:t>
            </a:r>
          </a:p>
          <a:p>
            <a:r>
              <a:rPr lang="es-AR">
                <a:solidFill>
                  <a:schemeClr val="bg1"/>
                </a:solidFill>
              </a:rPr>
              <a:t>qué se excluyó la </a:t>
            </a:r>
          </a:p>
          <a:p>
            <a:r>
              <a:rPr lang="es-AR">
                <a:solidFill>
                  <a:schemeClr val="bg1"/>
                </a:solidFill>
              </a:rPr>
              <a:t>tribu de Judá.</a:t>
            </a:r>
          </a:p>
          <a:p>
            <a:r>
              <a:rPr lang="es-AR">
                <a:solidFill>
                  <a:schemeClr val="bg1"/>
                </a:solidFill>
              </a:rPr>
              <a:t>El ojo también es un</a:t>
            </a:r>
          </a:p>
          <a:p>
            <a:r>
              <a:rPr lang="es-AR">
                <a:solidFill>
                  <a:schemeClr val="bg1"/>
                </a:solidFill>
              </a:rPr>
              <a:t>verdadero misterio.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62175" y="-19050"/>
            <a:ext cx="6981825" cy="6877050"/>
          </a:xfrm>
          <a:prstGeom prst="rect">
            <a:avLst/>
          </a:prstGeom>
          <a:noFill/>
          <a:ln w="9525">
            <a:noFill/>
            <a:miter lim="800000"/>
            <a:headEnd/>
            <a:tailEnd/>
          </a:ln>
        </p:spPr>
      </p:pic>
      <p:sp>
        <p:nvSpPr>
          <p:cNvPr id="3" name="2 CuadroTexto"/>
          <p:cNvSpPr txBox="1">
            <a:spLocks noChangeArrowheads="1"/>
          </p:cNvSpPr>
          <p:nvPr/>
        </p:nvSpPr>
        <p:spPr bwMode="auto">
          <a:xfrm>
            <a:off x="142875" y="725488"/>
            <a:ext cx="1903413" cy="5632450"/>
          </a:xfrm>
          <a:prstGeom prst="rect">
            <a:avLst/>
          </a:prstGeom>
          <a:noFill/>
          <a:ln w="9525">
            <a:noFill/>
            <a:miter lim="800000"/>
            <a:headEnd/>
            <a:tailEnd/>
          </a:ln>
        </p:spPr>
        <p:txBody>
          <a:bodyPr wrap="none">
            <a:spAutoFit/>
          </a:bodyPr>
          <a:lstStyle/>
          <a:p>
            <a:r>
              <a:rPr lang="es-AR">
                <a:solidFill>
                  <a:schemeClr val="bg1"/>
                </a:solidFill>
              </a:rPr>
              <a:t>Según el Ritual,</a:t>
            </a:r>
          </a:p>
          <a:p>
            <a:r>
              <a:rPr lang="es-AR">
                <a:solidFill>
                  <a:schemeClr val="bg1"/>
                </a:solidFill>
              </a:rPr>
              <a:t>esto representa</a:t>
            </a:r>
          </a:p>
          <a:p>
            <a:r>
              <a:rPr lang="es-AR">
                <a:solidFill>
                  <a:schemeClr val="bg1"/>
                </a:solidFill>
              </a:rPr>
              <a:t>“la esencia muy</a:t>
            </a:r>
          </a:p>
          <a:p>
            <a:r>
              <a:rPr lang="es-AR">
                <a:solidFill>
                  <a:schemeClr val="bg1"/>
                </a:solidFill>
              </a:rPr>
              <a:t>simple de la</a:t>
            </a:r>
          </a:p>
          <a:p>
            <a:r>
              <a:rPr lang="es-AR">
                <a:solidFill>
                  <a:schemeClr val="bg1"/>
                </a:solidFill>
              </a:rPr>
              <a:t>Divinidad según </a:t>
            </a:r>
          </a:p>
          <a:p>
            <a:r>
              <a:rPr lang="es-AR">
                <a:solidFill>
                  <a:schemeClr val="bg1"/>
                </a:solidFill>
              </a:rPr>
              <a:t>la cual la</a:t>
            </a:r>
          </a:p>
          <a:p>
            <a:r>
              <a:rPr lang="es-AR">
                <a:solidFill>
                  <a:schemeClr val="bg1"/>
                </a:solidFill>
              </a:rPr>
              <a:t>naturaleza se</a:t>
            </a:r>
          </a:p>
          <a:p>
            <a:r>
              <a:rPr lang="es-AR">
                <a:solidFill>
                  <a:schemeClr val="bg1"/>
                </a:solidFill>
              </a:rPr>
              <a:t>reduce a su</a:t>
            </a:r>
          </a:p>
          <a:p>
            <a:r>
              <a:rPr lang="es-AR">
                <a:solidFill>
                  <a:schemeClr val="bg1"/>
                </a:solidFill>
              </a:rPr>
              <a:t>principio”.</a:t>
            </a:r>
          </a:p>
          <a:p>
            <a:r>
              <a:rPr lang="es-AR">
                <a:solidFill>
                  <a:schemeClr val="bg1"/>
                </a:solidFill>
              </a:rPr>
              <a:t>Esto es bastante</a:t>
            </a:r>
          </a:p>
          <a:p>
            <a:r>
              <a:rPr lang="es-AR">
                <a:solidFill>
                  <a:schemeClr val="bg1"/>
                </a:solidFill>
              </a:rPr>
              <a:t>confuso, pero</a:t>
            </a:r>
          </a:p>
          <a:p>
            <a:r>
              <a:rPr lang="es-AR">
                <a:solidFill>
                  <a:schemeClr val="bg1"/>
                </a:solidFill>
              </a:rPr>
              <a:t>de todas formas</a:t>
            </a:r>
          </a:p>
          <a:p>
            <a:r>
              <a:rPr lang="es-AR">
                <a:solidFill>
                  <a:schemeClr val="bg1"/>
                </a:solidFill>
              </a:rPr>
              <a:t>el gráfico es</a:t>
            </a:r>
          </a:p>
          <a:p>
            <a:r>
              <a:rPr lang="es-AR">
                <a:solidFill>
                  <a:schemeClr val="bg1"/>
                </a:solidFill>
              </a:rPr>
              <a:t>interesante</a:t>
            </a:r>
          </a:p>
          <a:p>
            <a:r>
              <a:rPr lang="es-AR">
                <a:solidFill>
                  <a:schemeClr val="bg1"/>
                </a:solidFill>
              </a:rPr>
              <a:t>porque es un</a:t>
            </a:r>
          </a:p>
          <a:p>
            <a:r>
              <a:rPr lang="es-AR">
                <a:solidFill>
                  <a:schemeClr val="bg1"/>
                </a:solidFill>
              </a:rPr>
              <a:t>antecedente </a:t>
            </a:r>
          </a:p>
          <a:p>
            <a:r>
              <a:rPr lang="es-AR">
                <a:solidFill>
                  <a:schemeClr val="bg1"/>
                </a:solidFill>
              </a:rPr>
              <a:t>del símbolo de</a:t>
            </a:r>
          </a:p>
          <a:p>
            <a:r>
              <a:rPr lang="es-AR">
                <a:solidFill>
                  <a:schemeClr val="bg1"/>
                </a:solidFill>
              </a:rPr>
              <a:t>la Orden</a:t>
            </a:r>
          </a:p>
          <a:p>
            <a:r>
              <a:rPr lang="es-AR">
                <a:solidFill>
                  <a:schemeClr val="bg1"/>
                </a:solidFill>
              </a:rPr>
              <a:t>Martinista.</a:t>
            </a:r>
          </a:p>
          <a:p>
            <a:r>
              <a:rPr lang="es-AR">
                <a:solidFill>
                  <a:schemeClr val="bg1"/>
                </a:solidFill>
              </a:rPr>
              <a:t>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30488" y="0"/>
            <a:ext cx="6513512" cy="6858000"/>
          </a:xfrm>
          <a:prstGeom prst="rect">
            <a:avLst/>
          </a:prstGeom>
          <a:noFill/>
          <a:ln w="9525">
            <a:noFill/>
            <a:miter lim="800000"/>
            <a:headEnd/>
            <a:tailEnd/>
          </a:ln>
        </p:spPr>
      </p:pic>
      <p:sp>
        <p:nvSpPr>
          <p:cNvPr id="3" name="2 CuadroTexto"/>
          <p:cNvSpPr txBox="1">
            <a:spLocks noChangeArrowheads="1"/>
          </p:cNvSpPr>
          <p:nvPr/>
        </p:nvSpPr>
        <p:spPr bwMode="auto">
          <a:xfrm>
            <a:off x="142875" y="357188"/>
            <a:ext cx="2357438" cy="6462712"/>
          </a:xfrm>
          <a:prstGeom prst="rect">
            <a:avLst/>
          </a:prstGeom>
          <a:noFill/>
          <a:ln w="9525">
            <a:noFill/>
            <a:miter lim="800000"/>
            <a:headEnd/>
            <a:tailEnd/>
          </a:ln>
        </p:spPr>
        <p:txBody>
          <a:bodyPr>
            <a:spAutoFit/>
          </a:bodyPr>
          <a:lstStyle/>
          <a:p>
            <a:r>
              <a:rPr lang="es-AR">
                <a:solidFill>
                  <a:schemeClr val="bg1"/>
                </a:solidFill>
              </a:rPr>
              <a:t>La influencia judeo-cristiana en el grado es innegable, como se aprecia en este gráfico.</a:t>
            </a:r>
          </a:p>
          <a:p>
            <a:r>
              <a:rPr lang="es-AR">
                <a:solidFill>
                  <a:schemeClr val="bg1"/>
                </a:solidFill>
              </a:rPr>
              <a:t>Masónicamente, sin embargo, lo más significativo es la presencia del cuádruple triángulo central, que es en realidad un tetraedro desarrollado.</a:t>
            </a:r>
          </a:p>
          <a:p>
            <a:r>
              <a:rPr lang="es-AR">
                <a:solidFill>
                  <a:schemeClr val="bg1"/>
                </a:solidFill>
              </a:rPr>
              <a:t>El símbolo parece referir a las ideas de Martínez Pasquales, según las cuales Dios presenta un cierto carácter ternario, pero es, en realidad y en su esencia, cuaternario.</a:t>
            </a:r>
          </a:p>
          <a:p>
            <a:r>
              <a:rPr lang="es-AR">
                <a:solidFill>
                  <a:schemeClr val="bg1"/>
                </a:solidFill>
              </a:rPr>
              <a:t>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474913" y="0"/>
            <a:ext cx="6705600" cy="6858000"/>
          </a:xfrm>
          <a:prstGeom prst="rect">
            <a:avLst/>
          </a:prstGeom>
          <a:noFill/>
          <a:ln w="9525">
            <a:noFill/>
            <a:miter lim="800000"/>
            <a:headEnd/>
            <a:tailEnd/>
          </a:ln>
        </p:spPr>
      </p:pic>
      <p:sp>
        <p:nvSpPr>
          <p:cNvPr id="3" name="2 CuadroTexto"/>
          <p:cNvSpPr txBox="1">
            <a:spLocks noChangeArrowheads="1"/>
          </p:cNvSpPr>
          <p:nvPr/>
        </p:nvSpPr>
        <p:spPr bwMode="auto">
          <a:xfrm>
            <a:off x="-17463" y="109538"/>
            <a:ext cx="2357438" cy="6632575"/>
          </a:xfrm>
          <a:prstGeom prst="rect">
            <a:avLst/>
          </a:prstGeom>
          <a:noFill/>
          <a:ln w="9525">
            <a:noFill/>
            <a:miter lim="800000"/>
            <a:headEnd/>
            <a:tailEnd/>
          </a:ln>
        </p:spPr>
        <p:txBody>
          <a:bodyPr>
            <a:spAutoFit/>
          </a:bodyPr>
          <a:lstStyle/>
          <a:p>
            <a:r>
              <a:rPr lang="es-AR" sz="1700" dirty="0">
                <a:solidFill>
                  <a:schemeClr val="bg1"/>
                </a:solidFill>
              </a:rPr>
              <a:t>Una imagen muy compleja, que recuerda al libro «Los Símbolos Secretos de los Rosacruces de los Siglos XVII y XVIII».</a:t>
            </a:r>
          </a:p>
          <a:p>
            <a:r>
              <a:rPr lang="es-AR" sz="1700" dirty="0">
                <a:solidFill>
                  <a:schemeClr val="bg1"/>
                </a:solidFill>
              </a:rPr>
              <a:t>Se dedica a la</a:t>
            </a:r>
          </a:p>
          <a:p>
            <a:r>
              <a:rPr lang="es-AR" sz="1700" dirty="0">
                <a:solidFill>
                  <a:schemeClr val="bg1"/>
                </a:solidFill>
              </a:rPr>
              <a:t>«Alquimia Médica, Cábala Teológica y Magia Natural».</a:t>
            </a:r>
          </a:p>
          <a:p>
            <a:r>
              <a:rPr lang="es-AR" sz="1700" dirty="0">
                <a:solidFill>
                  <a:schemeClr val="bg1"/>
                </a:solidFill>
              </a:rPr>
              <a:t>Aparecen los nombres y símbolos frecuentes en los emblemas alquímicos (cuatro elementos, mercurio, azufre, etc.), junto a exhortaciones y expresiones de tipo religioso. Lo más relevante es que esta imagen </a:t>
            </a:r>
            <a:r>
              <a:rPr lang="es-AR" sz="1700" dirty="0" smtClean="0">
                <a:solidFill>
                  <a:schemeClr val="bg1"/>
                </a:solidFill>
              </a:rPr>
              <a:t>expresa </a:t>
            </a:r>
            <a:r>
              <a:rPr lang="es-AR" sz="1700" dirty="0">
                <a:solidFill>
                  <a:schemeClr val="bg1"/>
                </a:solidFill>
              </a:rPr>
              <a:t>la importancia que tenía el simbolismo alquímico para los masones de este Rito.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946400" y="-19050"/>
            <a:ext cx="6234113" cy="6877050"/>
          </a:xfrm>
          <a:prstGeom prst="rect">
            <a:avLst/>
          </a:prstGeom>
          <a:noFill/>
          <a:ln w="9525">
            <a:noFill/>
            <a:miter lim="800000"/>
            <a:headEnd/>
            <a:tailEnd/>
          </a:ln>
        </p:spPr>
      </p:pic>
      <p:sp>
        <p:nvSpPr>
          <p:cNvPr id="3" name="2 CuadroTexto"/>
          <p:cNvSpPr txBox="1">
            <a:spLocks noChangeArrowheads="1"/>
          </p:cNvSpPr>
          <p:nvPr/>
        </p:nvSpPr>
        <p:spPr bwMode="auto">
          <a:xfrm>
            <a:off x="323850" y="388938"/>
            <a:ext cx="2357438" cy="5848350"/>
          </a:xfrm>
          <a:prstGeom prst="rect">
            <a:avLst/>
          </a:prstGeom>
          <a:noFill/>
          <a:ln w="9525">
            <a:noFill/>
            <a:miter lim="800000"/>
            <a:headEnd/>
            <a:tailEnd/>
          </a:ln>
        </p:spPr>
        <p:txBody>
          <a:bodyPr>
            <a:spAutoFit/>
          </a:bodyPr>
          <a:lstStyle/>
          <a:p>
            <a:r>
              <a:rPr lang="es-AR" sz="1700">
                <a:solidFill>
                  <a:schemeClr val="bg1"/>
                </a:solidFill>
              </a:rPr>
              <a:t>Si comparamos la imagen precedente con esta, concluimos que, dentro del esquema simbólico de este Ritual, el triángulo (o tetraedro) con la punta hacia abajo representa el Mundo Terrestre, y el triángulo o tetraedro con la punta hacia arriba lo que podríamos denominar el Mundo Divino. </a:t>
            </a:r>
          </a:p>
          <a:p>
            <a:r>
              <a:rPr lang="es-AR" sz="1700">
                <a:solidFill>
                  <a:schemeClr val="bg1"/>
                </a:solidFill>
              </a:rPr>
              <a:t>Este último aparece aquí rodeado por los nueve coros angélicos, que son denominados con los términos de la obra del Pseudo-Dionisio.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303463" y="0"/>
            <a:ext cx="4572000" cy="6858000"/>
          </a:xfrm>
          <a:prstGeom prst="rect">
            <a:avLst/>
          </a:prstGeom>
          <a:noFill/>
          <a:ln w="9525">
            <a:noFill/>
            <a:miter lim="800000"/>
            <a:headEnd/>
            <a:tailEnd/>
          </a:ln>
        </p:spPr>
      </p:pic>
      <p:sp>
        <p:nvSpPr>
          <p:cNvPr id="3" name="2 CuadroTexto"/>
          <p:cNvSpPr txBox="1">
            <a:spLocks noChangeArrowheads="1"/>
          </p:cNvSpPr>
          <p:nvPr/>
        </p:nvSpPr>
        <p:spPr bwMode="auto">
          <a:xfrm>
            <a:off x="263525" y="1341438"/>
            <a:ext cx="1865313" cy="3416300"/>
          </a:xfrm>
          <a:prstGeom prst="rect">
            <a:avLst/>
          </a:prstGeom>
          <a:noFill/>
          <a:ln w="9525">
            <a:noFill/>
            <a:miter lim="800000"/>
            <a:headEnd/>
            <a:tailEnd/>
          </a:ln>
        </p:spPr>
        <p:txBody>
          <a:bodyPr wrap="none">
            <a:spAutoFit/>
          </a:bodyPr>
          <a:lstStyle/>
          <a:p>
            <a:r>
              <a:rPr lang="es-AR">
                <a:solidFill>
                  <a:schemeClr val="bg1"/>
                </a:solidFill>
              </a:rPr>
              <a:t>Aquí hay otro </a:t>
            </a:r>
          </a:p>
          <a:p>
            <a:r>
              <a:rPr lang="es-AR">
                <a:solidFill>
                  <a:schemeClr val="bg1"/>
                </a:solidFill>
              </a:rPr>
              <a:t>conjunto</a:t>
            </a:r>
          </a:p>
          <a:p>
            <a:r>
              <a:rPr lang="es-AR">
                <a:solidFill>
                  <a:schemeClr val="bg1"/>
                </a:solidFill>
              </a:rPr>
              <a:t>de símbolos</a:t>
            </a:r>
          </a:p>
          <a:p>
            <a:r>
              <a:rPr lang="es-AR">
                <a:solidFill>
                  <a:schemeClr val="bg1"/>
                </a:solidFill>
              </a:rPr>
              <a:t>que aparece en</a:t>
            </a:r>
          </a:p>
          <a:p>
            <a:r>
              <a:rPr lang="es-AR">
                <a:solidFill>
                  <a:schemeClr val="bg1"/>
                </a:solidFill>
              </a:rPr>
              <a:t>una de las</a:t>
            </a:r>
          </a:p>
          <a:p>
            <a:r>
              <a:rPr lang="es-AR">
                <a:solidFill>
                  <a:schemeClr val="bg1"/>
                </a:solidFill>
              </a:rPr>
              <a:t>páginas del</a:t>
            </a:r>
          </a:p>
          <a:p>
            <a:r>
              <a:rPr lang="es-AR">
                <a:solidFill>
                  <a:schemeClr val="bg1"/>
                </a:solidFill>
              </a:rPr>
              <a:t>Ritual de este</a:t>
            </a:r>
          </a:p>
          <a:p>
            <a:r>
              <a:rPr lang="es-AR">
                <a:solidFill>
                  <a:schemeClr val="bg1"/>
                </a:solidFill>
              </a:rPr>
              <a:t>grado.</a:t>
            </a:r>
          </a:p>
          <a:p>
            <a:r>
              <a:rPr lang="es-AR">
                <a:solidFill>
                  <a:schemeClr val="bg1"/>
                </a:solidFill>
              </a:rPr>
              <a:t>A continuación,</a:t>
            </a:r>
          </a:p>
          <a:p>
            <a:r>
              <a:rPr lang="es-AR">
                <a:solidFill>
                  <a:schemeClr val="bg1"/>
                </a:solidFill>
              </a:rPr>
              <a:t>analizaremos</a:t>
            </a:r>
          </a:p>
          <a:p>
            <a:r>
              <a:rPr lang="es-AR">
                <a:solidFill>
                  <a:schemeClr val="bg1"/>
                </a:solidFill>
              </a:rPr>
              <a:t>los símbolos</a:t>
            </a:r>
          </a:p>
          <a:p>
            <a:r>
              <a:rPr lang="es-AR">
                <a:solidFill>
                  <a:schemeClr val="bg1"/>
                </a:solidFill>
              </a:rPr>
              <a:t>Individualmente.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398713" y="30163"/>
            <a:ext cx="6745287" cy="6827837"/>
          </a:xfrm>
          <a:prstGeom prst="rect">
            <a:avLst/>
          </a:prstGeom>
          <a:noFill/>
          <a:ln w="9525">
            <a:noFill/>
            <a:miter lim="800000"/>
            <a:headEnd/>
            <a:tailEnd/>
          </a:ln>
        </p:spPr>
      </p:pic>
      <p:sp>
        <p:nvSpPr>
          <p:cNvPr id="3" name="2 CuadroTexto"/>
          <p:cNvSpPr txBox="1">
            <a:spLocks noChangeArrowheads="1"/>
          </p:cNvSpPr>
          <p:nvPr/>
        </p:nvSpPr>
        <p:spPr bwMode="auto">
          <a:xfrm>
            <a:off x="71438" y="1052513"/>
            <a:ext cx="2327275" cy="4802187"/>
          </a:xfrm>
          <a:prstGeom prst="rect">
            <a:avLst/>
          </a:prstGeom>
          <a:noFill/>
          <a:ln w="9525">
            <a:noFill/>
            <a:miter lim="800000"/>
            <a:headEnd/>
            <a:tailEnd/>
          </a:ln>
        </p:spPr>
        <p:txBody>
          <a:bodyPr>
            <a:spAutoFit/>
          </a:bodyPr>
          <a:lstStyle/>
          <a:p>
            <a:r>
              <a:rPr lang="es-AR">
                <a:solidFill>
                  <a:schemeClr val="bg1"/>
                </a:solidFill>
              </a:rPr>
              <a:t>Una imagen </a:t>
            </a:r>
          </a:p>
          <a:p>
            <a:r>
              <a:rPr lang="es-AR">
                <a:solidFill>
                  <a:schemeClr val="bg1"/>
                </a:solidFill>
              </a:rPr>
              <a:t>alquímica que</a:t>
            </a:r>
          </a:p>
          <a:p>
            <a:r>
              <a:rPr lang="es-AR">
                <a:solidFill>
                  <a:schemeClr val="bg1"/>
                </a:solidFill>
              </a:rPr>
              <a:t>tiene un ligero </a:t>
            </a:r>
          </a:p>
          <a:p>
            <a:r>
              <a:rPr lang="es-AR">
                <a:solidFill>
                  <a:schemeClr val="bg1"/>
                </a:solidFill>
              </a:rPr>
              <a:t>parecido con el</a:t>
            </a:r>
          </a:p>
          <a:p>
            <a:r>
              <a:rPr lang="es-AR">
                <a:solidFill>
                  <a:schemeClr val="bg1"/>
                </a:solidFill>
              </a:rPr>
              <a:t>símbolo del Maestro</a:t>
            </a:r>
          </a:p>
          <a:p>
            <a:r>
              <a:rPr lang="es-AR">
                <a:solidFill>
                  <a:schemeClr val="bg1"/>
                </a:solidFill>
              </a:rPr>
              <a:t>Secreto, si bien</a:t>
            </a:r>
          </a:p>
          <a:p>
            <a:r>
              <a:rPr lang="es-AR">
                <a:solidFill>
                  <a:schemeClr val="bg1"/>
                </a:solidFill>
              </a:rPr>
              <a:t>aquel presenta un</a:t>
            </a:r>
          </a:p>
          <a:p>
            <a:r>
              <a:rPr lang="es-AR">
                <a:solidFill>
                  <a:schemeClr val="bg1"/>
                </a:solidFill>
              </a:rPr>
              <a:t>pentagrama y este</a:t>
            </a:r>
          </a:p>
          <a:p>
            <a:r>
              <a:rPr lang="es-AR">
                <a:solidFill>
                  <a:schemeClr val="bg1"/>
                </a:solidFill>
              </a:rPr>
              <a:t>un hexagrama. </a:t>
            </a:r>
          </a:p>
          <a:p>
            <a:r>
              <a:rPr lang="es-AR">
                <a:solidFill>
                  <a:schemeClr val="bg1"/>
                </a:solidFill>
              </a:rPr>
              <a:t>Se destaca la yod en</a:t>
            </a:r>
          </a:p>
          <a:p>
            <a:r>
              <a:rPr lang="es-AR">
                <a:solidFill>
                  <a:schemeClr val="bg1"/>
                </a:solidFill>
              </a:rPr>
              <a:t>el centro, pero los</a:t>
            </a:r>
          </a:p>
          <a:p>
            <a:r>
              <a:rPr lang="es-AR">
                <a:solidFill>
                  <a:schemeClr val="bg1"/>
                </a:solidFill>
              </a:rPr>
              <a:t>símbolos alquímico-</a:t>
            </a:r>
          </a:p>
          <a:p>
            <a:r>
              <a:rPr lang="es-AR">
                <a:solidFill>
                  <a:schemeClr val="bg1"/>
                </a:solidFill>
              </a:rPr>
              <a:t>planetarios o están</a:t>
            </a:r>
          </a:p>
          <a:p>
            <a:r>
              <a:rPr lang="es-AR">
                <a:solidFill>
                  <a:schemeClr val="bg1"/>
                </a:solidFill>
              </a:rPr>
              <a:t>mal dibujados o </a:t>
            </a:r>
          </a:p>
          <a:p>
            <a:r>
              <a:rPr lang="es-AR">
                <a:solidFill>
                  <a:schemeClr val="bg1"/>
                </a:solidFill>
              </a:rPr>
              <a:t>simbolizan algo </a:t>
            </a:r>
          </a:p>
          <a:p>
            <a:r>
              <a:rPr lang="es-AR">
                <a:solidFill>
                  <a:schemeClr val="bg1"/>
                </a:solidFill>
              </a:rPr>
              <a:t>diferente a lo habitual.</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srcRect/>
          <a:stretch>
            <a:fillRect/>
          </a:stretch>
        </p:blipFill>
        <p:spPr bwMode="auto">
          <a:xfrm>
            <a:off x="142875" y="-11113"/>
            <a:ext cx="8893175" cy="6869113"/>
          </a:xfrm>
          <a:prstGeom prst="rect">
            <a:avLst/>
          </a:prstGeom>
          <a:noFill/>
          <a:ln w="9525">
            <a:noFill/>
            <a:miter lim="800000"/>
            <a:headEnd/>
            <a:tailEnd/>
          </a:ln>
        </p:spPr>
      </p:pic>
      <p:sp>
        <p:nvSpPr>
          <p:cNvPr id="50179" name="Text Box 3"/>
          <p:cNvSpPr txBox="1">
            <a:spLocks noChangeArrowheads="1"/>
          </p:cNvSpPr>
          <p:nvPr/>
        </p:nvSpPr>
        <p:spPr bwMode="auto">
          <a:xfrm>
            <a:off x="1095375" y="5608638"/>
            <a:ext cx="3028950" cy="641350"/>
          </a:xfrm>
          <a:prstGeom prst="rect">
            <a:avLst/>
          </a:prstGeom>
          <a:solidFill>
            <a:schemeClr val="bg1"/>
          </a:solidFill>
          <a:ln w="9525">
            <a:noFill/>
            <a:miter lim="800000"/>
            <a:headEnd/>
            <a:tailEnd/>
          </a:ln>
        </p:spPr>
        <p:txBody>
          <a:bodyPr wrap="none">
            <a:spAutoFit/>
          </a:bodyPr>
          <a:lstStyle/>
          <a:p>
            <a:r>
              <a:rPr lang="es-ES" b="1">
                <a:solidFill>
                  <a:srgbClr val="FF3300"/>
                </a:solidFill>
              </a:rPr>
              <a:t>Analizamos esta imagen</a:t>
            </a:r>
          </a:p>
          <a:p>
            <a:r>
              <a:rPr lang="es-ES" b="1">
                <a:solidFill>
                  <a:srgbClr val="FF3300"/>
                </a:solidFill>
              </a:rPr>
              <a:t>en la diapositiva siguiente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box(out)">
                                      <p:cBhvr>
                                        <p:cTn id="7" dur="10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179"/>
                                        </p:tgtEl>
                                        <p:attrNameLst>
                                          <p:attrName>style.visibility</p:attrName>
                                        </p:attrNameLst>
                                      </p:cBhvr>
                                      <p:to>
                                        <p:strVal val="visible"/>
                                      </p:to>
                                    </p:set>
                                    <p:animEffect transition="in" filter="fade">
                                      <p:cBhvr>
                                        <p:cTn id="12" dur="20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Simbolismo Alquímico</a:t>
            </a:r>
          </a:p>
        </p:txBody>
      </p:sp>
      <p:sp>
        <p:nvSpPr>
          <p:cNvPr id="3" name="2 Marcador de contenido"/>
          <p:cNvSpPr>
            <a:spLocks noGrp="1"/>
          </p:cNvSpPr>
          <p:nvPr>
            <p:ph idx="1"/>
          </p:nvPr>
        </p:nvSpPr>
        <p:spPr>
          <a:xfrm>
            <a:off x="285750" y="1600200"/>
            <a:ext cx="8572500" cy="4525963"/>
          </a:xfrm>
        </p:spPr>
        <p:txBody>
          <a:bodyPr/>
          <a:lstStyle/>
          <a:p>
            <a:r>
              <a:rPr lang="es-ES" sz="2100" dirty="0" smtClean="0">
                <a:solidFill>
                  <a:schemeClr val="bg1"/>
                </a:solidFill>
              </a:rPr>
              <a:t>La imagen precedente presenta un simbolismo que aparece con frecuencia en las obras alquímicas.</a:t>
            </a:r>
          </a:p>
          <a:p>
            <a:r>
              <a:rPr lang="es-ES" sz="2100" dirty="0" smtClean="0">
                <a:solidFill>
                  <a:schemeClr val="bg1"/>
                </a:solidFill>
              </a:rPr>
              <a:t>En el centro, el rostro del Sol, rodeado por un triángulo y un círculo.</a:t>
            </a:r>
          </a:p>
          <a:p>
            <a:r>
              <a:rPr lang="es-ES" sz="2100" dirty="0" smtClean="0">
                <a:solidFill>
                  <a:schemeClr val="bg1"/>
                </a:solidFill>
              </a:rPr>
              <a:t>Emanan de él siete rayos, numerados y con los símbolos de los siete planetas (y metales) alquímicos.</a:t>
            </a:r>
          </a:p>
          <a:p>
            <a:r>
              <a:rPr lang="es-ES" sz="2100" dirty="0" smtClean="0">
                <a:solidFill>
                  <a:schemeClr val="bg1"/>
                </a:solidFill>
              </a:rPr>
              <a:t>Está sombreado el rayo que corresponde a Saturno, quizás para indicar que la Obra comienza con el plomo.</a:t>
            </a:r>
          </a:p>
          <a:p>
            <a:r>
              <a:rPr lang="es-ES" sz="2100" dirty="0" smtClean="0">
                <a:solidFill>
                  <a:schemeClr val="bg1"/>
                </a:solidFill>
              </a:rPr>
              <a:t>Junto al símbolo de Marte, encontramos el emblema del azufre.</a:t>
            </a:r>
          </a:p>
          <a:p>
            <a:r>
              <a:rPr lang="es-ES" sz="2100" dirty="0" smtClean="0">
                <a:solidFill>
                  <a:schemeClr val="bg1"/>
                </a:solidFill>
              </a:rPr>
              <a:t>Rodeando el conjunto, las palabras de la sigla VITRIOL.</a:t>
            </a:r>
          </a:p>
          <a:p>
            <a:r>
              <a:rPr lang="es-ES" sz="2100" dirty="0" smtClean="0">
                <a:solidFill>
                  <a:schemeClr val="bg1"/>
                </a:solidFill>
              </a:rPr>
              <a:t>Y en el triángulo exterior, los tres principios que según algunas tradiciones componen el ser humano: </a:t>
            </a:r>
            <a:r>
              <a:rPr lang="es-ES" sz="2100" i="1" dirty="0" err="1" smtClean="0">
                <a:solidFill>
                  <a:schemeClr val="bg1"/>
                </a:solidFill>
              </a:rPr>
              <a:t>Spiritus</a:t>
            </a:r>
            <a:r>
              <a:rPr lang="es-ES" sz="2100" i="1" dirty="0" smtClean="0">
                <a:solidFill>
                  <a:schemeClr val="bg1"/>
                </a:solidFill>
              </a:rPr>
              <a:t> </a:t>
            </a:r>
            <a:r>
              <a:rPr lang="es-ES" sz="2100" dirty="0" smtClean="0">
                <a:solidFill>
                  <a:schemeClr val="bg1"/>
                </a:solidFill>
              </a:rPr>
              <a:t>(simbolizado por la Luna); </a:t>
            </a:r>
            <a:r>
              <a:rPr lang="es-ES" sz="2100" i="1" dirty="0" smtClean="0">
                <a:solidFill>
                  <a:schemeClr val="bg1"/>
                </a:solidFill>
              </a:rPr>
              <a:t>Anima </a:t>
            </a:r>
            <a:r>
              <a:rPr lang="es-ES" sz="2100" dirty="0" smtClean="0">
                <a:solidFill>
                  <a:schemeClr val="bg1"/>
                </a:solidFill>
              </a:rPr>
              <a:t>(el Sol) y </a:t>
            </a:r>
            <a:r>
              <a:rPr lang="es-ES" sz="2100" i="1" dirty="0" smtClean="0">
                <a:solidFill>
                  <a:schemeClr val="bg1"/>
                </a:solidFill>
              </a:rPr>
              <a:t>Corpus </a:t>
            </a:r>
            <a:r>
              <a:rPr lang="es-ES" sz="2100" dirty="0" smtClean="0">
                <a:solidFill>
                  <a:schemeClr val="bg1"/>
                </a:solidFill>
              </a:rPr>
              <a:t>(representado por un obelisco y cinco puntos que, tal vez, correspondan a los cinco sentidos).</a:t>
            </a:r>
          </a:p>
          <a:p>
            <a:endParaRPr lang="es-ES" sz="2100" dirty="0" smtClean="0">
              <a:solidFill>
                <a:schemeClr val="bg1"/>
              </a:solidFill>
            </a:endParaRPr>
          </a:p>
          <a:p>
            <a:endParaRPr lang="es-ES" sz="2100" dirty="0" smtClean="0">
              <a:solidFill>
                <a:schemeClr val="bg1"/>
              </a:solidFill>
            </a:endParaRPr>
          </a:p>
          <a:p>
            <a:endParaRPr lang="es-ES" sz="21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43188" y="571500"/>
            <a:ext cx="6303962" cy="5924550"/>
          </a:xfrm>
          <a:prstGeom prst="rect">
            <a:avLst/>
          </a:prstGeom>
          <a:noFill/>
          <a:ln w="9525">
            <a:noFill/>
            <a:miter lim="800000"/>
            <a:headEnd/>
            <a:tailEnd/>
          </a:ln>
        </p:spPr>
      </p:pic>
      <p:sp>
        <p:nvSpPr>
          <p:cNvPr id="3" name="2 CuadroTexto"/>
          <p:cNvSpPr txBox="1">
            <a:spLocks noChangeArrowheads="1"/>
          </p:cNvSpPr>
          <p:nvPr/>
        </p:nvSpPr>
        <p:spPr bwMode="auto">
          <a:xfrm>
            <a:off x="142875" y="1341438"/>
            <a:ext cx="2531462" cy="4247317"/>
          </a:xfrm>
          <a:prstGeom prst="rect">
            <a:avLst/>
          </a:prstGeom>
          <a:noFill/>
          <a:ln w="9525">
            <a:noFill/>
            <a:miter lim="800000"/>
            <a:headEnd/>
            <a:tailEnd/>
          </a:ln>
        </p:spPr>
        <p:txBody>
          <a:bodyPr wrap="none">
            <a:spAutoFit/>
          </a:bodyPr>
          <a:lstStyle/>
          <a:p>
            <a:r>
              <a:rPr lang="es-AR" dirty="0">
                <a:solidFill>
                  <a:schemeClr val="bg1"/>
                </a:solidFill>
              </a:rPr>
              <a:t>Un símbolo clásico, </a:t>
            </a:r>
          </a:p>
          <a:p>
            <a:r>
              <a:rPr lang="es-AR" dirty="0">
                <a:solidFill>
                  <a:schemeClr val="bg1"/>
                </a:solidFill>
              </a:rPr>
              <a:t>que presenta </a:t>
            </a:r>
          </a:p>
          <a:p>
            <a:r>
              <a:rPr lang="es-AR" dirty="0">
                <a:solidFill>
                  <a:schemeClr val="bg1"/>
                </a:solidFill>
              </a:rPr>
              <a:t>analogías con el</a:t>
            </a:r>
          </a:p>
          <a:p>
            <a:r>
              <a:rPr lang="es-AR" dirty="0" err="1" smtClean="0">
                <a:solidFill>
                  <a:schemeClr val="bg1"/>
                </a:solidFill>
              </a:rPr>
              <a:t>Pantáculo</a:t>
            </a:r>
            <a:r>
              <a:rPr lang="es-AR" dirty="0" smtClean="0">
                <a:solidFill>
                  <a:schemeClr val="bg1"/>
                </a:solidFill>
              </a:rPr>
              <a:t> </a:t>
            </a:r>
            <a:r>
              <a:rPr lang="es-AR" dirty="0">
                <a:solidFill>
                  <a:schemeClr val="bg1"/>
                </a:solidFill>
              </a:rPr>
              <a:t>del </a:t>
            </a:r>
          </a:p>
          <a:p>
            <a:r>
              <a:rPr lang="es-AR" dirty="0">
                <a:solidFill>
                  <a:schemeClr val="bg1"/>
                </a:solidFill>
              </a:rPr>
              <a:t>Martinismo.</a:t>
            </a:r>
          </a:p>
          <a:p>
            <a:r>
              <a:rPr lang="es-AR" dirty="0">
                <a:solidFill>
                  <a:schemeClr val="bg1"/>
                </a:solidFill>
              </a:rPr>
              <a:t>El círculo </a:t>
            </a:r>
            <a:r>
              <a:rPr lang="es-AR" dirty="0" smtClean="0">
                <a:solidFill>
                  <a:schemeClr val="bg1"/>
                </a:solidFill>
              </a:rPr>
              <a:t>rodea</a:t>
            </a:r>
            <a:endParaRPr lang="es-AR" dirty="0">
              <a:solidFill>
                <a:schemeClr val="bg1"/>
              </a:solidFill>
            </a:endParaRPr>
          </a:p>
          <a:p>
            <a:r>
              <a:rPr lang="es-AR" dirty="0" smtClean="0">
                <a:solidFill>
                  <a:schemeClr val="bg1"/>
                </a:solidFill>
              </a:rPr>
              <a:t>el </a:t>
            </a:r>
            <a:r>
              <a:rPr lang="es-AR" dirty="0">
                <a:solidFill>
                  <a:schemeClr val="bg1"/>
                </a:solidFill>
              </a:rPr>
              <a:t>hexágono, y </a:t>
            </a:r>
          </a:p>
          <a:p>
            <a:r>
              <a:rPr lang="es-AR" dirty="0">
                <a:solidFill>
                  <a:schemeClr val="bg1"/>
                </a:solidFill>
              </a:rPr>
              <a:t>dentro de este </a:t>
            </a:r>
          </a:p>
          <a:p>
            <a:r>
              <a:rPr lang="es-AR" dirty="0">
                <a:solidFill>
                  <a:schemeClr val="bg1"/>
                </a:solidFill>
              </a:rPr>
              <a:t>último, la sucesión</a:t>
            </a:r>
          </a:p>
          <a:p>
            <a:r>
              <a:rPr lang="es-AR" dirty="0">
                <a:solidFill>
                  <a:schemeClr val="bg1"/>
                </a:solidFill>
              </a:rPr>
              <a:t>de palabras simbólicas</a:t>
            </a:r>
          </a:p>
          <a:p>
            <a:r>
              <a:rPr lang="es-AR" dirty="0">
                <a:solidFill>
                  <a:schemeClr val="bg1"/>
                </a:solidFill>
              </a:rPr>
              <a:t>de los grados 4° y 5°</a:t>
            </a:r>
          </a:p>
          <a:p>
            <a:r>
              <a:rPr lang="es-AR" dirty="0">
                <a:solidFill>
                  <a:schemeClr val="bg1"/>
                </a:solidFill>
              </a:rPr>
              <a:t>del Rito Escocés:</a:t>
            </a:r>
          </a:p>
          <a:p>
            <a:r>
              <a:rPr lang="es-AR" dirty="0">
                <a:solidFill>
                  <a:schemeClr val="bg1"/>
                </a:solidFill>
              </a:rPr>
              <a:t>Yod – </a:t>
            </a:r>
            <a:r>
              <a:rPr lang="es-AR" dirty="0" err="1">
                <a:solidFill>
                  <a:schemeClr val="bg1"/>
                </a:solidFill>
              </a:rPr>
              <a:t>Yah</a:t>
            </a:r>
            <a:r>
              <a:rPr lang="es-AR" dirty="0">
                <a:solidFill>
                  <a:schemeClr val="bg1"/>
                </a:solidFill>
              </a:rPr>
              <a:t> – </a:t>
            </a:r>
            <a:r>
              <a:rPr lang="es-AR" dirty="0" err="1">
                <a:solidFill>
                  <a:schemeClr val="bg1"/>
                </a:solidFill>
              </a:rPr>
              <a:t>Yaho</a:t>
            </a:r>
            <a:r>
              <a:rPr lang="es-AR" dirty="0">
                <a:solidFill>
                  <a:schemeClr val="bg1"/>
                </a:solidFill>
              </a:rPr>
              <a:t>-</a:t>
            </a:r>
          </a:p>
          <a:p>
            <a:r>
              <a:rPr lang="es-AR" dirty="0" err="1" smtClean="0">
                <a:solidFill>
                  <a:schemeClr val="bg1"/>
                </a:solidFill>
              </a:rPr>
              <a:t>YodHeVauHe</a:t>
            </a:r>
            <a:r>
              <a:rPr lang="es-AR" dirty="0" smtClean="0">
                <a:solidFill>
                  <a:schemeClr val="bg1"/>
                </a:solidFill>
              </a:rPr>
              <a:t>, en</a:t>
            </a:r>
          </a:p>
          <a:p>
            <a:r>
              <a:rPr lang="es-AR" dirty="0">
                <a:solidFill>
                  <a:schemeClr val="bg1"/>
                </a:solidFill>
              </a:rPr>
              <a:t>f</a:t>
            </a:r>
            <a:r>
              <a:rPr lang="es-AR" dirty="0" smtClean="0">
                <a:solidFill>
                  <a:schemeClr val="bg1"/>
                </a:solidFill>
              </a:rPr>
              <a:t>orma de </a:t>
            </a:r>
            <a:r>
              <a:rPr lang="es-AR" dirty="0" err="1" smtClean="0">
                <a:solidFill>
                  <a:schemeClr val="bg1"/>
                </a:solidFill>
              </a:rPr>
              <a:t>Tetractys</a:t>
            </a:r>
            <a:r>
              <a:rPr lang="es-AR" dirty="0" smtClean="0">
                <a:solidFill>
                  <a:schemeClr val="bg1"/>
                </a:solidFill>
              </a:rPr>
              <a:t>.</a:t>
            </a:r>
            <a:endParaRPr lang="es-AR" dirty="0">
              <a:solidFill>
                <a:schemeClr val="bg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700338" y="114300"/>
            <a:ext cx="6310312" cy="6554788"/>
          </a:xfrm>
          <a:prstGeom prst="rect">
            <a:avLst/>
          </a:prstGeom>
          <a:noFill/>
          <a:ln w="9525">
            <a:noFill/>
            <a:miter lim="800000"/>
            <a:headEnd/>
            <a:tailEnd/>
          </a:ln>
        </p:spPr>
      </p:pic>
      <p:sp>
        <p:nvSpPr>
          <p:cNvPr id="3" name="2 CuadroTexto"/>
          <p:cNvSpPr txBox="1">
            <a:spLocks noChangeArrowheads="1"/>
          </p:cNvSpPr>
          <p:nvPr/>
        </p:nvSpPr>
        <p:spPr bwMode="auto">
          <a:xfrm>
            <a:off x="34925" y="206375"/>
            <a:ext cx="2724150" cy="6462713"/>
          </a:xfrm>
          <a:prstGeom prst="rect">
            <a:avLst/>
          </a:prstGeom>
          <a:noFill/>
          <a:ln w="9525">
            <a:noFill/>
            <a:miter lim="800000"/>
            <a:headEnd/>
            <a:tailEnd/>
          </a:ln>
        </p:spPr>
        <p:txBody>
          <a:bodyPr wrap="none">
            <a:spAutoFit/>
          </a:bodyPr>
          <a:lstStyle/>
          <a:p>
            <a:r>
              <a:rPr lang="es-AR">
                <a:solidFill>
                  <a:schemeClr val="bg1"/>
                </a:solidFill>
              </a:rPr>
              <a:t>El triple triángulo, un</a:t>
            </a:r>
          </a:p>
          <a:p>
            <a:r>
              <a:rPr lang="es-AR">
                <a:solidFill>
                  <a:schemeClr val="bg1"/>
                </a:solidFill>
              </a:rPr>
              <a:t>símbolo hoy presente</a:t>
            </a:r>
          </a:p>
          <a:p>
            <a:r>
              <a:rPr lang="es-AR">
                <a:solidFill>
                  <a:schemeClr val="bg1"/>
                </a:solidFill>
              </a:rPr>
              <a:t>en los grados 4°, 5° y</a:t>
            </a:r>
          </a:p>
          <a:p>
            <a:r>
              <a:rPr lang="es-AR">
                <a:solidFill>
                  <a:schemeClr val="bg1"/>
                </a:solidFill>
              </a:rPr>
              <a:t>6° del Rito Escocés.</a:t>
            </a:r>
          </a:p>
          <a:p>
            <a:r>
              <a:rPr lang="es-AR">
                <a:solidFill>
                  <a:schemeClr val="bg1"/>
                </a:solidFill>
              </a:rPr>
              <a:t>Según el Ritual, el triple</a:t>
            </a:r>
          </a:p>
          <a:p>
            <a:r>
              <a:rPr lang="es-AR">
                <a:solidFill>
                  <a:schemeClr val="bg1"/>
                </a:solidFill>
              </a:rPr>
              <a:t>triángulo contiene el</a:t>
            </a:r>
          </a:p>
          <a:p>
            <a:r>
              <a:rPr lang="es-AR">
                <a:solidFill>
                  <a:schemeClr val="bg1"/>
                </a:solidFill>
              </a:rPr>
              <a:t>secreto de la Naturaleza</a:t>
            </a:r>
          </a:p>
          <a:p>
            <a:r>
              <a:rPr lang="es-AR">
                <a:solidFill>
                  <a:schemeClr val="bg1"/>
                </a:solidFill>
              </a:rPr>
              <a:t>y corresponde a </a:t>
            </a:r>
          </a:p>
          <a:p>
            <a:r>
              <a:rPr lang="es-AR">
                <a:solidFill>
                  <a:schemeClr val="bg1"/>
                </a:solidFill>
              </a:rPr>
              <a:t>«tres principios, tres</a:t>
            </a:r>
          </a:p>
          <a:p>
            <a:r>
              <a:rPr lang="es-AR">
                <a:solidFill>
                  <a:schemeClr val="bg1"/>
                </a:solidFill>
              </a:rPr>
              <a:t>reinos y tres elementos</a:t>
            </a:r>
          </a:p>
          <a:p>
            <a:r>
              <a:rPr lang="es-AR">
                <a:solidFill>
                  <a:schemeClr val="bg1"/>
                </a:solidFill>
              </a:rPr>
              <a:t>principales».</a:t>
            </a:r>
          </a:p>
          <a:p>
            <a:r>
              <a:rPr lang="es-AR">
                <a:solidFill>
                  <a:schemeClr val="bg1"/>
                </a:solidFill>
              </a:rPr>
              <a:t>Estos últimos, indica el</a:t>
            </a:r>
          </a:p>
          <a:p>
            <a:r>
              <a:rPr lang="es-AR">
                <a:solidFill>
                  <a:schemeClr val="bg1"/>
                </a:solidFill>
              </a:rPr>
              <a:t>Ritual, son el Sol, que </a:t>
            </a:r>
          </a:p>
          <a:p>
            <a:r>
              <a:rPr lang="es-AR">
                <a:solidFill>
                  <a:schemeClr val="bg1"/>
                </a:solidFill>
              </a:rPr>
              <a:t>corresponde al fuego;</a:t>
            </a:r>
          </a:p>
          <a:p>
            <a:r>
              <a:rPr lang="es-AR">
                <a:solidFill>
                  <a:schemeClr val="bg1"/>
                </a:solidFill>
              </a:rPr>
              <a:t>la Luna, correspondiente</a:t>
            </a:r>
          </a:p>
          <a:p>
            <a:r>
              <a:rPr lang="es-AR">
                <a:solidFill>
                  <a:schemeClr val="bg1"/>
                </a:solidFill>
              </a:rPr>
              <a:t>al agua, y el Mercurio, </a:t>
            </a:r>
          </a:p>
          <a:p>
            <a:r>
              <a:rPr lang="es-AR">
                <a:solidFill>
                  <a:schemeClr val="bg1"/>
                </a:solidFill>
              </a:rPr>
              <a:t>a la Tierra.</a:t>
            </a:r>
          </a:p>
          <a:p>
            <a:r>
              <a:rPr lang="es-AR">
                <a:solidFill>
                  <a:schemeClr val="bg1"/>
                </a:solidFill>
              </a:rPr>
              <a:t>Nótese que no se</a:t>
            </a:r>
          </a:p>
          <a:p>
            <a:r>
              <a:rPr lang="es-AR">
                <a:solidFill>
                  <a:schemeClr val="bg1"/>
                </a:solidFill>
              </a:rPr>
              <a:t>incluye el aire, rechazo </a:t>
            </a:r>
          </a:p>
          <a:p>
            <a:r>
              <a:rPr lang="es-AR">
                <a:solidFill>
                  <a:schemeClr val="bg1"/>
                </a:solidFill>
              </a:rPr>
              <a:t>que también, con </a:t>
            </a:r>
          </a:p>
          <a:p>
            <a:r>
              <a:rPr lang="es-AR">
                <a:solidFill>
                  <a:schemeClr val="bg1"/>
                </a:solidFill>
              </a:rPr>
              <a:t>argumentos insólitos, </a:t>
            </a:r>
          </a:p>
          <a:p>
            <a:r>
              <a:rPr lang="es-AR">
                <a:solidFill>
                  <a:schemeClr val="bg1"/>
                </a:solidFill>
              </a:rPr>
              <a:t>realizaba</a:t>
            </a:r>
          </a:p>
          <a:p>
            <a:r>
              <a:rPr lang="es-AR">
                <a:solidFill>
                  <a:schemeClr val="bg1"/>
                </a:solidFill>
              </a:rPr>
              <a:t>L. C. de Saint Martin.</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765175"/>
            <a:ext cx="9144000" cy="2000250"/>
          </a:xfrm>
          <a:prstGeom prst="rect">
            <a:avLst/>
          </a:prstGeom>
          <a:noFill/>
          <a:ln w="9525">
            <a:noFill/>
            <a:miter lim="800000"/>
            <a:headEnd/>
            <a:tailEnd/>
          </a:ln>
        </p:spPr>
      </p:pic>
      <p:sp>
        <p:nvSpPr>
          <p:cNvPr id="2" name="1 CuadroTexto"/>
          <p:cNvSpPr txBox="1">
            <a:spLocks noChangeArrowheads="1"/>
          </p:cNvSpPr>
          <p:nvPr/>
        </p:nvSpPr>
        <p:spPr bwMode="auto">
          <a:xfrm>
            <a:off x="468313" y="3429000"/>
            <a:ext cx="8247062" cy="2586038"/>
          </a:xfrm>
          <a:prstGeom prst="rect">
            <a:avLst/>
          </a:prstGeom>
          <a:noFill/>
          <a:ln w="9525">
            <a:noFill/>
            <a:miter lim="800000"/>
            <a:headEnd/>
            <a:tailEnd/>
          </a:ln>
        </p:spPr>
        <p:txBody>
          <a:bodyPr wrap="none">
            <a:spAutoFit/>
          </a:bodyPr>
          <a:lstStyle/>
          <a:p>
            <a:r>
              <a:rPr lang="es-AR">
                <a:solidFill>
                  <a:schemeClr val="bg1"/>
                </a:solidFill>
              </a:rPr>
              <a:t>Este gráfico simbólico, que recuerda lejanamente los dibujos presentes en las</a:t>
            </a:r>
          </a:p>
          <a:p>
            <a:r>
              <a:rPr lang="es-AR">
                <a:solidFill>
                  <a:schemeClr val="bg1"/>
                </a:solidFill>
              </a:rPr>
              <a:t>obras de Jacobo Boheme, es muy difícil de interpretar. Los círculos de los</a:t>
            </a:r>
          </a:p>
          <a:p>
            <a:r>
              <a:rPr lang="es-AR">
                <a:solidFill>
                  <a:schemeClr val="bg1"/>
                </a:solidFill>
              </a:rPr>
              <a:t>extremos se titulan «Abismo de Misericordia» y «Abismo de Justicia», lo que</a:t>
            </a:r>
          </a:p>
          <a:p>
            <a:r>
              <a:rPr lang="es-AR">
                <a:solidFill>
                  <a:schemeClr val="bg1"/>
                </a:solidFill>
              </a:rPr>
              <a:t>puede relacionarlos con el Árbol de la Vida cabalístico.  En el círculo de la</a:t>
            </a:r>
          </a:p>
          <a:p>
            <a:r>
              <a:rPr lang="es-AR">
                <a:solidFill>
                  <a:schemeClr val="bg1"/>
                </a:solidFill>
              </a:rPr>
              <a:t>izquierda (en el Ritual el gráfico está en forma vertical; este círculo es el</a:t>
            </a:r>
          </a:p>
          <a:p>
            <a:r>
              <a:rPr lang="es-AR">
                <a:solidFill>
                  <a:schemeClr val="bg1"/>
                </a:solidFill>
              </a:rPr>
              <a:t>superior) figuran las letras hebreas Yod-He-Vau-He; en el de la derecha Aleph,</a:t>
            </a:r>
          </a:p>
          <a:p>
            <a:r>
              <a:rPr lang="es-AR">
                <a:solidFill>
                  <a:schemeClr val="bg1"/>
                </a:solidFill>
              </a:rPr>
              <a:t>y en el centro el Nombre Divino Aleph-He-Vau-He (Ehieh, el Nombre que</a:t>
            </a:r>
          </a:p>
          <a:p>
            <a:r>
              <a:rPr lang="es-AR">
                <a:solidFill>
                  <a:schemeClr val="bg1"/>
                </a:solidFill>
              </a:rPr>
              <a:t>corresponde a Kether). Pero no alcanzamos a entender el sentido conjunto </a:t>
            </a:r>
          </a:p>
          <a:p>
            <a:r>
              <a:rPr lang="es-AR">
                <a:solidFill>
                  <a:schemeClr val="bg1"/>
                </a:solidFill>
              </a:rPr>
              <a:t>de la figura.</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690688" y="0"/>
            <a:ext cx="7418387" cy="6858000"/>
          </a:xfrm>
          <a:prstGeom prst="rect">
            <a:avLst/>
          </a:prstGeom>
          <a:noFill/>
          <a:ln w="9525">
            <a:noFill/>
            <a:miter lim="800000"/>
            <a:headEnd/>
            <a:tailEnd/>
          </a:ln>
        </p:spPr>
      </p:pic>
      <p:sp>
        <p:nvSpPr>
          <p:cNvPr id="2" name="1 CuadroTexto"/>
          <p:cNvSpPr txBox="1">
            <a:spLocks noChangeArrowheads="1"/>
          </p:cNvSpPr>
          <p:nvPr/>
        </p:nvSpPr>
        <p:spPr bwMode="auto">
          <a:xfrm>
            <a:off x="250825" y="765175"/>
            <a:ext cx="2038350" cy="3662363"/>
          </a:xfrm>
          <a:prstGeom prst="rect">
            <a:avLst/>
          </a:prstGeom>
          <a:solidFill>
            <a:srgbClr val="FF3300"/>
          </a:solidFill>
          <a:ln w="9525">
            <a:noFill/>
            <a:miter lim="800000"/>
            <a:headEnd/>
            <a:tailEnd/>
          </a:ln>
        </p:spPr>
        <p:txBody>
          <a:bodyPr wrap="none">
            <a:spAutoFit/>
          </a:bodyPr>
          <a:lstStyle/>
          <a:p>
            <a:r>
              <a:rPr lang="es-AR" dirty="0">
                <a:solidFill>
                  <a:schemeClr val="bg1"/>
                </a:solidFill>
              </a:rPr>
              <a:t>Este símbolo se</a:t>
            </a:r>
          </a:p>
          <a:p>
            <a:r>
              <a:rPr lang="es-AR" dirty="0">
                <a:solidFill>
                  <a:schemeClr val="bg1"/>
                </a:solidFill>
              </a:rPr>
              <a:t>asemeja mucho al</a:t>
            </a:r>
          </a:p>
          <a:p>
            <a:r>
              <a:rPr lang="es-AR" dirty="0">
                <a:solidFill>
                  <a:schemeClr val="bg1"/>
                </a:solidFill>
              </a:rPr>
              <a:t>emblema actual </a:t>
            </a:r>
          </a:p>
          <a:p>
            <a:r>
              <a:rPr lang="es-AR" dirty="0">
                <a:solidFill>
                  <a:schemeClr val="bg1"/>
                </a:solidFill>
              </a:rPr>
              <a:t>de las Logias de</a:t>
            </a:r>
          </a:p>
          <a:p>
            <a:r>
              <a:rPr lang="es-AR" dirty="0">
                <a:solidFill>
                  <a:schemeClr val="bg1"/>
                </a:solidFill>
              </a:rPr>
              <a:t>Perfección.</a:t>
            </a:r>
          </a:p>
          <a:p>
            <a:r>
              <a:rPr lang="es-AR" dirty="0">
                <a:solidFill>
                  <a:schemeClr val="bg1"/>
                </a:solidFill>
              </a:rPr>
              <a:t>El Ritual lo califica</a:t>
            </a:r>
          </a:p>
          <a:p>
            <a:r>
              <a:rPr lang="es-AR" dirty="0">
                <a:solidFill>
                  <a:schemeClr val="bg1"/>
                </a:solidFill>
              </a:rPr>
              <a:t>de </a:t>
            </a:r>
            <a:r>
              <a:rPr lang="es-AR" i="1" dirty="0">
                <a:solidFill>
                  <a:schemeClr val="bg1"/>
                </a:solidFill>
              </a:rPr>
              <a:t>«instrumento</a:t>
            </a:r>
          </a:p>
          <a:p>
            <a:r>
              <a:rPr lang="es-AR" i="1" dirty="0">
                <a:solidFill>
                  <a:schemeClr val="bg1"/>
                </a:solidFill>
              </a:rPr>
              <a:t>de los</a:t>
            </a:r>
          </a:p>
          <a:p>
            <a:r>
              <a:rPr lang="es-AR" i="1" dirty="0">
                <a:solidFill>
                  <a:schemeClr val="bg1"/>
                </a:solidFill>
              </a:rPr>
              <a:t>instrumentos»</a:t>
            </a:r>
          </a:p>
          <a:p>
            <a:r>
              <a:rPr lang="es-AR" dirty="0">
                <a:solidFill>
                  <a:schemeClr val="bg1"/>
                </a:solidFill>
              </a:rPr>
              <a:t>(se entiende que</a:t>
            </a:r>
          </a:p>
          <a:p>
            <a:r>
              <a:rPr lang="es-AR" dirty="0">
                <a:solidFill>
                  <a:schemeClr val="bg1"/>
                </a:solidFill>
              </a:rPr>
              <a:t>para comprender</a:t>
            </a:r>
          </a:p>
          <a:p>
            <a:r>
              <a:rPr lang="es-AR" dirty="0">
                <a:solidFill>
                  <a:schemeClr val="bg1"/>
                </a:solidFill>
              </a:rPr>
              <a:t>la Naturaleza</a:t>
            </a:r>
          </a:p>
          <a:p>
            <a:r>
              <a:rPr lang="es-AR" dirty="0">
                <a:solidFill>
                  <a:schemeClr val="bg1"/>
                </a:solidFill>
              </a:rPr>
              <a:t>y lo Divino).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035175" y="41275"/>
            <a:ext cx="4984750" cy="67722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Soberano de los Soberanos</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La imagen precedente corresponde al grado 60° de esta versión del Rito de </a:t>
            </a:r>
            <a:r>
              <a:rPr lang="es-ES" sz="2400" dirty="0" err="1" smtClean="0">
                <a:solidFill>
                  <a:schemeClr val="bg1"/>
                </a:solidFill>
              </a:rPr>
              <a:t>Misraim</a:t>
            </a:r>
            <a:r>
              <a:rPr lang="es-ES" sz="2400" dirty="0" smtClean="0">
                <a:solidFill>
                  <a:schemeClr val="bg1"/>
                </a:solidFill>
              </a:rPr>
              <a:t>.</a:t>
            </a:r>
          </a:p>
          <a:p>
            <a:r>
              <a:rPr lang="es-ES" sz="2400" dirty="0" smtClean="0">
                <a:solidFill>
                  <a:schemeClr val="bg1"/>
                </a:solidFill>
              </a:rPr>
              <a:t>Se titula «</a:t>
            </a:r>
            <a:r>
              <a:rPr lang="es-ES" sz="2400" dirty="0" err="1" smtClean="0">
                <a:solidFill>
                  <a:schemeClr val="bg1"/>
                </a:solidFill>
              </a:rPr>
              <a:t>Elu</a:t>
            </a:r>
            <a:r>
              <a:rPr lang="es-ES" sz="2400" dirty="0" smtClean="0">
                <a:solidFill>
                  <a:schemeClr val="bg1"/>
                </a:solidFill>
              </a:rPr>
              <a:t> Soberano, Príncipe de Jerusalén, Soberano de los Soberanos».</a:t>
            </a:r>
          </a:p>
          <a:p>
            <a:r>
              <a:rPr lang="es-ES" sz="2400" dirty="0" smtClean="0">
                <a:solidFill>
                  <a:schemeClr val="bg1"/>
                </a:solidFill>
              </a:rPr>
              <a:t>Más abajo se lo califica de «Grado de Occidente», denominación que no alcanzamos a comprender.</a:t>
            </a:r>
          </a:p>
          <a:p>
            <a:r>
              <a:rPr lang="es-ES" sz="2400" dirty="0" smtClean="0">
                <a:solidFill>
                  <a:schemeClr val="bg1"/>
                </a:solidFill>
              </a:rPr>
              <a:t>El símbolo central, similar a la «Cruz de Jerusalén» parece relacionar este grado con el 27° del Rito Escocés: Soberano Comandante del Templo.</a:t>
            </a:r>
          </a:p>
          <a:p>
            <a:r>
              <a:rPr lang="es-ES" sz="2400" dirty="0" smtClean="0">
                <a:solidFill>
                  <a:schemeClr val="bg1"/>
                </a:solidFill>
              </a:rPr>
              <a:t>Claramente, estos grados son, por un lado, multiplicaciones del </a:t>
            </a:r>
            <a:r>
              <a:rPr lang="es-ES" sz="2400" dirty="0" err="1" smtClean="0">
                <a:solidFill>
                  <a:schemeClr val="bg1"/>
                </a:solidFill>
              </a:rPr>
              <a:t>Kadosh</a:t>
            </a:r>
            <a:r>
              <a:rPr lang="es-ES" sz="2400" dirty="0" smtClean="0">
                <a:solidFill>
                  <a:schemeClr val="bg1"/>
                </a:solidFill>
              </a:rPr>
              <a:t> y, por otro, fusiones del mismo con los grados de Elegido o con el Príncipe de Jerusalén.</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1500" y="0"/>
            <a:ext cx="8091488"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Soberano de los Soberanos</a:t>
            </a:r>
          </a:p>
        </p:txBody>
      </p:sp>
      <p:sp>
        <p:nvSpPr>
          <p:cNvPr id="3" name="2 Marcador de contenido"/>
          <p:cNvSpPr>
            <a:spLocks noGrp="1"/>
          </p:cNvSpPr>
          <p:nvPr>
            <p:ph idx="1"/>
          </p:nvPr>
        </p:nvSpPr>
        <p:spPr>
          <a:xfrm>
            <a:off x="285750" y="1600200"/>
            <a:ext cx="8572500" cy="4525963"/>
          </a:xfrm>
        </p:spPr>
        <p:txBody>
          <a:bodyPr/>
          <a:lstStyle/>
          <a:p>
            <a:r>
              <a:rPr lang="es-ES" sz="2400" smtClean="0">
                <a:solidFill>
                  <a:schemeClr val="bg1"/>
                </a:solidFill>
              </a:rPr>
              <a:t>La imagen precedente aparece en la segunda página de este Ritual.</a:t>
            </a:r>
          </a:p>
          <a:p>
            <a:r>
              <a:rPr lang="es-ES" sz="2400" smtClean="0">
                <a:solidFill>
                  <a:schemeClr val="bg1"/>
                </a:solidFill>
              </a:rPr>
              <a:t>Se califica a los masones de este grado como los “Nuevos Elus”, depositarios de los verdaderos Masones y Caballeros de Oriente.</a:t>
            </a:r>
          </a:p>
          <a:p>
            <a:r>
              <a:rPr lang="es-ES" sz="2400" smtClean="0">
                <a:solidFill>
                  <a:schemeClr val="bg1"/>
                </a:solidFill>
              </a:rPr>
              <a:t>Luego se relata la historia clásica de los Templarios, pero el manuscrito es difícil de leer.</a:t>
            </a:r>
          </a:p>
          <a:p>
            <a:r>
              <a:rPr lang="es-ES" sz="2400" smtClean="0">
                <a:solidFill>
                  <a:schemeClr val="bg1"/>
                </a:solidFill>
              </a:rPr>
              <a:t>Parecen referirse a la “catástrofe de Godofredo de Boullion”, que no entendemos porque la destrucción de la Orden Templaria tuvo lugar mucho tiempo después del personaje referido.</a:t>
            </a:r>
          </a:p>
          <a:p>
            <a:r>
              <a:rPr lang="es-ES" sz="2400" smtClean="0">
                <a:solidFill>
                  <a:schemeClr val="bg1"/>
                </a:solidFill>
              </a:rPr>
              <a:t>Pero, reiteramos, la lectura del manuscrito es muy difícil.</a:t>
            </a:r>
          </a:p>
          <a:p>
            <a:endParaRPr lang="es-ES" sz="24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057400" y="0"/>
            <a:ext cx="5086350" cy="68580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ES" smtClean="0">
                <a:solidFill>
                  <a:schemeClr val="bg1"/>
                </a:solidFill>
              </a:rPr>
              <a:t>Soberano Comandante del Templo</a:t>
            </a:r>
          </a:p>
        </p:txBody>
      </p:sp>
      <p:sp>
        <p:nvSpPr>
          <p:cNvPr id="3" name="2 Marcador de contenido"/>
          <p:cNvSpPr>
            <a:spLocks noGrp="1"/>
          </p:cNvSpPr>
          <p:nvPr>
            <p:ph idx="4294967295"/>
          </p:nvPr>
        </p:nvSpPr>
        <p:spPr>
          <a:xfrm>
            <a:off x="285750" y="1600200"/>
            <a:ext cx="8572500" cy="4525963"/>
          </a:xfrm>
        </p:spPr>
        <p:txBody>
          <a:bodyPr/>
          <a:lstStyle/>
          <a:p>
            <a:r>
              <a:rPr lang="es-ES" sz="2000" dirty="0" smtClean="0">
                <a:solidFill>
                  <a:schemeClr val="bg1"/>
                </a:solidFill>
              </a:rPr>
              <a:t>Este grado figuraba en el número 44° de la escala de </a:t>
            </a:r>
            <a:r>
              <a:rPr lang="es-ES" sz="2000" dirty="0" err="1" smtClean="0">
                <a:solidFill>
                  <a:schemeClr val="bg1"/>
                </a:solidFill>
              </a:rPr>
              <a:t>Misraim</a:t>
            </a:r>
            <a:r>
              <a:rPr lang="es-ES" sz="2000" dirty="0" smtClean="0">
                <a:solidFill>
                  <a:schemeClr val="bg1"/>
                </a:solidFill>
              </a:rPr>
              <a:t>.</a:t>
            </a:r>
          </a:p>
          <a:p>
            <a:r>
              <a:rPr lang="es-ES" sz="2000" dirty="0" smtClean="0">
                <a:solidFill>
                  <a:schemeClr val="bg1"/>
                </a:solidFill>
              </a:rPr>
              <a:t>Si bien su denominación es idéntica a la del actual grado 27° del Rito Escocés, el símbolo que aparece en la portada del Ritual no parece relacionarse con este último grado.</a:t>
            </a:r>
          </a:p>
          <a:p>
            <a:r>
              <a:rPr lang="es-ES" sz="2000" dirty="0" smtClean="0">
                <a:solidFill>
                  <a:schemeClr val="bg1"/>
                </a:solidFill>
              </a:rPr>
              <a:t>Dicha simbología es de difícil comprensión, pero parece basarse en dos elementos básicos: el número tres y el círculo.</a:t>
            </a:r>
          </a:p>
          <a:p>
            <a:r>
              <a:rPr lang="es-ES" sz="2000" dirty="0" smtClean="0">
                <a:solidFill>
                  <a:schemeClr val="bg1"/>
                </a:solidFill>
              </a:rPr>
              <a:t>Hay tres torres; de cada una brota una llama; cada torre tiene tres ventanas; hay un cofre con tres cerraduras, y tres llaves.</a:t>
            </a:r>
          </a:p>
          <a:p>
            <a:r>
              <a:rPr lang="es-ES" sz="2000" dirty="0" smtClean="0">
                <a:solidFill>
                  <a:schemeClr val="bg1"/>
                </a:solidFill>
              </a:rPr>
              <a:t>El conjunto está rodeado por un círculo (semeja una cuerda) y en su interior encontramos también una cuerda enrollada y una corona (¿de laurel?).</a:t>
            </a:r>
          </a:p>
          <a:p>
            <a:r>
              <a:rPr lang="es-ES" sz="2000" dirty="0" smtClean="0">
                <a:solidFill>
                  <a:schemeClr val="bg1"/>
                </a:solidFill>
              </a:rPr>
              <a:t>Finalmente, vemos la Estrella Flamígera (invertida, como era frecuente en la época, sin que eso implique ninguna connotación «demonológica») sobre un triángulo.</a:t>
            </a:r>
          </a:p>
          <a:p>
            <a:r>
              <a:rPr lang="es-ES" sz="2000" dirty="0" smtClean="0">
                <a:solidFill>
                  <a:schemeClr val="bg1"/>
                </a:solidFill>
              </a:rPr>
              <a:t>Es un conjunto simbólico interesante. Pero no alcanzamos a comprender el significado de la totalidad.</a:t>
            </a:r>
          </a:p>
          <a:p>
            <a:endParaRPr lang="es-ES" sz="20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771775" y="0"/>
            <a:ext cx="3586163" cy="68580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del Sol</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Este grado, que en la presente versión del Rito de </a:t>
            </a:r>
            <a:r>
              <a:rPr lang="es-ES" sz="2400" dirty="0" err="1" smtClean="0">
                <a:solidFill>
                  <a:schemeClr val="bg1"/>
                </a:solidFill>
              </a:rPr>
              <a:t>Misraim</a:t>
            </a:r>
            <a:r>
              <a:rPr lang="es-ES" sz="2400" dirty="0" smtClean="0">
                <a:solidFill>
                  <a:schemeClr val="bg1"/>
                </a:solidFill>
              </a:rPr>
              <a:t> </a:t>
            </a:r>
            <a:r>
              <a:rPr lang="es-ES" sz="2400" dirty="0" smtClean="0">
                <a:solidFill>
                  <a:schemeClr val="bg1"/>
                </a:solidFill>
              </a:rPr>
              <a:t>era el 51°, parece ser una versión del grado 28° del Rito Escocés, Caballero del Sol.</a:t>
            </a:r>
          </a:p>
          <a:p>
            <a:r>
              <a:rPr lang="es-ES" sz="2400" dirty="0" smtClean="0">
                <a:solidFill>
                  <a:schemeClr val="bg1"/>
                </a:solidFill>
              </a:rPr>
              <a:t>Su dedicación a la alquimia es absolutamente explícita, dado que el grado lleva realmente el título de “Caballero de la Alquimia Mística”.</a:t>
            </a:r>
          </a:p>
          <a:p>
            <a:r>
              <a:rPr lang="es-ES" sz="2400" dirty="0" smtClean="0">
                <a:solidFill>
                  <a:schemeClr val="bg1"/>
                </a:solidFill>
              </a:rPr>
              <a:t>Ello lo califica como uno de los grados más interesantes desde un punto de vista simbólico.</a:t>
            </a:r>
          </a:p>
          <a:p>
            <a:r>
              <a:rPr lang="es-ES" sz="2400" dirty="0" smtClean="0">
                <a:solidFill>
                  <a:schemeClr val="bg1"/>
                </a:solidFill>
              </a:rPr>
              <a:t>Al igual que el Caballero del Sol del Rito Escocés, el Ritual declara haber sido compuesto por el alquimista </a:t>
            </a:r>
            <a:r>
              <a:rPr lang="es-ES" sz="2400" dirty="0" err="1" smtClean="0">
                <a:solidFill>
                  <a:schemeClr val="bg1"/>
                </a:solidFill>
              </a:rPr>
              <a:t>Dom</a:t>
            </a:r>
            <a:r>
              <a:rPr lang="es-ES" sz="2400" dirty="0" smtClean="0">
                <a:solidFill>
                  <a:schemeClr val="bg1"/>
                </a:solidFill>
              </a:rPr>
              <a:t> </a:t>
            </a:r>
            <a:r>
              <a:rPr lang="es-ES" sz="2400" dirty="0" err="1" smtClean="0">
                <a:solidFill>
                  <a:schemeClr val="bg1"/>
                </a:solidFill>
              </a:rPr>
              <a:t>Pernetti</a:t>
            </a:r>
            <a:r>
              <a:rPr lang="es-ES" sz="2400" dirty="0" smtClean="0">
                <a:solidFill>
                  <a:schemeClr val="bg1"/>
                </a:solidFill>
              </a:rPr>
              <a:t>, y lleva la impronta de la alquimia místico-cristiana.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2365375" y="0"/>
            <a:ext cx="4727575" cy="6900863"/>
          </a:xfrm>
          <a:prstGeom prst="rect">
            <a:avLst/>
          </a:prstGeom>
          <a:noFill/>
          <a:ln w="9525">
            <a:noFill/>
            <a:miter lim="800000"/>
            <a:headEnd/>
            <a:tailEnd/>
          </a:ln>
        </p:spPr>
      </p:pic>
      <p:sp>
        <p:nvSpPr>
          <p:cNvPr id="4" name="3 CuadroTexto"/>
          <p:cNvSpPr txBox="1">
            <a:spLocks noChangeArrowheads="1"/>
          </p:cNvSpPr>
          <p:nvPr/>
        </p:nvSpPr>
        <p:spPr bwMode="auto">
          <a:xfrm>
            <a:off x="179388" y="1628775"/>
            <a:ext cx="1838325" cy="3140075"/>
          </a:xfrm>
          <a:prstGeom prst="rect">
            <a:avLst/>
          </a:prstGeom>
          <a:solidFill>
            <a:srgbClr val="FF3300"/>
          </a:solidFill>
          <a:ln w="9525">
            <a:noFill/>
            <a:miter lim="800000"/>
            <a:headEnd/>
            <a:tailEnd/>
          </a:ln>
        </p:spPr>
        <p:txBody>
          <a:bodyPr>
            <a:spAutoFit/>
          </a:bodyPr>
          <a:lstStyle/>
          <a:p>
            <a:r>
              <a:rPr lang="es-AR">
                <a:solidFill>
                  <a:schemeClr val="bg1"/>
                </a:solidFill>
              </a:rPr>
              <a:t>Este conjunto de símbolos, mezcla de cristianismo místico, cábala y alquimia, se encuentra en el Ritual de este grado. Lo examinaremos a continuación.</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0163" y="333375"/>
            <a:ext cx="9204326" cy="6162675"/>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del Sol</a:t>
            </a:r>
          </a:p>
        </p:txBody>
      </p:sp>
      <p:sp>
        <p:nvSpPr>
          <p:cNvPr id="3" name="2 Marcador de contenido"/>
          <p:cNvSpPr>
            <a:spLocks noGrp="1"/>
          </p:cNvSpPr>
          <p:nvPr>
            <p:ph idx="1"/>
          </p:nvPr>
        </p:nvSpPr>
        <p:spPr>
          <a:xfrm>
            <a:off x="107504" y="1412776"/>
            <a:ext cx="8856984" cy="4525963"/>
          </a:xfrm>
        </p:spPr>
        <p:txBody>
          <a:bodyPr/>
          <a:lstStyle/>
          <a:p>
            <a:r>
              <a:rPr lang="es-ES" sz="2000" dirty="0" smtClean="0">
                <a:solidFill>
                  <a:schemeClr val="bg1"/>
                </a:solidFill>
              </a:rPr>
              <a:t>La imagen anterior es una curiosa mezcla de masonería, alquimia y cristianismo místico.</a:t>
            </a:r>
          </a:p>
          <a:p>
            <a:r>
              <a:rPr lang="es-ES" sz="2000" dirty="0" smtClean="0">
                <a:solidFill>
                  <a:schemeClr val="bg1"/>
                </a:solidFill>
              </a:rPr>
              <a:t>En realidad, las tres cruces parecen el símbolo del mercurio filosófico en forma invertida, quizás para disimular su significado «herético».</a:t>
            </a:r>
          </a:p>
          <a:p>
            <a:r>
              <a:rPr lang="es-ES" sz="2000" dirty="0" smtClean="0">
                <a:solidFill>
                  <a:schemeClr val="bg1"/>
                </a:solidFill>
              </a:rPr>
              <a:t>El círculo bajo la primera cruz contiene la explicación de la sigla VITRIOL.</a:t>
            </a:r>
          </a:p>
          <a:p>
            <a:r>
              <a:rPr lang="es-ES" sz="2000" dirty="0" smtClean="0">
                <a:solidFill>
                  <a:schemeClr val="bg1"/>
                </a:solidFill>
              </a:rPr>
              <a:t>La segunda cruz, ubicada entre el Sol y la Luna, es una suerte de caduceo. Algunos términos son de difícil lectura, pero alcanzamos a traducir: «Matrimonio» (se entiende que alquímico); «</a:t>
            </a:r>
            <a:r>
              <a:rPr lang="es-ES" sz="2000" dirty="0" err="1" smtClean="0">
                <a:solidFill>
                  <a:schemeClr val="bg1"/>
                </a:solidFill>
              </a:rPr>
              <a:t>Exillis</a:t>
            </a:r>
            <a:r>
              <a:rPr lang="es-ES" sz="2000" dirty="0" smtClean="0">
                <a:solidFill>
                  <a:schemeClr val="bg1"/>
                </a:solidFill>
              </a:rPr>
              <a:t> Magnetita Rey de los Metales» (esta denominación de la Piedra Filosofal recuerda al </a:t>
            </a:r>
            <a:r>
              <a:rPr lang="es-ES" sz="2000" dirty="0" err="1" smtClean="0">
                <a:solidFill>
                  <a:schemeClr val="bg1"/>
                </a:solidFill>
              </a:rPr>
              <a:t>Lapis</a:t>
            </a:r>
            <a:r>
              <a:rPr lang="es-ES" sz="2000" dirty="0" smtClean="0">
                <a:solidFill>
                  <a:schemeClr val="bg1"/>
                </a:solidFill>
              </a:rPr>
              <a:t> </a:t>
            </a:r>
            <a:r>
              <a:rPr lang="es-ES" sz="2000" dirty="0" err="1" smtClean="0">
                <a:solidFill>
                  <a:schemeClr val="bg1"/>
                </a:solidFill>
              </a:rPr>
              <a:t>Exillis</a:t>
            </a:r>
            <a:r>
              <a:rPr lang="es-ES" sz="2000" dirty="0" smtClean="0">
                <a:solidFill>
                  <a:schemeClr val="bg1"/>
                </a:solidFill>
              </a:rPr>
              <a:t>, el Santo Grial), «Salamandra» y la expresión masónica «Lux et </a:t>
            </a:r>
            <a:r>
              <a:rPr lang="es-ES" sz="2000" dirty="0" err="1" smtClean="0">
                <a:solidFill>
                  <a:schemeClr val="bg1"/>
                </a:solidFill>
              </a:rPr>
              <a:t>Tenebris</a:t>
            </a:r>
            <a:r>
              <a:rPr lang="es-ES" sz="2000" dirty="0" smtClean="0">
                <a:solidFill>
                  <a:schemeClr val="bg1"/>
                </a:solidFill>
              </a:rPr>
              <a:t>», que con mayor frecuencia encontramos como «Lux ex </a:t>
            </a:r>
            <a:r>
              <a:rPr lang="es-ES" sz="2000" dirty="0" err="1" smtClean="0">
                <a:solidFill>
                  <a:schemeClr val="bg1"/>
                </a:solidFill>
              </a:rPr>
              <a:t>Tenebris</a:t>
            </a:r>
            <a:r>
              <a:rPr lang="es-ES" sz="2000" dirty="0" smtClean="0">
                <a:solidFill>
                  <a:schemeClr val="bg1"/>
                </a:solidFill>
              </a:rPr>
              <a:t>».</a:t>
            </a:r>
            <a:endParaRPr lang="es-ES" sz="2000" dirty="0" smtClean="0">
              <a:solidFill>
                <a:schemeClr val="bg1"/>
              </a:solidFill>
            </a:endParaRPr>
          </a:p>
          <a:p>
            <a:r>
              <a:rPr lang="es-ES" sz="2000" dirty="0" smtClean="0">
                <a:solidFill>
                  <a:schemeClr val="bg1"/>
                </a:solidFill>
              </a:rPr>
              <a:t>Dentro del círculo, el dibujo parece reproducir los diagramas alquímicos que representan lo que ocurre en el interior del Vaso.</a:t>
            </a:r>
          </a:p>
          <a:p>
            <a:r>
              <a:rPr lang="es-ES" sz="2000" dirty="0" smtClean="0">
                <a:solidFill>
                  <a:schemeClr val="bg1"/>
                </a:solidFill>
              </a:rPr>
              <a:t>En la tercera cruz vemos la Palabra de Pase del grado de Maestro (</a:t>
            </a:r>
            <a:r>
              <a:rPr lang="es-ES" sz="2000" dirty="0" err="1" smtClean="0">
                <a:solidFill>
                  <a:schemeClr val="bg1"/>
                </a:solidFill>
              </a:rPr>
              <a:t>Tubalcaín</a:t>
            </a:r>
            <a:r>
              <a:rPr lang="es-ES" sz="2000" dirty="0" smtClean="0">
                <a:solidFill>
                  <a:schemeClr val="bg1"/>
                </a:solidFill>
              </a:rPr>
              <a:t>, el primer artífice en metales) y una expresión latina que no alcanzamos a leer, pero que parece referir a una «</a:t>
            </a:r>
            <a:r>
              <a:rPr lang="es-ES" sz="2000" dirty="0" err="1" smtClean="0">
                <a:solidFill>
                  <a:schemeClr val="bg1"/>
                </a:solidFill>
              </a:rPr>
              <a:t>coniunctio</a:t>
            </a:r>
            <a:r>
              <a:rPr lang="es-ES" sz="2000" dirty="0" smtClean="0">
                <a:solidFill>
                  <a:schemeClr val="bg1"/>
                </a:solidFill>
              </a:rPr>
              <a:t>». </a:t>
            </a:r>
          </a:p>
          <a:p>
            <a:endParaRPr lang="es-ES" sz="20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857250" y="0"/>
            <a:ext cx="7572375" cy="68580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del Sol</a:t>
            </a:r>
          </a:p>
        </p:txBody>
      </p:sp>
      <p:sp>
        <p:nvSpPr>
          <p:cNvPr id="3" name="2 Marcador de contenido"/>
          <p:cNvSpPr>
            <a:spLocks noGrp="1"/>
          </p:cNvSpPr>
          <p:nvPr>
            <p:ph idx="1"/>
          </p:nvPr>
        </p:nvSpPr>
        <p:spPr>
          <a:xfrm>
            <a:off x="285750" y="1600200"/>
            <a:ext cx="8572500" cy="4525963"/>
          </a:xfrm>
        </p:spPr>
        <p:txBody>
          <a:bodyPr/>
          <a:lstStyle/>
          <a:p>
            <a:r>
              <a:rPr lang="es-ES" sz="1900" smtClean="0">
                <a:solidFill>
                  <a:schemeClr val="bg1"/>
                </a:solidFill>
              </a:rPr>
              <a:t>Es casi imposible resumir el simbolismo de la imagen precedente.</a:t>
            </a:r>
          </a:p>
          <a:p>
            <a:r>
              <a:rPr lang="es-ES" sz="1900" smtClean="0">
                <a:solidFill>
                  <a:schemeClr val="bg1"/>
                </a:solidFill>
              </a:rPr>
              <a:t>En los tres vértices del triángulo, la letra J, que es una deformación de la letra hebrea yod. El triángulo, entonces, contiene la triple yod, un símbolo frecuente en diversos grados escoceses, tales como el Intendente de Edificios.</a:t>
            </a:r>
          </a:p>
          <a:p>
            <a:r>
              <a:rPr lang="es-ES" sz="1900" smtClean="0">
                <a:solidFill>
                  <a:schemeClr val="bg1"/>
                </a:solidFill>
              </a:rPr>
              <a:t>En el vértice superior izquierdo, una paloma y una inscripción latina que refiere al «Espíritu aleteaba sobre las aguas». Es la versión alquímica del Espíritu Santo, entendido como la fuerza universal animadora, un principio femenino presente en todo el Universo.</a:t>
            </a:r>
          </a:p>
          <a:p>
            <a:r>
              <a:rPr lang="es-ES" sz="1900" smtClean="0">
                <a:solidFill>
                  <a:schemeClr val="bg1"/>
                </a:solidFill>
              </a:rPr>
              <a:t>En la esquina superior derecha, una mujer de pie sobre la Luna, llevando un niño en sus brazos. Ambos, la mujer y el niño, están coronados. La expresión «Virgo immaculata» (término que muchas veces se utilizó para referirse a la Materia Prima de la Obra) parecería conducir a una lectura religiosa, pero el término «Coniunctio», que se halla cerca, revela su innegable origen alquímico.</a:t>
            </a:r>
          </a:p>
          <a:p>
            <a:r>
              <a:rPr lang="es-ES" sz="1900" smtClean="0">
                <a:solidFill>
                  <a:schemeClr val="bg1"/>
                </a:solidFill>
              </a:rPr>
              <a:t>En el vértice inferior, un Templo, dibujado en la forma clásicamente masónica.</a:t>
            </a:r>
          </a:p>
          <a:p>
            <a:endParaRPr lang="es-ES" sz="1900" smtClean="0">
              <a:solidFill>
                <a:schemeClr val="bg1"/>
              </a:solidFill>
            </a:endParaRPr>
          </a:p>
          <a:p>
            <a:endParaRPr lang="es-ES" sz="19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del Sol</a:t>
            </a:r>
          </a:p>
        </p:txBody>
      </p:sp>
      <p:sp>
        <p:nvSpPr>
          <p:cNvPr id="3" name="2 Marcador de contenido"/>
          <p:cNvSpPr>
            <a:spLocks noGrp="1"/>
          </p:cNvSpPr>
          <p:nvPr>
            <p:ph idx="1"/>
          </p:nvPr>
        </p:nvSpPr>
        <p:spPr>
          <a:xfrm>
            <a:off x="285750" y="1590675"/>
            <a:ext cx="8572500" cy="4535488"/>
          </a:xfrm>
        </p:spPr>
        <p:txBody>
          <a:bodyPr/>
          <a:lstStyle/>
          <a:p>
            <a:r>
              <a:rPr lang="es-ES" sz="2400" smtClean="0">
                <a:solidFill>
                  <a:schemeClr val="bg1"/>
                </a:solidFill>
              </a:rPr>
              <a:t>El círculo central está dominado por el número 7.</a:t>
            </a:r>
          </a:p>
          <a:p>
            <a:r>
              <a:rPr lang="es-ES" sz="2400" smtClean="0">
                <a:solidFill>
                  <a:schemeClr val="bg1"/>
                </a:solidFill>
              </a:rPr>
              <a:t>En el exterior, los nombres de los siete «ángeles» de la Cábala.</a:t>
            </a:r>
          </a:p>
          <a:p>
            <a:r>
              <a:rPr lang="es-ES" sz="2400" smtClean="0">
                <a:solidFill>
                  <a:schemeClr val="bg1"/>
                </a:solidFill>
              </a:rPr>
              <a:t>A continuación, los símbolos triangulares del agua, el aire, la tierra y el fuego, más tres velas que pueden representar los tres principios alquímicos, retomados por Martínez Pasquales: azufre, mercurio y sal.</a:t>
            </a:r>
          </a:p>
          <a:p>
            <a:r>
              <a:rPr lang="es-ES" sz="2400" smtClean="0">
                <a:solidFill>
                  <a:schemeClr val="bg1"/>
                </a:solidFill>
              </a:rPr>
              <a:t>En el interior de los triángulos, los símbolos de los siete «planetas» de los antiguos, correspondientes a su vez a los siete metales de la alquimia.</a:t>
            </a:r>
          </a:p>
          <a:p>
            <a:r>
              <a:rPr lang="es-ES" sz="2400" smtClean="0">
                <a:solidFill>
                  <a:schemeClr val="bg1"/>
                </a:solidFill>
              </a:rPr>
              <a:t>En el centro aparece el número 9: una estrella de nueve puntas (por cierto, mal dibujada), con la letra G, resplandeciente, en el centro.</a:t>
            </a:r>
          </a:p>
          <a:p>
            <a:endParaRPr lang="es-ES" sz="2400" smtClean="0">
              <a:solidFill>
                <a:schemeClr val="bg1"/>
              </a:solidFill>
            </a:endParaRPr>
          </a:p>
          <a:p>
            <a:endParaRPr lang="es-ES" sz="24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009775" y="0"/>
            <a:ext cx="5083175" cy="6884988"/>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Gran Escocés de San Andrés</a:t>
            </a:r>
          </a:p>
        </p:txBody>
      </p:sp>
      <p:sp>
        <p:nvSpPr>
          <p:cNvPr id="3" name="2 Marcador de contenido"/>
          <p:cNvSpPr>
            <a:spLocks noGrp="1"/>
          </p:cNvSpPr>
          <p:nvPr>
            <p:ph idx="1"/>
          </p:nvPr>
        </p:nvSpPr>
        <p:spPr>
          <a:xfrm>
            <a:off x="285750" y="1600200"/>
            <a:ext cx="8572500" cy="4525963"/>
          </a:xfrm>
        </p:spPr>
        <p:txBody>
          <a:bodyPr/>
          <a:lstStyle/>
          <a:p>
            <a:r>
              <a:rPr lang="es-ES" sz="3000" smtClean="0">
                <a:solidFill>
                  <a:schemeClr val="bg1"/>
                </a:solidFill>
              </a:rPr>
              <a:t>Este grado es uno de los pocos que en el Rito de Misraim figura en un lugar inferior al que ocupa en el Rito Escocés (21° frente el 29° del Escocismo).</a:t>
            </a:r>
          </a:p>
          <a:p>
            <a:r>
              <a:rPr lang="es-ES" sz="3000" smtClean="0">
                <a:solidFill>
                  <a:schemeClr val="bg1"/>
                </a:solidFill>
              </a:rPr>
              <a:t>En el Cuadro sólo se aprecia la imagen de San Andrés crucificado en una cruz con forma de aspa, lo que hace suponer que el Ritual tenía características cristianas.</a:t>
            </a:r>
          </a:p>
          <a:p>
            <a:r>
              <a:rPr lang="es-ES" sz="3000" smtClean="0">
                <a:solidFill>
                  <a:schemeClr val="bg1"/>
                </a:solidFill>
              </a:rPr>
              <a:t>De acuerdo con el subtítulo, el grado estaba dedicado a la «filosofía moral».</a:t>
            </a:r>
          </a:p>
          <a:p>
            <a:endParaRPr lang="es-ES" sz="3000" smtClean="0">
              <a:solidFill>
                <a:schemeClr val="bg1"/>
              </a:solidFill>
            </a:endParaRPr>
          </a:p>
          <a:p>
            <a:endParaRPr lang="es-ES" sz="300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2"/>
          <p:cNvPicPr>
            <a:picLocks noChangeAspect="1" noChangeArrowheads="1"/>
          </p:cNvPicPr>
          <p:nvPr/>
        </p:nvPicPr>
        <p:blipFill>
          <a:blip r:embed="rId2"/>
          <a:srcRect/>
          <a:stretch>
            <a:fillRect/>
          </a:stretch>
        </p:blipFill>
        <p:spPr bwMode="auto">
          <a:xfrm>
            <a:off x="2506663" y="0"/>
            <a:ext cx="4081462" cy="68580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9873"/>
                                        </p:tgtEl>
                                        <p:attrNameLst>
                                          <p:attrName>style.visibility</p:attrName>
                                        </p:attrNameLst>
                                      </p:cBhvr>
                                      <p:to>
                                        <p:strVal val="visible"/>
                                      </p:to>
                                    </p:set>
                                    <p:animEffect transition="in" filter="box(out)">
                                      <p:cBhvr>
                                        <p:cTn id="7" dur="2000"/>
                                        <p:tgtEl>
                                          <p:spTgt spid="79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Gran Escocés de San Andrés</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La imagen precedente es muy interesante, sobre todo por su similitud con los Cuadros del grado de Maestro del Rito Escocés Rectificado.</a:t>
            </a:r>
          </a:p>
          <a:p>
            <a:r>
              <a:rPr lang="es-ES" sz="2400" dirty="0" smtClean="0">
                <a:solidFill>
                  <a:schemeClr val="bg1"/>
                </a:solidFill>
              </a:rPr>
              <a:t>El mono, el ave, el zorro y el león (¡este último con un compás y un triángulo!) son clásicos del Rito referido, donde se los asocia con virtudes un tanto exotéricas.</a:t>
            </a:r>
          </a:p>
          <a:p>
            <a:r>
              <a:rPr lang="es-ES" sz="2400" dirty="0" smtClean="0">
                <a:solidFill>
                  <a:schemeClr val="bg1"/>
                </a:solidFill>
              </a:rPr>
              <a:t>En el Cuadro predomina el cuaternario, con los cuatro animales mencionados y las cuatro columnas centrales.</a:t>
            </a:r>
          </a:p>
          <a:p>
            <a:r>
              <a:rPr lang="es-ES" sz="2400" dirty="0" smtClean="0">
                <a:solidFill>
                  <a:schemeClr val="bg1"/>
                </a:solidFill>
              </a:rPr>
              <a:t>En el centro, un hombre sale de la tumba: podemos verlo tanto como Hiram o como Cristo; desde nuestro punto de vista la interpretación religiosa no es significativa, preferimos interpretarlo como el renacimiento del Hombre en toda su integridad.</a:t>
            </a:r>
          </a:p>
          <a:p>
            <a:endParaRPr lang="es-ES" sz="2400" dirty="0" smtClean="0">
              <a:solidFill>
                <a:schemeClr val="bg1"/>
              </a:solidFill>
            </a:endParaRPr>
          </a:p>
          <a:p>
            <a:endParaRPr lang="es-ES" sz="2400" dirty="0" smtClean="0">
              <a:solidFill>
                <a:schemeClr val="bg1"/>
              </a:solidFill>
            </a:endParaRPr>
          </a:p>
          <a:p>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466850" y="0"/>
            <a:ext cx="6248400" cy="690086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ES" smtClean="0">
                <a:solidFill>
                  <a:schemeClr val="bg1"/>
                </a:solidFill>
              </a:rPr>
              <a:t>Caballero Kadosh</a:t>
            </a:r>
          </a:p>
        </p:txBody>
      </p:sp>
      <p:sp>
        <p:nvSpPr>
          <p:cNvPr id="3" name="2 Marcador de contenido"/>
          <p:cNvSpPr>
            <a:spLocks noGrp="1"/>
          </p:cNvSpPr>
          <p:nvPr>
            <p:ph idx="4294967295"/>
          </p:nvPr>
        </p:nvSpPr>
        <p:spPr>
          <a:xfrm>
            <a:off x="285750" y="1600200"/>
            <a:ext cx="8572500" cy="4525963"/>
          </a:xfrm>
        </p:spPr>
        <p:txBody>
          <a:bodyPr/>
          <a:lstStyle/>
          <a:p>
            <a:r>
              <a:rPr lang="es-ES" sz="2400" dirty="0" smtClean="0">
                <a:solidFill>
                  <a:schemeClr val="bg1"/>
                </a:solidFill>
              </a:rPr>
              <a:t>El equivalente del grado 30° del Rito Escocés se encontraba en el 65° del Rito de </a:t>
            </a:r>
            <a:r>
              <a:rPr lang="es-ES" sz="2400" dirty="0" err="1" smtClean="0">
                <a:solidFill>
                  <a:schemeClr val="bg1"/>
                </a:solidFill>
              </a:rPr>
              <a:t>Misraim</a:t>
            </a:r>
            <a:r>
              <a:rPr lang="es-ES" sz="2400" dirty="0" smtClean="0">
                <a:solidFill>
                  <a:schemeClr val="bg1"/>
                </a:solidFill>
              </a:rPr>
              <a:t>.</a:t>
            </a:r>
          </a:p>
          <a:p>
            <a:r>
              <a:rPr lang="es-ES" sz="2400" dirty="0" smtClean="0">
                <a:solidFill>
                  <a:schemeClr val="bg1"/>
                </a:solidFill>
              </a:rPr>
              <a:t>Su título completo parece ser “Gran Elegido de Caballero </a:t>
            </a:r>
            <a:r>
              <a:rPr lang="es-ES" sz="2400" dirty="0" err="1" smtClean="0">
                <a:solidFill>
                  <a:schemeClr val="bg1"/>
                </a:solidFill>
              </a:rPr>
              <a:t>Kadosh</a:t>
            </a:r>
            <a:r>
              <a:rPr lang="es-ES" sz="2400" dirty="0" smtClean="0">
                <a:solidFill>
                  <a:schemeClr val="bg1"/>
                </a:solidFill>
              </a:rPr>
              <a:t>”, aunque de ser así habría un error gramatical (“de”) en el título.</a:t>
            </a:r>
          </a:p>
          <a:p>
            <a:r>
              <a:rPr lang="es-ES" sz="2400" dirty="0" smtClean="0">
                <a:solidFill>
                  <a:schemeClr val="bg1"/>
                </a:solidFill>
              </a:rPr>
              <a:t>Vemos el símbolo típico del </a:t>
            </a:r>
            <a:r>
              <a:rPr lang="es-ES" sz="2400" dirty="0" err="1" smtClean="0">
                <a:solidFill>
                  <a:schemeClr val="bg1"/>
                </a:solidFill>
              </a:rPr>
              <a:t>Kadosh</a:t>
            </a:r>
            <a:r>
              <a:rPr lang="es-ES" sz="2400" dirty="0" smtClean="0">
                <a:solidFill>
                  <a:schemeClr val="bg1"/>
                </a:solidFill>
              </a:rPr>
              <a:t>: el águila de dos cabezas, con el puñal.</a:t>
            </a:r>
          </a:p>
          <a:p>
            <a:r>
              <a:rPr lang="es-ES" sz="2400" dirty="0" smtClean="0">
                <a:solidFill>
                  <a:schemeClr val="bg1"/>
                </a:solidFill>
              </a:rPr>
              <a:t>Pero, a diferencia del Rito Escocés, donde el águila es blanca y negra, aquí aparece de coloración gris, y dibujada en forma muy sencilla, sin los adornos que caracterizan algunos cuadros escoceses.</a:t>
            </a:r>
          </a:p>
          <a:p>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solidFill>
                  <a:schemeClr val="bg1"/>
                </a:solidFill>
              </a:rPr>
              <a:t>Caballero Kadosh</a:t>
            </a:r>
          </a:p>
        </p:txBody>
      </p:sp>
      <p:sp>
        <p:nvSpPr>
          <p:cNvPr id="3" name="2 Marcador de contenido"/>
          <p:cNvSpPr>
            <a:spLocks noGrp="1"/>
          </p:cNvSpPr>
          <p:nvPr>
            <p:ph idx="1"/>
          </p:nvPr>
        </p:nvSpPr>
        <p:spPr>
          <a:xfrm>
            <a:off x="285750" y="1600200"/>
            <a:ext cx="8572500" cy="4525963"/>
          </a:xfrm>
        </p:spPr>
        <p:txBody>
          <a:bodyPr/>
          <a:lstStyle/>
          <a:p>
            <a:r>
              <a:rPr lang="es-ES" sz="2400" dirty="0" smtClean="0">
                <a:solidFill>
                  <a:schemeClr val="bg1"/>
                </a:solidFill>
              </a:rPr>
              <a:t>En otras imágenes vuelve a aparecer el águila bicéfala, pero totalmente negra.</a:t>
            </a:r>
          </a:p>
          <a:p>
            <a:r>
              <a:rPr lang="es-ES" sz="2400" dirty="0" smtClean="0">
                <a:solidFill>
                  <a:schemeClr val="bg1"/>
                </a:solidFill>
              </a:rPr>
              <a:t>A pesar de que dichas imágenes se encuentran muy deterioradas, el águila de dos cabezas nos indica con claridad que se trata del Caballero </a:t>
            </a:r>
            <a:r>
              <a:rPr lang="es-ES" sz="2400" dirty="0" err="1" smtClean="0">
                <a:solidFill>
                  <a:schemeClr val="bg1"/>
                </a:solidFill>
              </a:rPr>
              <a:t>Kadosh</a:t>
            </a:r>
            <a:r>
              <a:rPr lang="es-ES" sz="2400" dirty="0" smtClean="0">
                <a:solidFill>
                  <a:schemeClr val="bg1"/>
                </a:solidFill>
              </a:rPr>
              <a:t>, o algún grado similar.</a:t>
            </a:r>
          </a:p>
          <a:p>
            <a:r>
              <a:rPr lang="es-ES" sz="2400" dirty="0" smtClean="0">
                <a:solidFill>
                  <a:schemeClr val="bg1"/>
                </a:solidFill>
              </a:rPr>
              <a:t>Sorprende, sin embargo, que el águila sea totalmente negra, cuando el </a:t>
            </a:r>
            <a:r>
              <a:rPr lang="es-ES" sz="2400" dirty="0" err="1" smtClean="0">
                <a:solidFill>
                  <a:schemeClr val="bg1"/>
                </a:solidFill>
              </a:rPr>
              <a:t>Kadosh</a:t>
            </a:r>
            <a:r>
              <a:rPr lang="es-ES" sz="2400" dirty="0" smtClean="0">
                <a:solidFill>
                  <a:schemeClr val="bg1"/>
                </a:solidFill>
              </a:rPr>
              <a:t> se ha caracterizado siempre como el «Caballero del Águila Blanca y Negra».</a:t>
            </a:r>
          </a:p>
          <a:p>
            <a:r>
              <a:rPr lang="es-ES" sz="2400" dirty="0" smtClean="0">
                <a:solidFill>
                  <a:schemeClr val="bg1"/>
                </a:solidFill>
              </a:rPr>
              <a:t>En la imagen siguiente apreciamos el carácter teúrgico que el Rito adhirió a este y otros grados, representado en los nombres «mágicos» que se inscribían en las distintas partes del Templo.</a:t>
            </a:r>
          </a:p>
          <a:p>
            <a:endParaRPr lang="es-ES" sz="2400" dirty="0" smtClean="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06613" y="0"/>
            <a:ext cx="4841875" cy="6884988"/>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908300" y="-22225"/>
            <a:ext cx="5551488" cy="6907213"/>
          </a:xfrm>
          <a:prstGeom prst="rect">
            <a:avLst/>
          </a:prstGeom>
          <a:noFill/>
          <a:ln w="9525">
            <a:noFill/>
            <a:miter lim="800000"/>
            <a:headEnd/>
            <a:tailEnd/>
          </a:ln>
        </p:spPr>
      </p:pic>
      <p:sp>
        <p:nvSpPr>
          <p:cNvPr id="6" name="5 CuadroTexto"/>
          <p:cNvSpPr txBox="1">
            <a:spLocks noChangeArrowheads="1"/>
          </p:cNvSpPr>
          <p:nvPr/>
        </p:nvSpPr>
        <p:spPr bwMode="auto">
          <a:xfrm>
            <a:off x="128588" y="1844675"/>
            <a:ext cx="2441694" cy="1200329"/>
          </a:xfrm>
          <a:prstGeom prst="rect">
            <a:avLst/>
          </a:prstGeom>
          <a:noFill/>
          <a:ln w="9525">
            <a:noFill/>
            <a:miter lim="800000"/>
            <a:headEnd/>
            <a:tailEnd/>
          </a:ln>
        </p:spPr>
        <p:txBody>
          <a:bodyPr wrap="none">
            <a:spAutoFit/>
          </a:bodyPr>
          <a:lstStyle/>
          <a:p>
            <a:r>
              <a:rPr lang="es-AR" dirty="0">
                <a:solidFill>
                  <a:schemeClr val="bg1"/>
                </a:solidFill>
              </a:rPr>
              <a:t>La Estrella Flamígera,</a:t>
            </a:r>
          </a:p>
          <a:p>
            <a:r>
              <a:rPr lang="es-AR" dirty="0">
                <a:solidFill>
                  <a:schemeClr val="bg1"/>
                </a:solidFill>
              </a:rPr>
              <a:t>presente en todos los</a:t>
            </a:r>
          </a:p>
          <a:p>
            <a:r>
              <a:rPr lang="es-AR" dirty="0">
                <a:solidFill>
                  <a:schemeClr val="bg1"/>
                </a:solidFill>
              </a:rPr>
              <a:t>grados masónicos,</a:t>
            </a:r>
          </a:p>
          <a:p>
            <a:r>
              <a:rPr lang="es-AR" dirty="0">
                <a:solidFill>
                  <a:schemeClr val="bg1"/>
                </a:solidFill>
              </a:rPr>
              <a:t>pero </a:t>
            </a:r>
            <a:r>
              <a:rPr lang="es-AR" dirty="0" smtClean="0">
                <a:solidFill>
                  <a:schemeClr val="bg1"/>
                </a:solidFill>
              </a:rPr>
              <a:t>aquí</a:t>
            </a:r>
            <a:r>
              <a:rPr lang="es-AR" dirty="0">
                <a:solidFill>
                  <a:schemeClr val="bg1"/>
                </a:solidFill>
              </a:rPr>
              <a:t> i</a:t>
            </a:r>
            <a:r>
              <a:rPr lang="es-AR" dirty="0" smtClean="0">
                <a:solidFill>
                  <a:schemeClr val="bg1"/>
                </a:solidFill>
              </a:rPr>
              <a:t>nvertida</a:t>
            </a:r>
            <a:r>
              <a:rPr lang="es-AR" dirty="0">
                <a:solidFill>
                  <a:schemeClr val="bg1"/>
                </a:solidFill>
              </a:rPr>
              <a: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8" name="Picture 4"/>
          <p:cNvPicPr>
            <a:picLocks noChangeAspect="1" noChangeArrowheads="1"/>
          </p:cNvPicPr>
          <p:nvPr/>
        </p:nvPicPr>
        <p:blipFill>
          <a:blip r:embed="rId2"/>
          <a:srcRect/>
          <a:stretch>
            <a:fillRect/>
          </a:stretch>
        </p:blipFill>
        <p:spPr bwMode="auto">
          <a:xfrm>
            <a:off x="3023039" y="-19323"/>
            <a:ext cx="5581409" cy="6877323"/>
          </a:xfrm>
          <a:prstGeom prst="rect">
            <a:avLst/>
          </a:prstGeom>
          <a:noFill/>
          <a:ln w="9525">
            <a:noFill/>
            <a:miter lim="800000"/>
            <a:headEnd/>
            <a:tailEnd/>
          </a:ln>
          <a:effectLst/>
        </p:spPr>
      </p:pic>
      <p:sp>
        <p:nvSpPr>
          <p:cNvPr id="3" name="5 CuadroTexto"/>
          <p:cNvSpPr txBox="1">
            <a:spLocks noChangeArrowheads="1"/>
          </p:cNvSpPr>
          <p:nvPr/>
        </p:nvSpPr>
        <p:spPr bwMode="auto">
          <a:xfrm>
            <a:off x="128588" y="1844675"/>
            <a:ext cx="2749471" cy="2308324"/>
          </a:xfrm>
          <a:prstGeom prst="rect">
            <a:avLst/>
          </a:prstGeom>
          <a:noFill/>
          <a:ln w="9525">
            <a:noFill/>
            <a:miter lim="800000"/>
            <a:headEnd/>
            <a:tailEnd/>
          </a:ln>
        </p:spPr>
        <p:txBody>
          <a:bodyPr wrap="none">
            <a:spAutoFit/>
          </a:bodyPr>
          <a:lstStyle/>
          <a:p>
            <a:r>
              <a:rPr lang="es-AR" dirty="0" smtClean="0">
                <a:solidFill>
                  <a:schemeClr val="bg1"/>
                </a:solidFill>
              </a:rPr>
              <a:t>El Caballero del León,</a:t>
            </a:r>
          </a:p>
          <a:p>
            <a:r>
              <a:rPr lang="es-AR" dirty="0">
                <a:solidFill>
                  <a:schemeClr val="bg1"/>
                </a:solidFill>
              </a:rPr>
              <a:t>u</a:t>
            </a:r>
            <a:r>
              <a:rPr lang="es-AR" dirty="0" smtClean="0">
                <a:solidFill>
                  <a:schemeClr val="bg1"/>
                </a:solidFill>
              </a:rPr>
              <a:t>n grado practicado por</a:t>
            </a:r>
          </a:p>
          <a:p>
            <a:r>
              <a:rPr lang="es-AR" dirty="0">
                <a:solidFill>
                  <a:schemeClr val="bg1"/>
                </a:solidFill>
              </a:rPr>
              <a:t>e</a:t>
            </a:r>
            <a:r>
              <a:rPr lang="es-AR" dirty="0" smtClean="0">
                <a:solidFill>
                  <a:schemeClr val="bg1"/>
                </a:solidFill>
              </a:rPr>
              <a:t>l Capítulo Metropolitano</a:t>
            </a:r>
          </a:p>
          <a:p>
            <a:r>
              <a:rPr lang="es-AR" dirty="0">
                <a:solidFill>
                  <a:schemeClr val="bg1"/>
                </a:solidFill>
              </a:rPr>
              <a:t>d</a:t>
            </a:r>
            <a:r>
              <a:rPr lang="es-AR" dirty="0" smtClean="0">
                <a:solidFill>
                  <a:schemeClr val="bg1"/>
                </a:solidFill>
              </a:rPr>
              <a:t>e Francia, hoy </a:t>
            </a:r>
          </a:p>
          <a:p>
            <a:r>
              <a:rPr lang="es-AR" dirty="0">
                <a:solidFill>
                  <a:schemeClr val="bg1"/>
                </a:solidFill>
              </a:rPr>
              <a:t>a</a:t>
            </a:r>
            <a:r>
              <a:rPr lang="es-AR" dirty="0" smtClean="0">
                <a:solidFill>
                  <a:schemeClr val="bg1"/>
                </a:solidFill>
              </a:rPr>
              <a:t>bandonado y que, </a:t>
            </a:r>
          </a:p>
          <a:p>
            <a:r>
              <a:rPr lang="es-AR" dirty="0">
                <a:solidFill>
                  <a:schemeClr val="bg1"/>
                </a:solidFill>
              </a:rPr>
              <a:t>s</a:t>
            </a:r>
            <a:r>
              <a:rPr lang="es-AR" dirty="0" smtClean="0">
                <a:solidFill>
                  <a:schemeClr val="bg1"/>
                </a:solidFill>
              </a:rPr>
              <a:t>egún declara el Ritual,</a:t>
            </a:r>
          </a:p>
          <a:p>
            <a:r>
              <a:rPr lang="es-AR" dirty="0">
                <a:solidFill>
                  <a:schemeClr val="bg1"/>
                </a:solidFill>
              </a:rPr>
              <a:t>f</a:t>
            </a:r>
            <a:r>
              <a:rPr lang="es-AR" dirty="0" smtClean="0">
                <a:solidFill>
                  <a:schemeClr val="bg1"/>
                </a:solidFill>
              </a:rPr>
              <a:t>ue importado de</a:t>
            </a:r>
          </a:p>
          <a:p>
            <a:r>
              <a:rPr lang="es-AR" dirty="0" smtClean="0">
                <a:solidFill>
                  <a:schemeClr val="bg1"/>
                </a:solidFill>
              </a:rPr>
              <a:t>Inglaterra.</a:t>
            </a:r>
            <a:endParaRPr lang="es-AR" dirty="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box(out)">
                                      <p:cBhvr>
                                        <p:cTn id="7" dur="2000"/>
                                        <p:tgtEl>
                                          <p:spTgt spid="931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5" name="Picture 3"/>
          <p:cNvPicPr>
            <a:picLocks noChangeAspect="1" noChangeArrowheads="1"/>
          </p:cNvPicPr>
          <p:nvPr/>
        </p:nvPicPr>
        <p:blipFill>
          <a:blip r:embed="rId2"/>
          <a:srcRect/>
          <a:stretch>
            <a:fillRect/>
          </a:stretch>
        </p:blipFill>
        <p:spPr bwMode="auto">
          <a:xfrm>
            <a:off x="3203848" y="0"/>
            <a:ext cx="4767943" cy="6858000"/>
          </a:xfrm>
          <a:prstGeom prst="rect">
            <a:avLst/>
          </a:prstGeom>
          <a:noFill/>
        </p:spPr>
      </p:pic>
      <p:sp>
        <p:nvSpPr>
          <p:cNvPr id="3" name="5 CuadroTexto"/>
          <p:cNvSpPr txBox="1">
            <a:spLocks noChangeArrowheads="1"/>
          </p:cNvSpPr>
          <p:nvPr/>
        </p:nvSpPr>
        <p:spPr bwMode="auto">
          <a:xfrm>
            <a:off x="128588" y="1844675"/>
            <a:ext cx="2877711" cy="1477328"/>
          </a:xfrm>
          <a:prstGeom prst="rect">
            <a:avLst/>
          </a:prstGeom>
          <a:noFill/>
          <a:ln w="9525">
            <a:noFill/>
            <a:miter lim="800000"/>
            <a:headEnd/>
            <a:tailEnd/>
          </a:ln>
        </p:spPr>
        <p:txBody>
          <a:bodyPr wrap="none">
            <a:spAutoFit/>
          </a:bodyPr>
          <a:lstStyle/>
          <a:p>
            <a:r>
              <a:rPr lang="es-AR" dirty="0" smtClean="0">
                <a:solidFill>
                  <a:schemeClr val="bg1"/>
                </a:solidFill>
              </a:rPr>
              <a:t>Portada del “Caballero de </a:t>
            </a:r>
          </a:p>
          <a:p>
            <a:r>
              <a:rPr lang="es-AR" dirty="0">
                <a:solidFill>
                  <a:schemeClr val="bg1"/>
                </a:solidFill>
              </a:rPr>
              <a:t>l</a:t>
            </a:r>
            <a:r>
              <a:rPr lang="es-AR" dirty="0" smtClean="0">
                <a:solidFill>
                  <a:schemeClr val="bg1"/>
                </a:solidFill>
              </a:rPr>
              <a:t>a Cábala, otro grado del</a:t>
            </a:r>
          </a:p>
          <a:p>
            <a:r>
              <a:rPr lang="es-AR" dirty="0" smtClean="0">
                <a:solidFill>
                  <a:schemeClr val="bg1"/>
                </a:solidFill>
              </a:rPr>
              <a:t>Capítulo Metropolitano de</a:t>
            </a:r>
          </a:p>
          <a:p>
            <a:r>
              <a:rPr lang="es-AR" dirty="0" smtClean="0">
                <a:solidFill>
                  <a:schemeClr val="bg1"/>
                </a:solidFill>
              </a:rPr>
              <a:t>Francia, también</a:t>
            </a:r>
          </a:p>
          <a:p>
            <a:r>
              <a:rPr lang="es-AR" dirty="0">
                <a:solidFill>
                  <a:schemeClr val="bg1"/>
                </a:solidFill>
              </a:rPr>
              <a:t>a</a:t>
            </a:r>
            <a:r>
              <a:rPr lang="es-AR" dirty="0" smtClean="0">
                <a:solidFill>
                  <a:schemeClr val="bg1"/>
                </a:solidFill>
              </a:rPr>
              <a:t>bandonado.</a:t>
            </a:r>
            <a:endParaRPr lang="es-AR" dirty="0">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5235"/>
                                        </p:tgtEl>
                                        <p:attrNameLst>
                                          <p:attrName>style.visibility</p:attrName>
                                        </p:attrNameLst>
                                      </p:cBhvr>
                                      <p:to>
                                        <p:strVal val="visible"/>
                                      </p:to>
                                    </p:set>
                                    <p:animEffect transition="in" filter="box(out)">
                                      <p:cBhvr>
                                        <p:cTn id="7" dur="2000"/>
                                        <p:tgtEl>
                                          <p:spTgt spid="952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1499</TotalTime>
  <Words>4987</Words>
  <Application>Microsoft Office PowerPoint</Application>
  <PresentationFormat>Presentación en pantalla (4:3)</PresentationFormat>
  <Paragraphs>423</Paragraphs>
  <Slides>73</Slides>
  <Notes>0</Notes>
  <HiddenSlides>0</HiddenSlides>
  <MMClips>0</MMClips>
  <ScaleCrop>false</ScaleCrop>
  <HeadingPairs>
    <vt:vector size="4" baseType="variant">
      <vt:variant>
        <vt:lpstr>Tema</vt:lpstr>
      </vt:variant>
      <vt:variant>
        <vt:i4>1</vt:i4>
      </vt:variant>
      <vt:variant>
        <vt:lpstr>Títulos de diapositiva</vt:lpstr>
      </vt:variant>
      <vt:variant>
        <vt:i4>73</vt:i4>
      </vt:variant>
    </vt:vector>
  </HeadingPairs>
  <TitlesOfParts>
    <vt:vector size="74" baseType="lpstr">
      <vt:lpstr>Tema de Office</vt:lpstr>
      <vt:lpstr>Antiguos documentos masónicos del Rito de Misraim</vt:lpstr>
      <vt:lpstr>Introducción</vt:lpstr>
      <vt:lpstr>Introducción</vt:lpstr>
      <vt:lpstr>Introducción</vt:lpstr>
      <vt:lpstr>Introducción</vt:lpstr>
      <vt:lpstr>Los grados</vt:lpstr>
      <vt:lpstr>Presentación de PowerPoint</vt:lpstr>
      <vt:lpstr>Presentación de PowerPoint</vt:lpstr>
      <vt:lpstr>Secretario Íntimo</vt:lpstr>
      <vt:lpstr>Presentación de PowerPoint</vt:lpstr>
      <vt:lpstr>Secretario Íntimo</vt:lpstr>
      <vt:lpstr>Secretario Íntimo</vt:lpstr>
      <vt:lpstr>Secretario Íntimo</vt:lpstr>
      <vt:lpstr>Secretario Íntimo</vt:lpstr>
      <vt:lpstr>Secretario Íntimo</vt:lpstr>
      <vt:lpstr>Secretario Íntimo</vt:lpstr>
      <vt:lpstr>Presentación de PowerPoint</vt:lpstr>
      <vt:lpstr>Presentación de PowerPoint</vt:lpstr>
      <vt:lpstr>Arco Real</vt:lpstr>
      <vt:lpstr>Presentación de PowerPoint</vt:lpstr>
      <vt:lpstr>Presentación de PowerPoint</vt:lpstr>
      <vt:lpstr>Caballero de Occidente</vt:lpstr>
      <vt:lpstr>Presentación de PowerPoint</vt:lpstr>
      <vt:lpstr>Presentación de PowerPoint</vt:lpstr>
      <vt:lpstr>Presentación de PowerPoint</vt:lpstr>
      <vt:lpstr>Presentación de PowerPoint</vt:lpstr>
      <vt:lpstr>Caballero Sublime Filósofo</vt:lpstr>
      <vt:lpstr>Presentación de PowerPoint</vt:lpstr>
      <vt:lpstr>Presentación de PowerPoint</vt:lpstr>
      <vt:lpstr>Presentación de PowerPoint</vt:lpstr>
      <vt:lpstr>Caballero Rosacruz</vt:lpstr>
      <vt:lpstr>Presentación de PowerPoint</vt:lpstr>
      <vt:lpstr>Caballero Rosacruz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Simbolismo Alquímico</vt:lpstr>
      <vt:lpstr>Presentación de PowerPoint</vt:lpstr>
      <vt:lpstr>Presentación de PowerPoint</vt:lpstr>
      <vt:lpstr>Presentación de PowerPoint</vt:lpstr>
      <vt:lpstr>Presentación de PowerPoint</vt:lpstr>
      <vt:lpstr>Presentación de PowerPoint</vt:lpstr>
      <vt:lpstr>Soberano de los Soberanos</vt:lpstr>
      <vt:lpstr>Presentación de PowerPoint</vt:lpstr>
      <vt:lpstr>Soberano de los Soberanos</vt:lpstr>
      <vt:lpstr>Presentación de PowerPoint</vt:lpstr>
      <vt:lpstr>Soberano Comandante del Templo</vt:lpstr>
      <vt:lpstr>Presentación de PowerPoint</vt:lpstr>
      <vt:lpstr>Caballero del Sol</vt:lpstr>
      <vt:lpstr>Presentación de PowerPoint</vt:lpstr>
      <vt:lpstr>Presentación de PowerPoint</vt:lpstr>
      <vt:lpstr>Caballero del Sol</vt:lpstr>
      <vt:lpstr>Presentación de PowerPoint</vt:lpstr>
      <vt:lpstr>Caballero del Sol</vt:lpstr>
      <vt:lpstr>Caballero del Sol</vt:lpstr>
      <vt:lpstr>Presentación de PowerPoint</vt:lpstr>
      <vt:lpstr>Gran Escocés de San Andrés</vt:lpstr>
      <vt:lpstr>Presentación de PowerPoint</vt:lpstr>
      <vt:lpstr>Gran Escocés de San Andrés</vt:lpstr>
      <vt:lpstr>Presentación de PowerPoint</vt:lpstr>
      <vt:lpstr>Caballero Kadosh</vt:lpstr>
      <vt:lpstr>Caballero Kadosh</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dc:creator>
  <cp:lastModifiedBy>Usuario</cp:lastModifiedBy>
  <cp:revision>275</cp:revision>
  <dcterms:created xsi:type="dcterms:W3CDTF">2017-10-21T21:08:35Z</dcterms:created>
  <dcterms:modified xsi:type="dcterms:W3CDTF">2019-05-29T05:06:03Z</dcterms:modified>
</cp:coreProperties>
</file>